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37" r:id="rId17"/>
    <p:sldId id="259" r:id="rId1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7"/>
    <a:srgbClr val="5A6870"/>
    <a:srgbClr val="8C99A1"/>
    <a:srgbClr val="DC2428"/>
    <a:srgbClr val="FF9900"/>
    <a:srgbClr val="FFCC00"/>
    <a:srgbClr val="CC3300"/>
    <a:srgbClr val="A2CFEF"/>
    <a:srgbClr val="27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2473" autoAdjust="0"/>
  </p:normalViewPr>
  <p:slideViewPr>
    <p:cSldViewPr>
      <p:cViewPr varScale="1">
        <p:scale>
          <a:sx n="74" d="100"/>
          <a:sy n="74" d="100"/>
        </p:scale>
        <p:origin x="140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F7303-94BC-48F9-BE40-CF3DBA5B6665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5BE401-BB3E-4F68-AB4A-7A068A32E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0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5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8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8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4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7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2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2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2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E401-BB3E-4F68-AB4A-7A068A32EF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4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2025-09-04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3648" y="1905677"/>
            <a:ext cx="7283152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506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2025-09-04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905677"/>
            <a:ext cx="8219256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86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2025-09-04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9143990" cy="9810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2025-09-04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BF25F-D600-E1E2-8BA8-7D32BE7B27F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913563" y="63500"/>
            <a:ext cx="2217737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 CANADA Proprietary / Propriété exclusive </a:t>
            </a:r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/>
          </p:cNvSpPr>
          <p:nvPr/>
        </p:nvSpPr>
        <p:spPr bwMode="auto">
          <a:xfrm>
            <a:off x="251520" y="2571750"/>
            <a:ext cx="4896544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baseline="0" dirty="0">
                <a:solidFill>
                  <a:schemeClr val="accent1"/>
                </a:solidFill>
                <a:cs typeface="Arial" charset="0"/>
              </a:rPr>
              <a:t>Review of Approved Manual - History and Structure</a:t>
            </a:r>
            <a:endParaRPr lang="en-GB" sz="3200" baseline="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ICAO AFIS </a:t>
            </a:r>
            <a:r>
              <a:rPr lang="en-CA" sz="4000" spc="-20" dirty="0">
                <a:solidFill>
                  <a:schemeClr val="bg1"/>
                </a:solidFill>
              </a:rPr>
              <a:t>Manual</a:t>
            </a:r>
            <a:endParaRPr lang="en-GB" sz="4000" spc="-20" dirty="0">
              <a:solidFill>
                <a:schemeClr val="bg1"/>
              </a:solidFill>
            </a:endParaRPr>
          </a:p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endParaRPr lang="en-US" sz="280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Chapter 6 – Emergencies, Comm. failure and contingencies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7694"/>
            <a:ext cx="8229600" cy="2952328"/>
          </a:xfrm>
        </p:spPr>
        <p:txBody>
          <a:bodyPr numCol="2"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Emergency procedures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Air ground communication failure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700" dirty="0">
              <a:solidFill>
                <a:srgbClr val="006EB7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Fuel emergency and minimum fuel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AFIS contingencies</a:t>
            </a:r>
            <a:endParaRPr lang="en-US" sz="3200" dirty="0">
              <a:solidFill>
                <a:srgbClr val="006E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7654"/>
            <a:ext cx="8229600" cy="2952328"/>
          </a:xfrm>
        </p:spPr>
        <p:txBody>
          <a:bodyPr numCol="1"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Implementation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Training and Competency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AFIS Requirements for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0946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7654"/>
            <a:ext cx="8229600" cy="2952328"/>
          </a:xfrm>
        </p:spPr>
        <p:txBody>
          <a:bodyPr numCol="1"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Translation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Final Review- Adoption process 10 months +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Publishing Date?</a:t>
            </a:r>
          </a:p>
        </p:txBody>
      </p:sp>
    </p:spTree>
    <p:extLst>
      <p:ext uri="{BB962C8B-B14F-4D97-AF65-F5344CB8AC3E}">
        <p14:creationId xmlns:p14="http://schemas.microsoft.com/office/powerpoint/2010/main" val="423839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9702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4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40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3096344"/>
          </a:xfrm>
        </p:spPr>
        <p:txBody>
          <a:bodyPr>
            <a:noAutofit/>
          </a:bodyPr>
          <a:lstStyle/>
          <a:p>
            <a:r>
              <a:rPr lang="en-CA" sz="2000" dirty="0"/>
              <a:t>April 2016 – Proposal from the Air Traffic Management operations Panel (ATMOPS) to re-write ICAO Circular 211-AFIS began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August 2016 – Working Paper submitted to create a new ICAO manual for AFIS instead of an updated circular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October 2016 – ATMOPS approves moving forward with AFIS Manual – ICAO Sub-group created for manual development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Initial team members included representatives from UAE, UK, EUROCONTROL, U.S., Canada, Brazil and Singapore</a:t>
            </a:r>
          </a:p>
        </p:txBody>
      </p:sp>
    </p:spTree>
    <p:extLst>
      <p:ext uri="{BB962C8B-B14F-4D97-AF65-F5344CB8AC3E}">
        <p14:creationId xmlns:p14="http://schemas.microsoft.com/office/powerpoint/2010/main" val="5895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3096344"/>
          </a:xfrm>
        </p:spPr>
        <p:txBody>
          <a:bodyPr>
            <a:normAutofit fontScale="62500" lnSpcReduction="20000"/>
          </a:bodyPr>
          <a:lstStyle/>
          <a:p>
            <a:r>
              <a:rPr lang="en-CA" sz="3100" dirty="0"/>
              <a:t>Feb 2017 – First AFIS Manual teleconference held. Final teleconference to confirm final submission occurred in June 2025</a:t>
            </a:r>
          </a:p>
          <a:p>
            <a:pPr marL="0" indent="0">
              <a:buNone/>
            </a:pPr>
            <a:endParaRPr lang="en-CA" sz="1400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Various ICAO ATMOPS members over the years were tasked with reviewing the various sections in the manual and provided recommendations on different chapters and topics.</a:t>
            </a:r>
          </a:p>
          <a:p>
            <a:pPr marL="0" indent="0">
              <a:buNone/>
            </a:pPr>
            <a:endParaRPr lang="en-CA" sz="1400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During various periods over the last 8 years, changes in the ATMOPS executive have necessitated further review as well.</a:t>
            </a:r>
          </a:p>
          <a:p>
            <a:endParaRPr lang="en-US" sz="1600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Reviews of different iterations of the manual were submitted since 2018 with the final version receiving approval in 2025.</a:t>
            </a:r>
          </a:p>
        </p:txBody>
      </p:sp>
    </p:spTree>
    <p:extLst>
      <p:ext uri="{BB962C8B-B14F-4D97-AF65-F5344CB8AC3E}">
        <p14:creationId xmlns:p14="http://schemas.microsoft.com/office/powerpoint/2010/main" val="161954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Approved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400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 version approved June 2025.</a:t>
            </a:r>
            <a:r>
              <a:rPr lang="en-CA" sz="2000" dirty="0"/>
              <a:t> </a:t>
            </a:r>
          </a:p>
          <a:p>
            <a:endParaRPr lang="en-CA" sz="1000" dirty="0"/>
          </a:p>
          <a:p>
            <a:r>
              <a:rPr lang="en-CA" sz="2000" dirty="0"/>
              <a:t>Contains a Glossary, 6 Chapters, and 4 Appendices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approval of this initial manual provides basic procedural direction for AFIS operations, as well as recommendations for AFIS implementation, Training, Competency and requirements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274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Chapter 1 -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331236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700" dirty="0">
                <a:solidFill>
                  <a:srgbClr val="006EB7"/>
                </a:solidFill>
              </a:rPr>
              <a:t>pplication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Area of responsibility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Provision of AFIS and the responsibility of pilots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Promulgation of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Qualifications/Training of personnel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Safety Management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7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Chapter 2 – Procedures for AFIS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3600400"/>
          </a:xfrm>
        </p:spPr>
        <p:txBody>
          <a:bodyPr numCol="2"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n-CA" sz="2700" dirty="0">
              <a:solidFill>
                <a:srgbClr val="006EB7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Selection of runway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Initial call to AFIS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Information - general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Information – departing traffic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700" dirty="0">
              <a:solidFill>
                <a:srgbClr val="006EB7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Information – arriving traffic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Coordination with ATS units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Altimeter procedures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Data retention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Chapter 3 – Aerodrome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3600400"/>
          </a:xfrm>
        </p:spPr>
        <p:txBody>
          <a:bodyPr numCol="2"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n-CA" sz="2700" dirty="0">
              <a:solidFill>
                <a:srgbClr val="006EB7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Traffic on the manoeuvring area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Aeronautical Ground Lights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700" dirty="0"/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4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Chapter 4 – Phraseology and AFIS requirements for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23678"/>
            <a:ext cx="8229600" cy="3600400"/>
          </a:xfrm>
        </p:spPr>
        <p:txBody>
          <a:bodyPr numCol="2"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Comm. procedures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General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Phraseology for vehicles/pedestrians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AFIS requirements for communications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700" dirty="0">
              <a:solidFill>
                <a:srgbClr val="006EB7"/>
              </a:solidFill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7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/>
          <a:p>
            <a:r>
              <a:rPr lang="en-CA" sz="3600" dirty="0"/>
              <a:t>Chapter 5 – Alerting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86509"/>
            <a:ext cx="8229600" cy="3600400"/>
          </a:xfrm>
        </p:spPr>
        <p:txBody>
          <a:bodyPr numCol="2"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General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Emerging Phases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700" dirty="0">
                <a:solidFill>
                  <a:srgbClr val="006EB7"/>
                </a:solidFill>
              </a:rPr>
              <a:t>Alerting service provided by AFIS units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700" dirty="0"/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4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$ListId:Teleconferences;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CFF055DECFED48994595114B738088" ma:contentTypeVersion="" ma:contentTypeDescription="Create a new document." ma:contentTypeScope="" ma:versionID="a7b945f7e62f404d1abb4f322829e78e">
  <xsd:schema xmlns:xsd="http://www.w3.org/2001/XMLSchema" xmlns:xs="http://www.w3.org/2001/XMLSchema" xmlns:p="http://schemas.microsoft.com/office/2006/metadata/properties" xmlns:ns2="$ListId:Teleconferences;" targetNamespace="http://schemas.microsoft.com/office/2006/metadata/properties" ma:root="true" ma:fieldsID="afca5bcb5e1727da6e133fc4136e2929" ns2:_="">
    <xsd:import namespace="$ListId:Teleconferences;"/>
    <xsd:element name="properties">
      <xsd:complexType>
        <xsd:sequence>
          <xsd:element name="documentManagement">
            <xsd:complexType>
              <xsd:all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Teleconferences;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BADBD-007F-42F7-846C-87CC7AACA490}">
  <ds:schemaRefs>
    <ds:schemaRef ds:uri="http://schemas.microsoft.com/office/2006/metadata/properties"/>
    <ds:schemaRef ds:uri="http://schemas.microsoft.com/office/infopath/2007/PartnerControls"/>
    <ds:schemaRef ds:uri="$ListId:Teleconferences;"/>
  </ds:schemaRefs>
</ds:datastoreItem>
</file>

<file path=customXml/itemProps2.xml><?xml version="1.0" encoding="utf-8"?>
<ds:datastoreItem xmlns:ds="http://schemas.openxmlformats.org/officeDocument/2006/customXml" ds:itemID="{0EBE056F-DF2D-499D-BBF8-8A88A8D8D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Teleconference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D6EBF3-B026-4E18-8C0F-B1DBC90739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19018</TotalTime>
  <Words>390</Words>
  <Application>Microsoft Office PowerPoint</Application>
  <PresentationFormat>On-screen Show (16:9)</PresentationFormat>
  <Paragraphs>83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PowerPoint Presentation</vt:lpstr>
      <vt:lpstr>History</vt:lpstr>
      <vt:lpstr>History</vt:lpstr>
      <vt:lpstr>Approved Manual</vt:lpstr>
      <vt:lpstr>Chapter 1 - General</vt:lpstr>
      <vt:lpstr>Chapter 2 – Procedures for AFIS</vt:lpstr>
      <vt:lpstr>Chapter 3 – Aerodrome Traffic</vt:lpstr>
      <vt:lpstr>Chapter 4 – Phraseology and AFIS requirements for communications</vt:lpstr>
      <vt:lpstr>Chapter 5 – Alerting Service</vt:lpstr>
      <vt:lpstr>Chapter 6 – Emergencies, Comm. failure and contingencies</vt:lpstr>
      <vt:lpstr>Appendices</vt:lpstr>
      <vt:lpstr>What’s Next?</vt:lpstr>
      <vt:lpstr>Questions?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Hunter, Scott</cp:lastModifiedBy>
  <cp:revision>302</cp:revision>
  <cp:lastPrinted>2015-11-20T11:54:46Z</cp:lastPrinted>
  <dcterms:created xsi:type="dcterms:W3CDTF">2013-08-20T15:49:37Z</dcterms:created>
  <dcterms:modified xsi:type="dcterms:W3CDTF">2025-09-04T14:21:58Z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0x0101004FCFF055DECFED48994595114B738088</vt:lpwstr>
  </property>
  <property fmtid="{D5CDD505-2E9C-101B-9397-08002B2CF9AE}" pid="3" name="_dlc_DocIdItemGuid">
    <vt:lpwstr>35731390-e8f0-4278-9d10-d11300cb2dba</vt:lpwstr>
  </property>
  <property fmtid="{D5CDD505-2E9C-101B-9397-08002B2CF9AE}" pid="4" name="MSIP_Label_2cbe7761-2aac-44f7-8abe-d090d72647bf_Enabled">
    <vt:lpwstr>true</vt:lpwstr>
  </property>
  <property fmtid="{D5CDD505-2E9C-101B-9397-08002B2CF9AE}" pid="5" name="MSIP_Label_2cbe7761-2aac-44f7-8abe-d090d72647bf_SetDate">
    <vt:lpwstr>2025-09-04T14:21:58Z</vt:lpwstr>
  </property>
  <property fmtid="{D5CDD505-2E9C-101B-9397-08002B2CF9AE}" pid="6" name="MSIP_Label_2cbe7761-2aac-44f7-8abe-d090d72647bf_Method">
    <vt:lpwstr>Standard</vt:lpwstr>
  </property>
  <property fmtid="{D5CDD505-2E9C-101B-9397-08002B2CF9AE}" pid="7" name="MSIP_Label_2cbe7761-2aac-44f7-8abe-d090d72647bf_Name">
    <vt:lpwstr>Proprietary Files</vt:lpwstr>
  </property>
  <property fmtid="{D5CDD505-2E9C-101B-9397-08002B2CF9AE}" pid="8" name="MSIP_Label_2cbe7761-2aac-44f7-8abe-d090d72647bf_SiteId">
    <vt:lpwstr>6ddf65e7-9232-4a19-bb68-a2dbf5ea5a74</vt:lpwstr>
  </property>
  <property fmtid="{D5CDD505-2E9C-101B-9397-08002B2CF9AE}" pid="9" name="MSIP_Label_2cbe7761-2aac-44f7-8abe-d090d72647bf_ActionId">
    <vt:lpwstr>456a7177-d7ac-4216-9de8-1cd1204127f6</vt:lpwstr>
  </property>
  <property fmtid="{D5CDD505-2E9C-101B-9397-08002B2CF9AE}" pid="10" name="MSIP_Label_2cbe7761-2aac-44f7-8abe-d090d72647bf_ContentBits">
    <vt:lpwstr>1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NAV CANADA Proprietary / Propriété exclusive </vt:lpwstr>
  </property>
</Properties>
</file>