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4" r:id="rId9"/>
    <p:sldId id="262"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9/29/2021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9/29/2021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9/29/2021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9/29/2021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E5059C3-6A89-4494-99FF-5A4D6FFD50EB}" type="datetimeFigureOut">
              <a:rPr lang="en-US" dirty="0"/>
              <a:t>9/29/2021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9/29/2021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609285" y="2851331"/>
            <a:ext cx="3893623" cy="307143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666635" y="2851331"/>
            <a:ext cx="3899798" cy="307143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9/29/2021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9/29/2021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9/29/2021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7D525BB-DA17-4BA0-B3C8-3AC3ABC827E6}" type="datetimeFigureOut">
              <a:rPr lang="en-US" dirty="0"/>
              <a:t>9/29/2021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16C4C9A-3960-41CF-A4E9-2A8FB932454B}" type="datetimeFigureOut">
              <a:rPr lang="en-US" dirty="0"/>
              <a:t>9/29/2021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9/29/2021</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874323-F18E-4C8D-A305-9C8EAC3677EC}"/>
              </a:ext>
            </a:extLst>
          </p:cNvPr>
          <p:cNvSpPr>
            <a:spLocks noGrp="1"/>
          </p:cNvSpPr>
          <p:nvPr>
            <p:ph type="ctrTitle"/>
          </p:nvPr>
        </p:nvSpPr>
        <p:spPr/>
        <p:txBody>
          <a:bodyPr>
            <a:normAutofit fontScale="90000"/>
          </a:bodyPr>
          <a:lstStyle/>
          <a:p>
            <a:r>
              <a:rPr lang="en-US" sz="4800" b="1" dirty="0">
                <a:effectLst/>
                <a:latin typeface="Calibri" panose="020F0502020204030204" pitchFamily="34" charset="0"/>
                <a:ea typeface="Calibri" panose="020F0502020204030204" pitchFamily="34" charset="0"/>
                <a:cs typeface="Times New Roman" panose="02020603050405020304" pitchFamily="18" charset="0"/>
              </a:rPr>
              <a:t>Pilot’s perspective on AFIS and ENR FIS</a:t>
            </a:r>
            <a:br>
              <a:rPr lang="el-GR"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Christos Malamas</a:t>
            </a:r>
            <a:endParaRPr lang="el-GR" dirty="0"/>
          </a:p>
        </p:txBody>
      </p:sp>
      <p:sp>
        <p:nvSpPr>
          <p:cNvPr id="3" name="Υπότιτλος 2">
            <a:extLst>
              <a:ext uri="{FF2B5EF4-FFF2-40B4-BE49-F238E27FC236}">
                <a16:creationId xmlns:a16="http://schemas.microsoft.com/office/drawing/2014/main" id="{9EF08784-CC78-4E95-B00E-7BE9954C42BA}"/>
              </a:ext>
            </a:extLst>
          </p:cNvPr>
          <p:cNvSpPr>
            <a:spLocks noGrp="1"/>
          </p:cNvSpPr>
          <p:nvPr>
            <p:ph type="subTitle" idx="1"/>
          </p:nvPr>
        </p:nvSpPr>
        <p:spPr>
          <a:xfrm>
            <a:off x="2424418" y="1748668"/>
            <a:ext cx="5705456" cy="1160213"/>
          </a:xfrm>
        </p:spPr>
        <p:txBody>
          <a:bodyPr/>
          <a:lstStyle/>
          <a:p>
            <a:r>
              <a:rPr lang="en-US" dirty="0"/>
              <a:t>International Flight Information Service Association</a:t>
            </a:r>
          </a:p>
          <a:p>
            <a:r>
              <a:rPr lang="en-US"/>
              <a:t>Corfu Holiday Palace</a:t>
            </a:r>
            <a:r>
              <a:rPr lang="en-US" dirty="0"/>
              <a:t>, September 29</a:t>
            </a:r>
            <a:r>
              <a:rPr lang="en-US" baseline="30000" dirty="0"/>
              <a:t>th</a:t>
            </a:r>
            <a:r>
              <a:rPr lang="en-US" dirty="0"/>
              <a:t>,2021</a:t>
            </a:r>
            <a:endParaRPr lang="el-GR" dirty="0"/>
          </a:p>
        </p:txBody>
      </p:sp>
    </p:spTree>
    <p:extLst>
      <p:ext uri="{BB962C8B-B14F-4D97-AF65-F5344CB8AC3E}">
        <p14:creationId xmlns:p14="http://schemas.microsoft.com/office/powerpoint/2010/main" val="1126525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A2451FB-1F4F-4689-AB3A-1DEEF3CEEAF1}"/>
              </a:ext>
            </a:extLst>
          </p:cNvPr>
          <p:cNvPicPr>
            <a:picLocks noChangeAspect="1"/>
          </p:cNvPicPr>
          <p:nvPr/>
        </p:nvPicPr>
        <p:blipFill>
          <a:blip r:embed="rId2"/>
          <a:stretch>
            <a:fillRect/>
          </a:stretch>
        </p:blipFill>
        <p:spPr>
          <a:xfrm>
            <a:off x="1526774" y="0"/>
            <a:ext cx="9138451" cy="6858000"/>
          </a:xfrm>
          <a:prstGeom prst="rect">
            <a:avLst/>
          </a:prstGeom>
        </p:spPr>
      </p:pic>
    </p:spTree>
    <p:extLst>
      <p:ext uri="{BB962C8B-B14F-4D97-AF65-F5344CB8AC3E}">
        <p14:creationId xmlns:p14="http://schemas.microsoft.com/office/powerpoint/2010/main" val="268047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05F5E2-8AEA-46B7-9B65-ABB6EE0A8959}"/>
              </a:ext>
            </a:extLst>
          </p:cNvPr>
          <p:cNvSpPr txBox="1"/>
          <p:nvPr/>
        </p:nvSpPr>
        <p:spPr>
          <a:xfrm>
            <a:off x="1493241" y="562062"/>
            <a:ext cx="9479559" cy="5250027"/>
          </a:xfrm>
          <a:prstGeom prst="rect">
            <a:avLst/>
          </a:prstGeom>
          <a:noFill/>
        </p:spPr>
        <p:txBody>
          <a:bodyPr wrap="square">
            <a:spAutoFit/>
          </a:bodyPr>
          <a:lstStyle/>
          <a:p>
            <a:pPr>
              <a:lnSpc>
                <a:spcPct val="107000"/>
              </a:lnSpc>
              <a:spcAft>
                <a:spcPts val="800"/>
              </a:spcAft>
            </a:pPr>
            <a:r>
              <a:rPr lang="en-US" sz="1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chain that leads to Safety , starts with</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Training </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Ability, Knowledge, Experience</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Situational Awareness</a:t>
            </a:r>
            <a:endParaRPr lang="el-GR"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Human Factors</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Safety</a:t>
            </a:r>
            <a:endParaRPr lang="el-GR" sz="24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0271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B16D9D-B2AE-46B8-BD4D-1E9641EF0FDD}"/>
              </a:ext>
            </a:extLst>
          </p:cNvPr>
          <p:cNvSpPr txBox="1"/>
          <p:nvPr/>
        </p:nvSpPr>
        <p:spPr>
          <a:xfrm>
            <a:off x="1392572" y="486561"/>
            <a:ext cx="9680896" cy="3984232"/>
          </a:xfrm>
          <a:prstGeom prst="rect">
            <a:avLst/>
          </a:prstGeom>
          <a:noFill/>
        </p:spPr>
        <p:txBody>
          <a:bodyPr wrap="square">
            <a:spAutoFit/>
          </a:bodyPr>
          <a:lstStyle/>
          <a:p>
            <a:pPr>
              <a:lnSpc>
                <a:spcPct val="107000"/>
              </a:lnSpc>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But it is very common that a wrong </a:t>
            </a:r>
            <a:r>
              <a:rPr lang="en-US" sz="1800"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Situational Awareness</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status leads Human Factors to</a:t>
            </a:r>
            <a:endParaRPr lang="el-GR" sz="16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Stress</a:t>
            </a:r>
            <a:endParaRPr lang="el-GR" sz="2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err="1">
                <a:solidFill>
                  <a:schemeClr val="accent3">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Fatique</a:t>
            </a:r>
            <a:endParaRPr lang="el-GR" sz="2800" dirty="0">
              <a:solidFill>
                <a:schemeClr val="accent3">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Safety ?</a:t>
            </a:r>
            <a:endParaRPr lang="el-GR"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8121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C7D7CC-A842-4794-824E-439FCD0CC30E}"/>
              </a:ext>
            </a:extLst>
          </p:cNvPr>
          <p:cNvSpPr txBox="1"/>
          <p:nvPr/>
        </p:nvSpPr>
        <p:spPr>
          <a:xfrm>
            <a:off x="1308683" y="251670"/>
            <a:ext cx="9638950" cy="6214458"/>
          </a:xfrm>
          <a:prstGeom prst="rect">
            <a:avLst/>
          </a:prstGeom>
          <a:noFill/>
        </p:spPr>
        <p:txBody>
          <a:bodyPr wrap="square">
            <a:spAutoFit/>
          </a:bodyPr>
          <a:lstStyle/>
          <a:p>
            <a:pPr>
              <a:lnSpc>
                <a:spcPct val="107000"/>
              </a:lnSpc>
              <a:spcAft>
                <a:spcPts val="800"/>
              </a:spcAft>
            </a:pPr>
            <a:r>
              <a:rPr lang="en-US" sz="3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SITUATIONAL AWARENESS</a:t>
            </a:r>
            <a:endParaRPr lang="el-GR" sz="3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It can be fulfilled by:</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Having an official and certified way of visually monitoring the flights in their area, through the CAA radar monitoring hardware, with the appropriate training to see, get a clear idea of the traffic, transfer the equivalent information to pilots and finally interfere when needed (to prevent accidents).</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2000" dirty="0">
                <a:solidFill>
                  <a:schemeClr val="accent3">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Tip</a:t>
            </a:r>
            <a:r>
              <a:rPr lang="en-US" sz="2000" dirty="0">
                <a:effectLst/>
                <a:latin typeface="Calibri" panose="020F0502020204030204" pitchFamily="34" charset="0"/>
                <a:ea typeface="Calibri" panose="020F0502020204030204" pitchFamily="34" charset="0"/>
                <a:cs typeface="Times New Roman" panose="02020603050405020304" pitchFamily="18" charset="0"/>
              </a:rPr>
              <a:t>: If the VFR pilots know that they are being “monitored” they will not transmit false position information, something that they often do in order to “benefit” and get priorities…</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Achieving a sequential (agreed or certified) chain of operation with the Traffic Controllers for the IFR flights</a:t>
            </a:r>
          </a:p>
          <a:p>
            <a:pPr lvl="0">
              <a:lnSpc>
                <a:spcPct val="107000"/>
              </a:lnSpc>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Getting the knowledge of the forthcoming VFR traffic via Flight Plans filed by the operators</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8301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378D1C-85E7-49B2-987F-926F38FBDF8B}"/>
              </a:ext>
            </a:extLst>
          </p:cNvPr>
          <p:cNvSpPr txBox="1"/>
          <p:nvPr/>
        </p:nvSpPr>
        <p:spPr>
          <a:xfrm>
            <a:off x="1359017" y="478172"/>
            <a:ext cx="7782886" cy="6488764"/>
          </a:xfrm>
          <a:prstGeom prst="rect">
            <a:avLst/>
          </a:prstGeom>
          <a:noFill/>
        </p:spPr>
        <p:txBody>
          <a:bodyPr wrap="square">
            <a:spAutoFit/>
          </a:bodyPr>
          <a:lstStyle/>
          <a:p>
            <a:pPr marL="342900" lvl="0" indent="-342900">
              <a:lnSpc>
                <a:spcPct val="107000"/>
              </a:lnSpc>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AFIS officers often use</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 a) Flightradar24 to get traffic information or/and </a:t>
            </a:r>
          </a:p>
          <a:p>
            <a:pPr marL="457200">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b) Handheld radio receivers to monitor frequencies in their neighborhood!!!</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More info -&gt; Reality -&gt; Less stress -&gt;Successful Management -&gt; </a:t>
            </a:r>
            <a:r>
              <a:rPr lang="en-US" sz="28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SAFETY</a:t>
            </a:r>
            <a:endParaRPr lang="el-GR" sz="28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Εικόνα 4">
            <a:extLst>
              <a:ext uri="{FF2B5EF4-FFF2-40B4-BE49-F238E27FC236}">
                <a16:creationId xmlns:a16="http://schemas.microsoft.com/office/drawing/2014/main" id="{EC00FCC1-1AF6-44FB-9AE9-4D1DC6DCBC2A}"/>
              </a:ext>
            </a:extLst>
          </p:cNvPr>
          <p:cNvPicPr>
            <a:picLocks noChangeAspect="1"/>
          </p:cNvPicPr>
          <p:nvPr/>
        </p:nvPicPr>
        <p:blipFill>
          <a:blip r:embed="rId2"/>
          <a:stretch>
            <a:fillRect/>
          </a:stretch>
        </p:blipFill>
        <p:spPr>
          <a:xfrm>
            <a:off x="2271729" y="1419359"/>
            <a:ext cx="3701233" cy="2746355"/>
          </a:xfrm>
          <a:prstGeom prst="rect">
            <a:avLst/>
          </a:prstGeom>
        </p:spPr>
      </p:pic>
      <p:pic>
        <p:nvPicPr>
          <p:cNvPr id="7" name="Εικόνα 6">
            <a:extLst>
              <a:ext uri="{FF2B5EF4-FFF2-40B4-BE49-F238E27FC236}">
                <a16:creationId xmlns:a16="http://schemas.microsoft.com/office/drawing/2014/main" id="{8640CD39-6F0C-4F9C-B543-628C81054142}"/>
              </a:ext>
            </a:extLst>
          </p:cNvPr>
          <p:cNvPicPr>
            <a:picLocks noChangeAspect="1"/>
          </p:cNvPicPr>
          <p:nvPr/>
        </p:nvPicPr>
        <p:blipFill>
          <a:blip r:embed="rId3"/>
          <a:stretch>
            <a:fillRect/>
          </a:stretch>
        </p:blipFill>
        <p:spPr>
          <a:xfrm>
            <a:off x="2271729" y="4679612"/>
            <a:ext cx="1518058" cy="1518058"/>
          </a:xfrm>
          <a:prstGeom prst="rect">
            <a:avLst/>
          </a:prstGeom>
        </p:spPr>
      </p:pic>
    </p:spTree>
    <p:extLst>
      <p:ext uri="{BB962C8B-B14F-4D97-AF65-F5344CB8AC3E}">
        <p14:creationId xmlns:p14="http://schemas.microsoft.com/office/powerpoint/2010/main" val="588231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6B0BEE-2D5A-41D1-9216-BA2EB9DA0CA5}"/>
              </a:ext>
            </a:extLst>
          </p:cNvPr>
          <p:cNvSpPr txBox="1"/>
          <p:nvPr/>
        </p:nvSpPr>
        <p:spPr>
          <a:xfrm>
            <a:off x="1283516" y="176170"/>
            <a:ext cx="9873842" cy="6591805"/>
          </a:xfrm>
          <a:prstGeom prst="rect">
            <a:avLst/>
          </a:prstGeom>
          <a:noFill/>
        </p:spPr>
        <p:txBody>
          <a:bodyPr wrap="square">
            <a:spAutoFit/>
          </a:bodyPr>
          <a:lstStyle/>
          <a:p>
            <a:pPr>
              <a:lnSpc>
                <a:spcPct val="107000"/>
              </a:lnSpc>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Greek AFIS airports rapidly become very popular for commercial, private, training and commercial flights throughout the whole year. </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There is need for actions to be taken:</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20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Operating hours </a:t>
            </a:r>
            <a:r>
              <a:rPr lang="en-US" sz="2000" dirty="0">
                <a:effectLst/>
                <a:latin typeface="Calibri" panose="020F0502020204030204" pitchFamily="34" charset="0"/>
                <a:ea typeface="Calibri" panose="020F0502020204030204" pitchFamily="34" charset="0"/>
                <a:cs typeface="Times New Roman" panose="02020603050405020304" pitchFamily="18" charset="0"/>
              </a:rPr>
              <a:t>(especially March to October) should be extended SR to SS , in order to facilitate traffic with safe separation intervals. Congestion of flights happens because of the a) limited hours of operation and b) the lack of apron space to </a:t>
            </a:r>
            <a:r>
              <a:rPr lang="en-US" sz="2000" dirty="0" err="1">
                <a:latin typeface="Calibri" panose="020F0502020204030204" pitchFamily="34" charset="0"/>
                <a:ea typeface="Calibri" panose="020F0502020204030204" pitchFamily="34" charset="0"/>
                <a:cs typeface="Times New Roman" panose="02020603050405020304" pitchFamily="18" charset="0"/>
              </a:rPr>
              <a:t>accomodate</a:t>
            </a:r>
            <a:r>
              <a:rPr lang="en-US" sz="2000" dirty="0">
                <a:effectLst/>
                <a:latin typeface="Calibri" panose="020F0502020204030204" pitchFamily="34" charset="0"/>
                <a:ea typeface="Calibri" panose="020F0502020204030204" pitchFamily="34" charset="0"/>
                <a:cs typeface="Times New Roman" panose="02020603050405020304" pitchFamily="18" charset="0"/>
              </a:rPr>
              <a:t> many movements in a short time.</a:t>
            </a:r>
          </a:p>
          <a:p>
            <a:pPr lvl="0">
              <a:lnSpc>
                <a:spcPct val="107000"/>
              </a:lnSpc>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Hiring </a:t>
            </a:r>
            <a:r>
              <a:rPr lang="en-US" sz="20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additional personnel </a:t>
            </a:r>
            <a:r>
              <a:rPr lang="en-US" sz="2000" dirty="0">
                <a:effectLst/>
                <a:latin typeface="Calibri" panose="020F0502020204030204" pitchFamily="34" charset="0"/>
                <a:ea typeface="Calibri" panose="020F0502020204030204" pitchFamily="34" charset="0"/>
                <a:cs typeface="Times New Roman" panose="02020603050405020304" pitchFamily="18" charset="0"/>
              </a:rPr>
              <a:t>(AFIS officers). Today’s reality is that 21 AFIS officers operate 15 aerodromes. It should be, at least double than that, and work under modernized training, stress management regulation and rostering schedule.</a:t>
            </a:r>
          </a:p>
          <a:p>
            <a:pPr lvl="0">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Calibri" panose="020F050202020403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Create, edit and apply </a:t>
            </a:r>
            <a:r>
              <a:rPr lang="en-US" sz="2000" b="1" u="sng" dirty="0">
                <a:solidFill>
                  <a:schemeClr val="accent4">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IFR arrival and departure procedures </a:t>
            </a:r>
            <a:r>
              <a:rPr lang="en-US" sz="2000" dirty="0">
                <a:effectLst/>
                <a:latin typeface="Calibri" panose="020F0502020204030204" pitchFamily="34" charset="0"/>
                <a:ea typeface="Calibri" panose="020F0502020204030204" pitchFamily="34" charset="0"/>
                <a:cs typeface="Times New Roman" panose="02020603050405020304" pitchFamily="18" charset="0"/>
              </a:rPr>
              <a:t>for all AFIS aerodromes.</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CAA can anticipate the increase of this costs by offering regulated Services for the Pilots and the Airplanes, and create additional activities to attract “customers”.</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4206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0036BD3B-E635-4D76-A148-1BA39DE1EB2C}"/>
              </a:ext>
            </a:extLst>
          </p:cNvPr>
          <p:cNvPicPr>
            <a:picLocks noChangeAspect="1"/>
          </p:cNvPicPr>
          <p:nvPr/>
        </p:nvPicPr>
        <p:blipFill>
          <a:blip r:embed="rId2"/>
          <a:stretch>
            <a:fillRect/>
          </a:stretch>
        </p:blipFill>
        <p:spPr>
          <a:xfrm>
            <a:off x="2095500" y="1028700"/>
            <a:ext cx="8001000" cy="4800600"/>
          </a:xfrm>
          <a:prstGeom prst="rect">
            <a:avLst/>
          </a:prstGeom>
        </p:spPr>
      </p:pic>
    </p:spTree>
    <p:extLst>
      <p:ext uri="{BB962C8B-B14F-4D97-AF65-F5344CB8AC3E}">
        <p14:creationId xmlns:p14="http://schemas.microsoft.com/office/powerpoint/2010/main" val="2119538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0CE6625-3D9D-401A-8AF4-176AC50D2FC1}"/>
              </a:ext>
            </a:extLst>
          </p:cNvPr>
          <p:cNvPicPr>
            <a:picLocks noChangeAspect="1"/>
          </p:cNvPicPr>
          <p:nvPr/>
        </p:nvPicPr>
        <p:blipFill>
          <a:blip r:embed="rId2"/>
          <a:stretch>
            <a:fillRect/>
          </a:stretch>
        </p:blipFill>
        <p:spPr>
          <a:xfrm>
            <a:off x="2095500" y="1028700"/>
            <a:ext cx="8001000" cy="4800600"/>
          </a:xfrm>
          <a:prstGeom prst="rect">
            <a:avLst/>
          </a:prstGeom>
        </p:spPr>
      </p:pic>
    </p:spTree>
    <p:extLst>
      <p:ext uri="{BB962C8B-B14F-4D97-AF65-F5344CB8AC3E}">
        <p14:creationId xmlns:p14="http://schemas.microsoft.com/office/powerpoint/2010/main" val="28091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90067B-6B90-4AE8-9430-9EC8BF58A9D6}"/>
              </a:ext>
            </a:extLst>
          </p:cNvPr>
          <p:cNvSpPr txBox="1"/>
          <p:nvPr/>
        </p:nvSpPr>
        <p:spPr>
          <a:xfrm>
            <a:off x="2057400" y="930779"/>
            <a:ext cx="7388604" cy="5530360"/>
          </a:xfrm>
          <a:prstGeom prst="rect">
            <a:avLst/>
          </a:prstGeom>
          <a:noFill/>
        </p:spPr>
        <p:txBody>
          <a:bodyPr wrap="square">
            <a:spAutoFit/>
          </a:bodyPr>
          <a:lstStyle/>
          <a:p>
            <a:pPr algn="ctr">
              <a:lnSpc>
                <a:spcPct val="107000"/>
              </a:lnSpc>
              <a:spcAft>
                <a:spcPts val="80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Thank you very much for your attention.</a:t>
            </a:r>
          </a:p>
          <a:p>
            <a:pPr algn="ctr">
              <a:lnSpc>
                <a:spcPct val="107000"/>
              </a:lnSpc>
              <a:spcAft>
                <a:spcPts val="800"/>
              </a:spcAft>
            </a:pPr>
            <a:endParaRPr lang="en-US" sz="4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I am willing to discuss any questions.  </a:t>
            </a:r>
          </a:p>
          <a:p>
            <a:pPr algn="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Christos Malamas</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92127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Μάντισον">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docProps/app.xml><?xml version="1.0" encoding="utf-8"?>
<Properties xmlns="http://schemas.openxmlformats.org/officeDocument/2006/extended-properties" xmlns:vt="http://schemas.openxmlformats.org/officeDocument/2006/docPropsVTypes">
  <Template>TM16401375[[fn=Μάντισον]]</Template>
  <TotalTime>39</TotalTime>
  <Words>430</Words>
  <Application>Microsoft Office PowerPoint</Application>
  <PresentationFormat>Widescreen</PresentationFormat>
  <Paragraphs>66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MS Shell Dlg 2</vt:lpstr>
      <vt:lpstr>Wingdings</vt:lpstr>
      <vt:lpstr>Wingdings 3</vt:lpstr>
      <vt:lpstr>Μάντισον</vt:lpstr>
      <vt:lpstr>Pilot’s perspective on AFIS and ENR FIS    Christos Malamas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Pilot’s perspective on AFIS and ENR FIS </dc:title>
  <dc:creator>Christos Malamas</dc:creator>
  <cp:lastModifiedBy>Konstantinos Skiadas</cp:lastModifiedBy>
  <cp:revision>13</cp:revision>
  <dcterms:created xsi:type="dcterms:W3CDTF">2021-09-28T08:11:08Z</dcterms:created>
  <dcterms:modified xsi:type="dcterms:W3CDTF">2021-09-29T08:19:25Z</dcterms:modified>
</cp:coreProperties>
</file>