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46"/>
  </p:notesMasterIdLst>
  <p:sldIdLst>
    <p:sldId id="256" r:id="rId2"/>
    <p:sldId id="272" r:id="rId3"/>
    <p:sldId id="258" r:id="rId4"/>
    <p:sldId id="266" r:id="rId5"/>
    <p:sldId id="259" r:id="rId6"/>
    <p:sldId id="267" r:id="rId7"/>
    <p:sldId id="257" r:id="rId8"/>
    <p:sldId id="260" r:id="rId9"/>
    <p:sldId id="301" r:id="rId10"/>
    <p:sldId id="261" r:id="rId11"/>
    <p:sldId id="262" r:id="rId12"/>
    <p:sldId id="299" r:id="rId13"/>
    <p:sldId id="264" r:id="rId14"/>
    <p:sldId id="303" r:id="rId15"/>
    <p:sldId id="265" r:id="rId16"/>
    <p:sldId id="268" r:id="rId17"/>
    <p:sldId id="300" r:id="rId18"/>
    <p:sldId id="276" r:id="rId19"/>
    <p:sldId id="269" r:id="rId20"/>
    <p:sldId id="270" r:id="rId21"/>
    <p:sldId id="273" r:id="rId22"/>
    <p:sldId id="274" r:id="rId23"/>
    <p:sldId id="275" r:id="rId24"/>
    <p:sldId id="277" r:id="rId25"/>
    <p:sldId id="278" r:id="rId26"/>
    <p:sldId id="292" r:id="rId27"/>
    <p:sldId id="279" r:id="rId28"/>
    <p:sldId id="284" r:id="rId29"/>
    <p:sldId id="285" r:id="rId30"/>
    <p:sldId id="286" r:id="rId31"/>
    <p:sldId id="287" r:id="rId32"/>
    <p:sldId id="280" r:id="rId33"/>
    <p:sldId id="282" r:id="rId34"/>
    <p:sldId id="298" r:id="rId35"/>
    <p:sldId id="297" r:id="rId36"/>
    <p:sldId id="293" r:id="rId37"/>
    <p:sldId id="294" r:id="rId38"/>
    <p:sldId id="295" r:id="rId39"/>
    <p:sldId id="296" r:id="rId40"/>
    <p:sldId id="281" r:id="rId41"/>
    <p:sldId id="288" r:id="rId42"/>
    <p:sldId id="302" r:id="rId43"/>
    <p:sldId id="291" r:id="rId44"/>
    <p:sldId id="290" r:id="rId4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86784" autoAdjust="0"/>
  </p:normalViewPr>
  <p:slideViewPr>
    <p:cSldViewPr>
      <p:cViewPr varScale="1">
        <p:scale>
          <a:sx n="58" d="100"/>
          <a:sy n="58" d="100"/>
        </p:scale>
        <p:origin x="140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de-DE"/>
          </a:p>
        </p:txBody>
      </p:sp>
      <p:sp>
        <p:nvSpPr>
          <p:cNvPr id="440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DDFC9604-57C1-47BD-8CCD-B0676BE43E51}" type="datetimeFigureOut">
              <a:rPr lang="de-DE"/>
              <a:pPr>
                <a:defRPr/>
              </a:pPr>
              <a:t>29.09.2021</a:t>
            </a:fld>
            <a:endParaRPr lang="de-DE"/>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40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de-DE"/>
          </a:p>
        </p:txBody>
      </p:sp>
      <p:sp>
        <p:nvSpPr>
          <p:cNvPr id="440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85A55B0-46C6-46D2-B9B5-D66DB261CD4A}" type="slidenum">
              <a:rPr lang="de-DE"/>
              <a:pPr>
                <a:defRPr/>
              </a:pPr>
              <a:t>‹Nr.›</a:t>
            </a:fld>
            <a:endParaRPr lang="de-DE"/>
          </a:p>
        </p:txBody>
      </p:sp>
    </p:spTree>
    <p:extLst>
      <p:ext uri="{BB962C8B-B14F-4D97-AF65-F5344CB8AC3E}">
        <p14:creationId xmlns:p14="http://schemas.microsoft.com/office/powerpoint/2010/main" val="5671894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Who am I? ATCO, German, GdF </a:t>
            </a:r>
            <a:r>
              <a:rPr lang="de-DE" dirty="0" err="1"/>
              <a:t>board</a:t>
            </a:r>
            <a:r>
              <a:rPr lang="de-DE" dirty="0"/>
              <a:t> </a:t>
            </a:r>
            <a:r>
              <a:rPr lang="de-DE" dirty="0" err="1"/>
              <a:t>member</a:t>
            </a:r>
            <a:r>
              <a:rPr lang="de-DE" dirty="0"/>
              <a:t> </a:t>
            </a:r>
            <a:r>
              <a:rPr lang="de-DE" dirty="0" err="1"/>
              <a:t>responisble</a:t>
            </a:r>
            <a:r>
              <a:rPr lang="de-DE" dirty="0"/>
              <a:t> </a:t>
            </a:r>
            <a:r>
              <a:rPr lang="de-DE" dirty="0" err="1"/>
              <a:t>for</a:t>
            </a:r>
            <a:r>
              <a:rPr lang="de-DE" dirty="0"/>
              <a:t> operational </a:t>
            </a:r>
            <a:r>
              <a:rPr lang="de-DE" dirty="0" err="1"/>
              <a:t>topics</a:t>
            </a:r>
            <a:r>
              <a:rPr lang="de-DE" dirty="0"/>
              <a:t>, an IFATCA </a:t>
            </a:r>
            <a:r>
              <a:rPr lang="de-DE" dirty="0" err="1"/>
              <a:t>representative</a:t>
            </a:r>
            <a:r>
              <a:rPr lang="de-DE" dirty="0"/>
              <a:t> in Europe</a:t>
            </a:r>
          </a:p>
          <a:p>
            <a:r>
              <a:rPr lang="de-DE" dirty="0"/>
              <a:t>Stand in </a:t>
            </a:r>
            <a:r>
              <a:rPr lang="de-DE" dirty="0" err="1"/>
              <a:t>for</a:t>
            </a:r>
            <a:r>
              <a:rPr lang="de-DE" dirty="0"/>
              <a:t> EASA </a:t>
            </a:r>
            <a:r>
              <a:rPr lang="de-DE" dirty="0" err="1"/>
              <a:t>slot</a:t>
            </a:r>
            <a:r>
              <a:rPr lang="de-DE" dirty="0"/>
              <a:t> – last </a:t>
            </a:r>
            <a:r>
              <a:rPr lang="de-DE" dirty="0" err="1"/>
              <a:t>minute</a:t>
            </a:r>
            <a:r>
              <a:rPr lang="de-DE" dirty="0"/>
              <a:t> </a:t>
            </a:r>
            <a:r>
              <a:rPr lang="de-DE" dirty="0" err="1"/>
              <a:t>presentation</a:t>
            </a:r>
            <a:r>
              <a:rPr lang="de-DE" dirty="0"/>
              <a:t>, </a:t>
            </a:r>
            <a:r>
              <a:rPr lang="de-DE" dirty="0" err="1"/>
              <a:t>please</a:t>
            </a:r>
            <a:r>
              <a:rPr lang="de-DE" dirty="0"/>
              <a:t> </a:t>
            </a:r>
            <a:r>
              <a:rPr lang="de-DE" dirty="0" err="1"/>
              <a:t>bear</a:t>
            </a:r>
            <a:r>
              <a:rPr lang="de-DE" dirty="0"/>
              <a:t> </a:t>
            </a:r>
            <a:r>
              <a:rPr lang="de-DE" dirty="0" err="1"/>
              <a:t>with</a:t>
            </a:r>
            <a:r>
              <a:rPr lang="de-DE" dirty="0"/>
              <a:t> </a:t>
            </a:r>
            <a:r>
              <a:rPr lang="de-DE" dirty="0" err="1"/>
              <a:t>me</a:t>
            </a:r>
            <a:r>
              <a:rPr lang="de-DE" dirty="0"/>
              <a:t> </a:t>
            </a:r>
            <a:r>
              <a:rPr lang="de-DE" dirty="0" err="1"/>
              <a:t>if</a:t>
            </a:r>
            <a:r>
              <a:rPr lang="de-DE" dirty="0"/>
              <a:t> </a:t>
            </a:r>
            <a:r>
              <a:rPr lang="de-DE" dirty="0" err="1"/>
              <a:t>anything</a:t>
            </a:r>
            <a:r>
              <a:rPr lang="de-DE" dirty="0"/>
              <a:t> </a:t>
            </a:r>
            <a:r>
              <a:rPr lang="de-DE" dirty="0" err="1"/>
              <a:t>doesn‘t</a:t>
            </a:r>
            <a:r>
              <a:rPr lang="de-DE" dirty="0"/>
              <a:t> </a:t>
            </a:r>
            <a:r>
              <a:rPr lang="de-DE" dirty="0" err="1"/>
              <a:t>work</a:t>
            </a:r>
            <a:endParaRPr lang="de-D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Can not </a:t>
            </a:r>
            <a:r>
              <a:rPr lang="de-DE" dirty="0" err="1"/>
              <a:t>speak</a:t>
            </a:r>
            <a:r>
              <a:rPr lang="de-DE" dirty="0"/>
              <a:t> </a:t>
            </a:r>
            <a:r>
              <a:rPr lang="de-DE" dirty="0" err="1"/>
              <a:t>for</a:t>
            </a:r>
            <a:r>
              <a:rPr lang="de-DE" dirty="0"/>
              <a:t> EASA, but will </a:t>
            </a:r>
            <a:r>
              <a:rPr lang="de-DE" dirty="0" err="1"/>
              <a:t>touch</a:t>
            </a:r>
            <a:r>
              <a:rPr lang="de-DE" dirty="0"/>
              <a:t> on EASA </a:t>
            </a:r>
            <a:r>
              <a:rPr lang="de-DE" dirty="0" err="1"/>
              <a:t>related</a:t>
            </a:r>
            <a:r>
              <a:rPr lang="de-DE" dirty="0"/>
              <a:t> </a:t>
            </a:r>
            <a:r>
              <a:rPr lang="de-DE" dirty="0" err="1"/>
              <a:t>topics</a:t>
            </a:r>
            <a:endParaRPr lang="de-DE" dirty="0"/>
          </a:p>
          <a:p>
            <a:endParaRPr lang="de-DE" dirty="0"/>
          </a:p>
          <a:p>
            <a:r>
              <a:rPr lang="de-DE" dirty="0"/>
              <a:t>2 </a:t>
            </a:r>
            <a:r>
              <a:rPr lang="de-DE" dirty="0" err="1"/>
              <a:t>topics</a:t>
            </a:r>
            <a:r>
              <a:rPr lang="de-DE" dirty="0"/>
              <a:t> in </a:t>
            </a:r>
            <a:r>
              <a:rPr lang="de-DE" dirty="0" err="1"/>
              <a:t>the</a:t>
            </a:r>
            <a:r>
              <a:rPr lang="de-DE" dirty="0"/>
              <a:t> </a:t>
            </a:r>
            <a:r>
              <a:rPr lang="de-DE" dirty="0" err="1"/>
              <a:t>presentation</a:t>
            </a:r>
            <a:endParaRPr lang="de-DE" dirty="0"/>
          </a:p>
        </p:txBody>
      </p:sp>
      <p:sp>
        <p:nvSpPr>
          <p:cNvPr id="4" name="Foliennummernplatzhalter 3"/>
          <p:cNvSpPr>
            <a:spLocks noGrp="1"/>
          </p:cNvSpPr>
          <p:nvPr>
            <p:ph type="sldNum" sz="quarter" idx="10"/>
          </p:nvPr>
        </p:nvSpPr>
        <p:spPr/>
        <p:txBody>
          <a:bodyPr/>
          <a:lstStyle/>
          <a:p>
            <a:pPr>
              <a:defRPr/>
            </a:pPr>
            <a:fld id="{885A55B0-46C6-46D2-B9B5-D66DB261CD4A}" type="slidenum">
              <a:rPr lang="de-DE" smtClean="0"/>
              <a:pPr>
                <a:defRPr/>
              </a:pPr>
              <a:t>1</a:t>
            </a:fld>
            <a:endParaRPr lang="de-DE"/>
          </a:p>
        </p:txBody>
      </p:sp>
    </p:spTree>
    <p:extLst>
      <p:ext uri="{BB962C8B-B14F-4D97-AF65-F5344CB8AC3E}">
        <p14:creationId xmlns:p14="http://schemas.microsoft.com/office/powerpoint/2010/main" val="3275297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885A55B0-46C6-46D2-B9B5-D66DB261CD4A}" type="slidenum">
              <a:rPr lang="de-DE" smtClean="0"/>
              <a:pPr>
                <a:defRPr/>
              </a:pPr>
              <a:t>14</a:t>
            </a:fld>
            <a:endParaRPr lang="de-DE"/>
          </a:p>
        </p:txBody>
      </p:sp>
    </p:spTree>
    <p:extLst>
      <p:ext uri="{BB962C8B-B14F-4D97-AF65-F5344CB8AC3E}">
        <p14:creationId xmlns:p14="http://schemas.microsoft.com/office/powerpoint/2010/main" val="2148571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ADVICES ;)</a:t>
            </a:r>
          </a:p>
        </p:txBody>
      </p:sp>
      <p:sp>
        <p:nvSpPr>
          <p:cNvPr id="4" name="Foliennummernplatzhalter 3"/>
          <p:cNvSpPr>
            <a:spLocks noGrp="1"/>
          </p:cNvSpPr>
          <p:nvPr>
            <p:ph type="sldNum" sz="quarter" idx="5"/>
          </p:nvPr>
        </p:nvSpPr>
        <p:spPr/>
        <p:txBody>
          <a:bodyPr/>
          <a:lstStyle/>
          <a:p>
            <a:pPr>
              <a:defRPr/>
            </a:pPr>
            <a:fld id="{885A55B0-46C6-46D2-B9B5-D66DB261CD4A}" type="slidenum">
              <a:rPr lang="de-DE" smtClean="0"/>
              <a:pPr>
                <a:defRPr/>
              </a:pPr>
              <a:t>15</a:t>
            </a:fld>
            <a:endParaRPr lang="de-DE"/>
          </a:p>
        </p:txBody>
      </p:sp>
    </p:spTree>
    <p:extLst>
      <p:ext uri="{BB962C8B-B14F-4D97-AF65-F5344CB8AC3E}">
        <p14:creationId xmlns:p14="http://schemas.microsoft.com/office/powerpoint/2010/main" val="1053342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stitched</a:t>
            </a:r>
            <a:r>
              <a:rPr lang="de-DE" dirty="0"/>
              <a:t> </a:t>
            </a:r>
            <a:r>
              <a:rPr lang="de-DE" dirty="0" err="1"/>
              <a:t>together</a:t>
            </a:r>
            <a:r>
              <a:rPr lang="de-DE" dirty="0"/>
              <a:t> </a:t>
            </a:r>
            <a:r>
              <a:rPr lang="de-DE" dirty="0" err="1"/>
              <a:t>from</a:t>
            </a:r>
            <a:r>
              <a:rPr lang="de-DE" dirty="0"/>
              <a:t> different </a:t>
            </a:r>
            <a:r>
              <a:rPr lang="de-DE" dirty="0" err="1"/>
              <a:t>parts</a:t>
            </a:r>
            <a:r>
              <a:rPr lang="de-DE" dirty="0"/>
              <a:t> </a:t>
            </a:r>
            <a:r>
              <a:rPr lang="de-DE" dirty="0" err="1"/>
              <a:t>of</a:t>
            </a:r>
            <a:r>
              <a:rPr lang="de-DE" dirty="0"/>
              <a:t> </a:t>
            </a:r>
            <a:r>
              <a:rPr lang="de-DE" dirty="0" err="1"/>
              <a:t>the</a:t>
            </a:r>
            <a:r>
              <a:rPr lang="de-DE" dirty="0"/>
              <a:t> NPA</a:t>
            </a:r>
          </a:p>
          <a:p>
            <a:endParaRPr lang="de-DE" dirty="0"/>
          </a:p>
          <a:p>
            <a:r>
              <a:rPr lang="de-DE" dirty="0" err="1"/>
              <a:t>Again</a:t>
            </a:r>
            <a:r>
              <a:rPr lang="de-DE" dirty="0"/>
              <a:t> </a:t>
            </a:r>
            <a:r>
              <a:rPr lang="de-DE" dirty="0" err="1"/>
              <a:t>no</a:t>
            </a:r>
            <a:r>
              <a:rPr lang="de-DE" dirty="0"/>
              <a:t> </a:t>
            </a:r>
            <a:r>
              <a:rPr lang="de-DE" dirty="0" err="1"/>
              <a:t>instructions</a:t>
            </a:r>
            <a:r>
              <a:rPr lang="de-DE" dirty="0"/>
              <a:t> – </a:t>
            </a:r>
            <a:r>
              <a:rPr lang="de-DE" dirty="0" err="1"/>
              <a:t>only</a:t>
            </a:r>
            <a:r>
              <a:rPr lang="de-DE" dirty="0"/>
              <a:t> </a:t>
            </a:r>
            <a:r>
              <a:rPr lang="de-DE" dirty="0" err="1"/>
              <a:t>information</a:t>
            </a:r>
            <a:endParaRPr lang="de-DE" dirty="0"/>
          </a:p>
        </p:txBody>
      </p:sp>
      <p:sp>
        <p:nvSpPr>
          <p:cNvPr id="4" name="Foliennummernplatzhalter 3"/>
          <p:cNvSpPr>
            <a:spLocks noGrp="1"/>
          </p:cNvSpPr>
          <p:nvPr>
            <p:ph type="sldNum" sz="quarter" idx="5"/>
          </p:nvPr>
        </p:nvSpPr>
        <p:spPr/>
        <p:txBody>
          <a:bodyPr/>
          <a:lstStyle/>
          <a:p>
            <a:pPr>
              <a:defRPr/>
            </a:pPr>
            <a:fld id="{885A55B0-46C6-46D2-B9B5-D66DB261CD4A}" type="slidenum">
              <a:rPr lang="de-DE" smtClean="0"/>
              <a:pPr>
                <a:defRPr/>
              </a:pPr>
              <a:t>16</a:t>
            </a:fld>
            <a:endParaRPr lang="de-DE"/>
          </a:p>
        </p:txBody>
      </p:sp>
    </p:spTree>
    <p:extLst>
      <p:ext uri="{BB962C8B-B14F-4D97-AF65-F5344CB8AC3E}">
        <p14:creationId xmlns:p14="http://schemas.microsoft.com/office/powerpoint/2010/main" val="3021765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To</a:t>
            </a:r>
            <a:r>
              <a:rPr lang="de-DE" dirty="0"/>
              <a:t> </a:t>
            </a:r>
            <a:r>
              <a:rPr lang="de-DE" dirty="0" err="1"/>
              <a:t>be</a:t>
            </a:r>
            <a:r>
              <a:rPr lang="de-DE" dirty="0"/>
              <a:t> </a:t>
            </a:r>
            <a:r>
              <a:rPr lang="de-DE" dirty="0" err="1"/>
              <a:t>seen</a:t>
            </a:r>
            <a:endParaRPr lang="de-DE" dirty="0"/>
          </a:p>
        </p:txBody>
      </p:sp>
      <p:sp>
        <p:nvSpPr>
          <p:cNvPr id="4" name="Foliennummernplatzhalter 3"/>
          <p:cNvSpPr>
            <a:spLocks noGrp="1"/>
          </p:cNvSpPr>
          <p:nvPr>
            <p:ph type="sldNum" sz="quarter" idx="5"/>
          </p:nvPr>
        </p:nvSpPr>
        <p:spPr/>
        <p:txBody>
          <a:bodyPr/>
          <a:lstStyle/>
          <a:p>
            <a:pPr>
              <a:defRPr/>
            </a:pPr>
            <a:fld id="{885A55B0-46C6-46D2-B9B5-D66DB261CD4A}" type="slidenum">
              <a:rPr lang="de-DE" smtClean="0"/>
              <a:pPr>
                <a:defRPr/>
              </a:pPr>
              <a:t>17</a:t>
            </a:fld>
            <a:endParaRPr lang="de-DE"/>
          </a:p>
        </p:txBody>
      </p:sp>
    </p:spTree>
    <p:extLst>
      <p:ext uri="{BB962C8B-B14F-4D97-AF65-F5344CB8AC3E}">
        <p14:creationId xmlns:p14="http://schemas.microsoft.com/office/powerpoint/2010/main" val="476851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885A55B0-46C6-46D2-B9B5-D66DB261CD4A}" type="slidenum">
              <a:rPr lang="de-DE" smtClean="0"/>
              <a:pPr>
                <a:defRPr/>
              </a:pPr>
              <a:t>18</a:t>
            </a:fld>
            <a:endParaRPr lang="de-DE"/>
          </a:p>
        </p:txBody>
      </p:sp>
    </p:spTree>
    <p:extLst>
      <p:ext uri="{BB962C8B-B14F-4D97-AF65-F5344CB8AC3E}">
        <p14:creationId xmlns:p14="http://schemas.microsoft.com/office/powerpoint/2010/main" val="1986804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885A55B0-46C6-46D2-B9B5-D66DB261CD4A}" type="slidenum">
              <a:rPr lang="de-DE" smtClean="0"/>
              <a:pPr>
                <a:defRPr/>
              </a:pPr>
              <a:t>19</a:t>
            </a:fld>
            <a:endParaRPr lang="de-DE" dirty="0"/>
          </a:p>
        </p:txBody>
      </p:sp>
    </p:spTree>
    <p:extLst>
      <p:ext uri="{BB962C8B-B14F-4D97-AF65-F5344CB8AC3E}">
        <p14:creationId xmlns:p14="http://schemas.microsoft.com/office/powerpoint/2010/main" val="3117963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885A55B0-46C6-46D2-B9B5-D66DB261CD4A}" type="slidenum">
              <a:rPr lang="de-DE" smtClean="0"/>
              <a:pPr>
                <a:defRPr/>
              </a:pPr>
              <a:t>20</a:t>
            </a:fld>
            <a:endParaRPr lang="de-DE" dirty="0"/>
          </a:p>
        </p:txBody>
      </p:sp>
    </p:spTree>
    <p:extLst>
      <p:ext uri="{BB962C8B-B14F-4D97-AF65-F5344CB8AC3E}">
        <p14:creationId xmlns:p14="http://schemas.microsoft.com/office/powerpoint/2010/main" val="2221108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Thank you for inviting me to this workshop and allowing me to share with you the hopes and worries that the international air traffic controller community has with SWIM. </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85A55B0-46C6-46D2-B9B5-D66DB261CD4A}" type="slidenum">
              <a:rPr kumimoji="0" lang="de-DE" sz="1200" b="0" i="0" u="none" strike="noStrike" kern="1200" cap="none" spc="0" normalizeH="0" baseline="0" noProof="0" smtClean="0">
                <a:ln>
                  <a:noFill/>
                </a:ln>
                <a:solidFill>
                  <a:srgbClr val="000000"/>
                </a:solidFill>
                <a:effectLst/>
                <a:uLnTx/>
                <a:uFillTx/>
                <a:latin typeface="Times" pitchFamily="18"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de-DE" sz="1200" b="0" i="0" u="none" strike="noStrike" kern="1200" cap="none" spc="0" normalizeH="0" baseline="0" noProof="0" dirty="0">
              <a:ln>
                <a:noFill/>
              </a:ln>
              <a:solidFill>
                <a:srgbClr val="000000"/>
              </a:solidFill>
              <a:effectLst/>
              <a:uLnTx/>
              <a:uFillTx/>
              <a:latin typeface="Times" pitchFamily="18" charset="0"/>
              <a:ea typeface="+mn-ea"/>
              <a:cs typeface="Arial" charset="0"/>
            </a:endParaRPr>
          </a:p>
        </p:txBody>
      </p:sp>
    </p:spTree>
    <p:extLst>
      <p:ext uri="{BB962C8B-B14F-4D97-AF65-F5344CB8AC3E}">
        <p14:creationId xmlns:p14="http://schemas.microsoft.com/office/powerpoint/2010/main" val="3457196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Thank you for inviting me to this workshop and allowing me to share with you the hopes and worries that the international air traffic controller community has with SWIM. </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85A55B0-46C6-46D2-B9B5-D66DB261CD4A}" type="slidenum">
              <a:rPr kumimoji="0" lang="de-DE" sz="1200" b="0" i="0" u="none" strike="noStrike" kern="1200" cap="none" spc="0" normalizeH="0" baseline="0" noProof="0" smtClean="0">
                <a:ln>
                  <a:noFill/>
                </a:ln>
                <a:solidFill>
                  <a:srgbClr val="000000"/>
                </a:solidFill>
                <a:effectLst/>
                <a:uLnTx/>
                <a:uFillTx/>
                <a:latin typeface="Times" pitchFamily="18"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de-DE" sz="1200" b="0" i="0" u="none" strike="noStrike" kern="1200" cap="none" spc="0" normalizeH="0" baseline="0" noProof="0" dirty="0">
              <a:ln>
                <a:noFill/>
              </a:ln>
              <a:solidFill>
                <a:srgbClr val="000000"/>
              </a:solidFill>
              <a:effectLst/>
              <a:uLnTx/>
              <a:uFillTx/>
              <a:latin typeface="Times" pitchFamily="18" charset="0"/>
              <a:ea typeface="+mn-ea"/>
              <a:cs typeface="Arial" charset="0"/>
            </a:endParaRPr>
          </a:p>
        </p:txBody>
      </p:sp>
    </p:spTree>
    <p:extLst>
      <p:ext uri="{BB962C8B-B14F-4D97-AF65-F5344CB8AC3E}">
        <p14:creationId xmlns:p14="http://schemas.microsoft.com/office/powerpoint/2010/main" val="2561812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Sorry </a:t>
            </a:r>
            <a:r>
              <a:rPr lang="de-DE" dirty="0" err="1"/>
              <a:t>if</a:t>
            </a:r>
            <a:r>
              <a:rPr lang="de-DE" dirty="0"/>
              <a:t> I </a:t>
            </a:r>
            <a:r>
              <a:rPr lang="de-DE" dirty="0" err="1"/>
              <a:t>slip</a:t>
            </a:r>
            <a:r>
              <a:rPr lang="de-DE" dirty="0"/>
              <a:t> </a:t>
            </a:r>
            <a:r>
              <a:rPr lang="de-DE" dirty="0" err="1"/>
              <a:t>up</a:t>
            </a:r>
            <a:r>
              <a:rPr lang="de-DE" dirty="0"/>
              <a:t> and </a:t>
            </a:r>
            <a:r>
              <a:rPr lang="de-DE" dirty="0" err="1"/>
              <a:t>say</a:t>
            </a:r>
            <a:r>
              <a:rPr lang="de-DE" dirty="0"/>
              <a:t> </a:t>
            </a:r>
            <a:r>
              <a:rPr lang="de-DE" dirty="0" err="1"/>
              <a:t>radar</a:t>
            </a:r>
            <a:r>
              <a:rPr lang="de-DE" dirty="0"/>
              <a:t> </a:t>
            </a:r>
            <a:r>
              <a:rPr lang="de-DE" dirty="0" err="1"/>
              <a:t>instead</a:t>
            </a:r>
            <a:r>
              <a:rPr lang="de-DE" dirty="0"/>
              <a:t> </a:t>
            </a:r>
            <a:r>
              <a:rPr lang="de-DE" dirty="0" err="1"/>
              <a:t>of</a:t>
            </a:r>
            <a:r>
              <a:rPr lang="de-DE" dirty="0"/>
              <a:t> </a:t>
            </a:r>
            <a:r>
              <a:rPr lang="de-DE" dirty="0" err="1"/>
              <a:t>surveillance</a:t>
            </a:r>
            <a:endParaRPr lang="de-DE" dirty="0"/>
          </a:p>
        </p:txBody>
      </p:sp>
      <p:sp>
        <p:nvSpPr>
          <p:cNvPr id="4" name="Foliennummernplatzhalter 3"/>
          <p:cNvSpPr>
            <a:spLocks noGrp="1"/>
          </p:cNvSpPr>
          <p:nvPr>
            <p:ph type="sldNum" sz="quarter" idx="5"/>
          </p:nvPr>
        </p:nvSpPr>
        <p:spPr/>
        <p:txBody>
          <a:bodyPr/>
          <a:lstStyle/>
          <a:p>
            <a:pPr>
              <a:defRPr/>
            </a:pPr>
            <a:fld id="{885A55B0-46C6-46D2-B9B5-D66DB261CD4A}" type="slidenum">
              <a:rPr lang="de-DE" smtClean="0"/>
              <a:pPr>
                <a:defRPr/>
              </a:pPr>
              <a:t>23</a:t>
            </a:fld>
            <a:endParaRPr lang="de-DE"/>
          </a:p>
        </p:txBody>
      </p:sp>
    </p:spTree>
    <p:extLst>
      <p:ext uri="{BB962C8B-B14F-4D97-AF65-F5344CB8AC3E}">
        <p14:creationId xmlns:p14="http://schemas.microsoft.com/office/powerpoint/2010/main" val="358223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885A55B0-46C6-46D2-B9B5-D66DB261CD4A}" type="slidenum">
              <a:rPr lang="de-DE" smtClean="0"/>
              <a:pPr>
                <a:defRPr/>
              </a:pPr>
              <a:t>2</a:t>
            </a:fld>
            <a:endParaRPr lang="de-DE"/>
          </a:p>
        </p:txBody>
      </p:sp>
    </p:spTree>
    <p:extLst>
      <p:ext uri="{BB962C8B-B14F-4D97-AF65-F5344CB8AC3E}">
        <p14:creationId xmlns:p14="http://schemas.microsoft.com/office/powerpoint/2010/main" val="70683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IFISA was </a:t>
            </a:r>
            <a:r>
              <a:rPr lang="de-DE" dirty="0" err="1"/>
              <a:t>invited</a:t>
            </a:r>
            <a:r>
              <a:rPr lang="de-DE" dirty="0"/>
              <a:t> </a:t>
            </a:r>
            <a:r>
              <a:rPr lang="de-DE" dirty="0" err="1"/>
              <a:t>by</a:t>
            </a:r>
            <a:r>
              <a:rPr lang="de-DE" dirty="0"/>
              <a:t> </a:t>
            </a:r>
            <a:r>
              <a:rPr lang="de-DE" dirty="0" err="1"/>
              <a:t>the</a:t>
            </a:r>
            <a:r>
              <a:rPr lang="de-DE" dirty="0"/>
              <a:t> </a:t>
            </a:r>
            <a:r>
              <a:rPr lang="de-DE" dirty="0" err="1"/>
              <a:t>chair</a:t>
            </a:r>
            <a:endParaRPr lang="de-DE" dirty="0"/>
          </a:p>
        </p:txBody>
      </p:sp>
      <p:sp>
        <p:nvSpPr>
          <p:cNvPr id="4" name="Foliennummernplatzhalter 3"/>
          <p:cNvSpPr>
            <a:spLocks noGrp="1"/>
          </p:cNvSpPr>
          <p:nvPr>
            <p:ph type="sldNum" sz="quarter" idx="5"/>
          </p:nvPr>
        </p:nvSpPr>
        <p:spPr/>
        <p:txBody>
          <a:bodyPr/>
          <a:lstStyle/>
          <a:p>
            <a:pPr>
              <a:defRPr/>
            </a:pPr>
            <a:fld id="{885A55B0-46C6-46D2-B9B5-D66DB261CD4A}" type="slidenum">
              <a:rPr lang="de-DE" smtClean="0"/>
              <a:pPr>
                <a:defRPr/>
              </a:pPr>
              <a:t>25</a:t>
            </a:fld>
            <a:endParaRPr lang="de-DE"/>
          </a:p>
        </p:txBody>
      </p:sp>
    </p:spTree>
    <p:extLst>
      <p:ext uri="{BB962C8B-B14F-4D97-AF65-F5344CB8AC3E}">
        <p14:creationId xmlns:p14="http://schemas.microsoft.com/office/powerpoint/2010/main" val="926689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IFISA was </a:t>
            </a:r>
            <a:r>
              <a:rPr lang="de-DE" dirty="0" err="1"/>
              <a:t>invited</a:t>
            </a:r>
            <a:r>
              <a:rPr lang="de-DE" dirty="0"/>
              <a:t> </a:t>
            </a:r>
            <a:r>
              <a:rPr lang="de-DE" dirty="0" err="1"/>
              <a:t>by</a:t>
            </a:r>
            <a:r>
              <a:rPr lang="de-DE" dirty="0"/>
              <a:t> </a:t>
            </a:r>
            <a:r>
              <a:rPr lang="de-DE" dirty="0" err="1"/>
              <a:t>the</a:t>
            </a:r>
            <a:r>
              <a:rPr lang="de-DE" dirty="0"/>
              <a:t> </a:t>
            </a:r>
            <a:r>
              <a:rPr lang="de-DE" dirty="0" err="1"/>
              <a:t>chair</a:t>
            </a:r>
            <a:endParaRPr lang="de-DE" dirty="0"/>
          </a:p>
        </p:txBody>
      </p:sp>
      <p:sp>
        <p:nvSpPr>
          <p:cNvPr id="4" name="Foliennummernplatzhalter 3"/>
          <p:cNvSpPr>
            <a:spLocks noGrp="1"/>
          </p:cNvSpPr>
          <p:nvPr>
            <p:ph type="sldNum" sz="quarter" idx="5"/>
          </p:nvPr>
        </p:nvSpPr>
        <p:spPr/>
        <p:txBody>
          <a:bodyPr/>
          <a:lstStyle/>
          <a:p>
            <a:pPr>
              <a:defRPr/>
            </a:pPr>
            <a:fld id="{885A55B0-46C6-46D2-B9B5-D66DB261CD4A}" type="slidenum">
              <a:rPr lang="de-DE" smtClean="0"/>
              <a:pPr>
                <a:defRPr/>
              </a:pPr>
              <a:t>26</a:t>
            </a:fld>
            <a:endParaRPr lang="de-DE"/>
          </a:p>
        </p:txBody>
      </p:sp>
    </p:spTree>
    <p:extLst>
      <p:ext uri="{BB962C8B-B14F-4D97-AF65-F5344CB8AC3E}">
        <p14:creationId xmlns:p14="http://schemas.microsoft.com/office/powerpoint/2010/main" val="2105574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Might</a:t>
            </a:r>
            <a:r>
              <a:rPr lang="de-DE" dirty="0"/>
              <a:t> </a:t>
            </a:r>
            <a:r>
              <a:rPr lang="de-DE" dirty="0" err="1"/>
              <a:t>even</a:t>
            </a:r>
            <a:r>
              <a:rPr lang="de-DE" dirty="0"/>
              <a:t> </a:t>
            </a:r>
            <a:r>
              <a:rPr lang="de-DE" dirty="0" err="1"/>
              <a:t>solve</a:t>
            </a:r>
            <a:r>
              <a:rPr lang="de-DE" dirty="0"/>
              <a:t> potential </a:t>
            </a:r>
            <a:r>
              <a:rPr lang="de-DE" dirty="0" err="1"/>
              <a:t>problems</a:t>
            </a:r>
            <a:r>
              <a:rPr lang="de-DE" dirty="0"/>
              <a:t> </a:t>
            </a:r>
            <a:r>
              <a:rPr lang="de-DE" dirty="0" err="1"/>
              <a:t>with</a:t>
            </a:r>
            <a:r>
              <a:rPr lang="de-DE" dirty="0"/>
              <a:t> RPAS</a:t>
            </a:r>
          </a:p>
        </p:txBody>
      </p:sp>
      <p:sp>
        <p:nvSpPr>
          <p:cNvPr id="4" name="Foliennummernplatzhalter 3"/>
          <p:cNvSpPr>
            <a:spLocks noGrp="1"/>
          </p:cNvSpPr>
          <p:nvPr>
            <p:ph type="sldNum" sz="quarter" idx="5"/>
          </p:nvPr>
        </p:nvSpPr>
        <p:spPr/>
        <p:txBody>
          <a:bodyPr/>
          <a:lstStyle/>
          <a:p>
            <a:pPr>
              <a:defRPr/>
            </a:pPr>
            <a:fld id="{885A55B0-46C6-46D2-B9B5-D66DB261CD4A}" type="slidenum">
              <a:rPr lang="de-DE" smtClean="0"/>
              <a:pPr>
                <a:defRPr/>
              </a:pPr>
              <a:t>32</a:t>
            </a:fld>
            <a:endParaRPr lang="de-DE"/>
          </a:p>
        </p:txBody>
      </p:sp>
    </p:spTree>
    <p:extLst>
      <p:ext uri="{BB962C8B-B14F-4D97-AF65-F5344CB8AC3E}">
        <p14:creationId xmlns:p14="http://schemas.microsoft.com/office/powerpoint/2010/main" val="3424521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IFATCA: </a:t>
            </a:r>
            <a:r>
              <a:rPr lang="de-DE" dirty="0" err="1"/>
              <a:t>did</a:t>
            </a:r>
            <a:r>
              <a:rPr lang="de-DE" dirty="0"/>
              <a:t> not </a:t>
            </a:r>
            <a:r>
              <a:rPr lang="de-DE" dirty="0" err="1"/>
              <a:t>agree</a:t>
            </a:r>
            <a:r>
              <a:rPr lang="de-DE" dirty="0"/>
              <a:t>, </a:t>
            </a:r>
            <a:r>
              <a:rPr lang="de-DE" dirty="0" err="1"/>
              <a:t>because</a:t>
            </a:r>
            <a:r>
              <a:rPr lang="de-DE" dirty="0"/>
              <a:t> </a:t>
            </a:r>
            <a:r>
              <a:rPr lang="de-DE" dirty="0" err="1"/>
              <a:t>it</a:t>
            </a:r>
            <a:r>
              <a:rPr lang="de-DE" dirty="0"/>
              <a:t> </a:t>
            </a:r>
            <a:r>
              <a:rPr lang="de-DE" dirty="0" err="1"/>
              <a:t>weakens</a:t>
            </a:r>
            <a:r>
              <a:rPr lang="de-DE" dirty="0"/>
              <a:t> </a:t>
            </a:r>
            <a:r>
              <a:rPr lang="de-DE" dirty="0" err="1"/>
              <a:t>the</a:t>
            </a:r>
            <a:r>
              <a:rPr lang="de-DE" dirty="0"/>
              <a:t> original </a:t>
            </a:r>
            <a:r>
              <a:rPr lang="de-DE" dirty="0" err="1"/>
              <a:t>provision</a:t>
            </a:r>
            <a:endParaRPr lang="de-DE" dirty="0"/>
          </a:p>
        </p:txBody>
      </p:sp>
      <p:sp>
        <p:nvSpPr>
          <p:cNvPr id="4" name="Foliennummernplatzhalter 3"/>
          <p:cNvSpPr>
            <a:spLocks noGrp="1"/>
          </p:cNvSpPr>
          <p:nvPr>
            <p:ph type="sldNum" sz="quarter" idx="5"/>
          </p:nvPr>
        </p:nvSpPr>
        <p:spPr/>
        <p:txBody>
          <a:bodyPr/>
          <a:lstStyle/>
          <a:p>
            <a:pPr>
              <a:defRPr/>
            </a:pPr>
            <a:fld id="{885A55B0-46C6-46D2-B9B5-D66DB261CD4A}" type="slidenum">
              <a:rPr lang="de-DE" smtClean="0"/>
              <a:pPr>
                <a:defRPr/>
              </a:pPr>
              <a:t>39</a:t>
            </a:fld>
            <a:endParaRPr lang="de-DE"/>
          </a:p>
        </p:txBody>
      </p:sp>
    </p:spTree>
    <p:extLst>
      <p:ext uri="{BB962C8B-B14F-4D97-AF65-F5344CB8AC3E}">
        <p14:creationId xmlns:p14="http://schemas.microsoft.com/office/powerpoint/2010/main" val="343667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Removed</a:t>
            </a:r>
            <a:r>
              <a:rPr lang="de-DE" dirty="0"/>
              <a:t> </a:t>
            </a:r>
            <a:r>
              <a:rPr lang="de-DE" dirty="0" err="1"/>
              <a:t>by</a:t>
            </a:r>
            <a:r>
              <a:rPr lang="de-DE" dirty="0"/>
              <a:t> ANSPs</a:t>
            </a:r>
          </a:p>
          <a:p>
            <a:r>
              <a:rPr lang="de-DE" dirty="0"/>
              <a:t>IFISA POV?</a:t>
            </a:r>
          </a:p>
        </p:txBody>
      </p:sp>
      <p:sp>
        <p:nvSpPr>
          <p:cNvPr id="4" name="Foliennummernplatzhalter 3"/>
          <p:cNvSpPr>
            <a:spLocks noGrp="1"/>
          </p:cNvSpPr>
          <p:nvPr>
            <p:ph type="sldNum" sz="quarter" idx="5"/>
          </p:nvPr>
        </p:nvSpPr>
        <p:spPr/>
        <p:txBody>
          <a:bodyPr/>
          <a:lstStyle/>
          <a:p>
            <a:pPr>
              <a:defRPr/>
            </a:pPr>
            <a:fld id="{885A55B0-46C6-46D2-B9B5-D66DB261CD4A}" type="slidenum">
              <a:rPr lang="de-DE" smtClean="0"/>
              <a:pPr>
                <a:defRPr/>
              </a:pPr>
              <a:t>40</a:t>
            </a:fld>
            <a:endParaRPr lang="de-DE"/>
          </a:p>
        </p:txBody>
      </p:sp>
    </p:spTree>
    <p:extLst>
      <p:ext uri="{BB962C8B-B14F-4D97-AF65-F5344CB8AC3E}">
        <p14:creationId xmlns:p14="http://schemas.microsoft.com/office/powerpoint/2010/main" val="1977485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ANSPs </a:t>
            </a:r>
            <a:r>
              <a:rPr lang="de-DE" dirty="0" err="1"/>
              <a:t>have</a:t>
            </a:r>
            <a:r>
              <a:rPr lang="de-DE" dirty="0"/>
              <a:t> </a:t>
            </a:r>
            <a:r>
              <a:rPr lang="de-DE" dirty="0" err="1"/>
              <a:t>to</a:t>
            </a:r>
            <a:r>
              <a:rPr lang="de-DE" dirty="0"/>
              <a:t> </a:t>
            </a:r>
            <a:r>
              <a:rPr lang="de-DE" dirty="0" err="1"/>
              <a:t>address</a:t>
            </a:r>
            <a:r>
              <a:rPr lang="de-DE" dirty="0"/>
              <a:t> </a:t>
            </a:r>
            <a:r>
              <a:rPr lang="de-DE" dirty="0" err="1"/>
              <a:t>that</a:t>
            </a:r>
            <a:r>
              <a:rPr lang="de-DE" dirty="0"/>
              <a:t> </a:t>
            </a:r>
            <a:r>
              <a:rPr lang="de-DE" dirty="0" err="1"/>
              <a:t>problem</a:t>
            </a:r>
            <a:r>
              <a:rPr lang="de-DE" dirty="0"/>
              <a:t>!</a:t>
            </a:r>
          </a:p>
        </p:txBody>
      </p:sp>
      <p:sp>
        <p:nvSpPr>
          <p:cNvPr id="4" name="Foliennummernplatzhalter 3"/>
          <p:cNvSpPr>
            <a:spLocks noGrp="1"/>
          </p:cNvSpPr>
          <p:nvPr>
            <p:ph type="sldNum" sz="quarter" idx="5"/>
          </p:nvPr>
        </p:nvSpPr>
        <p:spPr/>
        <p:txBody>
          <a:bodyPr/>
          <a:lstStyle/>
          <a:p>
            <a:pPr>
              <a:defRPr/>
            </a:pPr>
            <a:fld id="{885A55B0-46C6-46D2-B9B5-D66DB261CD4A}" type="slidenum">
              <a:rPr lang="de-DE" smtClean="0"/>
              <a:pPr>
                <a:defRPr/>
              </a:pPr>
              <a:t>41</a:t>
            </a:fld>
            <a:endParaRPr lang="de-DE"/>
          </a:p>
        </p:txBody>
      </p:sp>
    </p:spTree>
    <p:extLst>
      <p:ext uri="{BB962C8B-B14F-4D97-AF65-F5344CB8AC3E}">
        <p14:creationId xmlns:p14="http://schemas.microsoft.com/office/powerpoint/2010/main" val="4190877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ICAO </a:t>
            </a:r>
            <a:r>
              <a:rPr lang="de-DE" dirty="0" err="1"/>
              <a:t>huge</a:t>
            </a:r>
            <a:r>
              <a:rPr lang="de-DE" dirty="0"/>
              <a:t> </a:t>
            </a:r>
            <a:r>
              <a:rPr lang="de-DE" dirty="0" err="1"/>
              <a:t>backlog</a:t>
            </a:r>
            <a:endParaRPr lang="de-DE" dirty="0"/>
          </a:p>
        </p:txBody>
      </p:sp>
      <p:sp>
        <p:nvSpPr>
          <p:cNvPr id="4" name="Foliennummernplatzhalter 3"/>
          <p:cNvSpPr>
            <a:spLocks noGrp="1"/>
          </p:cNvSpPr>
          <p:nvPr>
            <p:ph type="sldNum" sz="quarter" idx="5"/>
          </p:nvPr>
        </p:nvSpPr>
        <p:spPr/>
        <p:txBody>
          <a:bodyPr/>
          <a:lstStyle/>
          <a:p>
            <a:pPr>
              <a:defRPr/>
            </a:pPr>
            <a:fld id="{885A55B0-46C6-46D2-B9B5-D66DB261CD4A}" type="slidenum">
              <a:rPr lang="de-DE" smtClean="0"/>
              <a:pPr>
                <a:defRPr/>
              </a:pPr>
              <a:t>42</a:t>
            </a:fld>
            <a:endParaRPr lang="de-DE"/>
          </a:p>
        </p:txBody>
      </p:sp>
    </p:spTree>
    <p:extLst>
      <p:ext uri="{BB962C8B-B14F-4D97-AF65-F5344CB8AC3E}">
        <p14:creationId xmlns:p14="http://schemas.microsoft.com/office/powerpoint/2010/main" val="2979956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885A55B0-46C6-46D2-B9B5-D66DB261CD4A}" type="slidenum">
              <a:rPr lang="de-DE" smtClean="0"/>
              <a:pPr>
                <a:defRPr/>
              </a:pPr>
              <a:t>43</a:t>
            </a:fld>
            <a:endParaRPr lang="de-DE" dirty="0"/>
          </a:p>
        </p:txBody>
      </p:sp>
    </p:spTree>
    <p:extLst>
      <p:ext uri="{BB962C8B-B14F-4D97-AF65-F5344CB8AC3E}">
        <p14:creationId xmlns:p14="http://schemas.microsoft.com/office/powerpoint/2010/main" val="2379285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885A55B0-46C6-46D2-B9B5-D66DB261CD4A}" type="slidenum">
              <a:rPr lang="de-DE" smtClean="0"/>
              <a:pPr>
                <a:defRPr/>
              </a:pPr>
              <a:t>44</a:t>
            </a:fld>
            <a:endParaRPr lang="de-DE" dirty="0"/>
          </a:p>
        </p:txBody>
      </p:sp>
    </p:spTree>
    <p:extLst>
      <p:ext uri="{BB962C8B-B14F-4D97-AF65-F5344CB8AC3E}">
        <p14:creationId xmlns:p14="http://schemas.microsoft.com/office/powerpoint/2010/main" val="2090597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Implementation </a:t>
            </a:r>
            <a:r>
              <a:rPr lang="de-DE" dirty="0" err="1"/>
              <a:t>rules</a:t>
            </a:r>
            <a:r>
              <a:rPr lang="de-DE" dirty="0"/>
              <a:t>, </a:t>
            </a:r>
            <a:r>
              <a:rPr lang="de-DE" dirty="0" err="1"/>
              <a:t>acceptable</a:t>
            </a:r>
            <a:r>
              <a:rPr lang="de-DE" dirty="0"/>
              <a:t> </a:t>
            </a:r>
            <a:r>
              <a:rPr lang="de-DE" dirty="0" err="1"/>
              <a:t>means</a:t>
            </a:r>
            <a:r>
              <a:rPr lang="de-DE" dirty="0"/>
              <a:t> </a:t>
            </a:r>
            <a:r>
              <a:rPr lang="de-DE" dirty="0" err="1"/>
              <a:t>of</a:t>
            </a:r>
            <a:r>
              <a:rPr lang="de-DE" dirty="0"/>
              <a:t> </a:t>
            </a:r>
            <a:r>
              <a:rPr lang="de-DE" dirty="0" err="1"/>
              <a:t>compliance</a:t>
            </a:r>
            <a:r>
              <a:rPr lang="de-DE" dirty="0"/>
              <a:t>, </a:t>
            </a:r>
            <a:r>
              <a:rPr lang="de-DE" dirty="0" err="1"/>
              <a:t>guidance</a:t>
            </a:r>
            <a:r>
              <a:rPr lang="de-DE" dirty="0"/>
              <a:t> material</a:t>
            </a:r>
          </a:p>
        </p:txBody>
      </p:sp>
      <p:sp>
        <p:nvSpPr>
          <p:cNvPr id="4" name="Foliennummernplatzhalter 3"/>
          <p:cNvSpPr>
            <a:spLocks noGrp="1"/>
          </p:cNvSpPr>
          <p:nvPr>
            <p:ph type="sldNum" sz="quarter" idx="5"/>
          </p:nvPr>
        </p:nvSpPr>
        <p:spPr/>
        <p:txBody>
          <a:bodyPr/>
          <a:lstStyle/>
          <a:p>
            <a:pPr>
              <a:defRPr/>
            </a:pPr>
            <a:fld id="{885A55B0-46C6-46D2-B9B5-D66DB261CD4A}" type="slidenum">
              <a:rPr lang="de-DE" smtClean="0"/>
              <a:pPr>
                <a:defRPr/>
              </a:pPr>
              <a:t>4</a:t>
            </a:fld>
            <a:endParaRPr lang="de-DE"/>
          </a:p>
        </p:txBody>
      </p:sp>
    </p:spTree>
    <p:extLst>
      <p:ext uri="{BB962C8B-B14F-4D97-AF65-F5344CB8AC3E}">
        <p14:creationId xmlns:p14="http://schemas.microsoft.com/office/powerpoint/2010/main" val="284500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Short </a:t>
            </a:r>
            <a:r>
              <a:rPr lang="de-DE" dirty="0" err="1"/>
              <a:t>consultation</a:t>
            </a:r>
            <a:r>
              <a:rPr lang="de-DE" dirty="0"/>
              <a:t> </a:t>
            </a:r>
            <a:r>
              <a:rPr lang="de-DE" dirty="0" err="1"/>
              <a:t>period</a:t>
            </a:r>
            <a:endParaRPr lang="de-DE" dirty="0"/>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pPr>
              <a:defRPr/>
            </a:pPr>
            <a:fld id="{885A55B0-46C6-46D2-B9B5-D66DB261CD4A}" type="slidenum">
              <a:rPr lang="de-DE" smtClean="0"/>
              <a:pPr>
                <a:defRPr/>
              </a:pPr>
              <a:t>7</a:t>
            </a:fld>
            <a:endParaRPr lang="de-DE"/>
          </a:p>
        </p:txBody>
      </p:sp>
    </p:spTree>
    <p:extLst>
      <p:ext uri="{BB962C8B-B14F-4D97-AF65-F5344CB8AC3E}">
        <p14:creationId xmlns:p14="http://schemas.microsoft.com/office/powerpoint/2010/main" val="1076466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SERA: Single European Rules </a:t>
            </a:r>
            <a:r>
              <a:rPr lang="de-DE" dirty="0" err="1"/>
              <a:t>of</a:t>
            </a:r>
            <a:r>
              <a:rPr lang="de-DE" dirty="0"/>
              <a:t> </a:t>
            </a:r>
            <a:r>
              <a:rPr lang="de-DE" dirty="0" err="1"/>
              <a:t>the</a:t>
            </a:r>
            <a:r>
              <a:rPr lang="de-DE" dirty="0"/>
              <a:t> Air</a:t>
            </a:r>
          </a:p>
          <a:p>
            <a:r>
              <a:rPr lang="de-DE"/>
              <a:t>Gültig seit Dez 2012</a:t>
            </a:r>
            <a:endParaRPr lang="de-DE" dirty="0"/>
          </a:p>
          <a:p>
            <a:r>
              <a:rPr lang="de-DE" dirty="0"/>
              <a:t>14001 </a:t>
            </a:r>
            <a:r>
              <a:rPr lang="de-DE" dirty="0" err="1"/>
              <a:t>basically</a:t>
            </a:r>
            <a:r>
              <a:rPr lang="de-DE" dirty="0"/>
              <a:t> </a:t>
            </a:r>
            <a:r>
              <a:rPr lang="de-DE" dirty="0" err="1"/>
              <a:t>copied</a:t>
            </a:r>
            <a:r>
              <a:rPr lang="de-DE" dirty="0"/>
              <a:t> </a:t>
            </a:r>
            <a:r>
              <a:rPr lang="de-DE" dirty="0" err="1"/>
              <a:t>Chaper</a:t>
            </a:r>
            <a:r>
              <a:rPr lang="de-DE" dirty="0"/>
              <a:t> 12 </a:t>
            </a:r>
            <a:r>
              <a:rPr lang="de-DE" dirty="0" err="1"/>
              <a:t>of</a:t>
            </a:r>
            <a:r>
              <a:rPr lang="de-DE" dirty="0"/>
              <a:t> 4444</a:t>
            </a:r>
          </a:p>
        </p:txBody>
      </p:sp>
      <p:sp>
        <p:nvSpPr>
          <p:cNvPr id="4" name="Foliennummernplatzhalter 3"/>
          <p:cNvSpPr>
            <a:spLocks noGrp="1"/>
          </p:cNvSpPr>
          <p:nvPr>
            <p:ph type="sldNum" sz="quarter" idx="5"/>
          </p:nvPr>
        </p:nvSpPr>
        <p:spPr/>
        <p:txBody>
          <a:bodyPr/>
          <a:lstStyle/>
          <a:p>
            <a:pPr>
              <a:defRPr/>
            </a:pPr>
            <a:fld id="{885A55B0-46C6-46D2-B9B5-D66DB261CD4A}" type="slidenum">
              <a:rPr lang="de-DE" smtClean="0"/>
              <a:pPr>
                <a:defRPr/>
              </a:pPr>
              <a:t>8</a:t>
            </a:fld>
            <a:endParaRPr lang="de-DE"/>
          </a:p>
        </p:txBody>
      </p:sp>
    </p:spTree>
    <p:extLst>
      <p:ext uri="{BB962C8B-B14F-4D97-AF65-F5344CB8AC3E}">
        <p14:creationId xmlns:p14="http://schemas.microsoft.com/office/powerpoint/2010/main" val="1013455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SERA: Single European Rules </a:t>
            </a:r>
            <a:r>
              <a:rPr lang="de-DE" dirty="0" err="1"/>
              <a:t>of</a:t>
            </a:r>
            <a:r>
              <a:rPr lang="de-DE" dirty="0"/>
              <a:t> </a:t>
            </a:r>
            <a:r>
              <a:rPr lang="de-DE" dirty="0" err="1"/>
              <a:t>the</a:t>
            </a:r>
            <a:r>
              <a:rPr lang="de-DE" dirty="0"/>
              <a:t> Air</a:t>
            </a:r>
          </a:p>
          <a:p>
            <a:r>
              <a:rPr lang="de-DE" dirty="0"/>
              <a:t>14001 </a:t>
            </a:r>
            <a:r>
              <a:rPr lang="de-DE" dirty="0" err="1"/>
              <a:t>basically</a:t>
            </a:r>
            <a:r>
              <a:rPr lang="de-DE" dirty="0"/>
              <a:t> </a:t>
            </a:r>
            <a:r>
              <a:rPr lang="de-DE" dirty="0" err="1"/>
              <a:t>copied</a:t>
            </a:r>
            <a:r>
              <a:rPr lang="de-DE" dirty="0"/>
              <a:t> </a:t>
            </a:r>
            <a:r>
              <a:rPr lang="de-DE" dirty="0" err="1"/>
              <a:t>Chaper</a:t>
            </a:r>
            <a:r>
              <a:rPr lang="de-DE" dirty="0"/>
              <a:t> 12 </a:t>
            </a:r>
            <a:r>
              <a:rPr lang="de-DE" dirty="0" err="1"/>
              <a:t>of</a:t>
            </a:r>
            <a:r>
              <a:rPr lang="de-DE" dirty="0"/>
              <a:t> 4444</a:t>
            </a:r>
          </a:p>
        </p:txBody>
      </p:sp>
      <p:sp>
        <p:nvSpPr>
          <p:cNvPr id="4" name="Foliennummernplatzhalter 3"/>
          <p:cNvSpPr>
            <a:spLocks noGrp="1"/>
          </p:cNvSpPr>
          <p:nvPr>
            <p:ph type="sldNum" sz="quarter" idx="5"/>
          </p:nvPr>
        </p:nvSpPr>
        <p:spPr/>
        <p:txBody>
          <a:bodyPr/>
          <a:lstStyle/>
          <a:p>
            <a:pPr>
              <a:defRPr/>
            </a:pPr>
            <a:fld id="{885A55B0-46C6-46D2-B9B5-D66DB261CD4A}" type="slidenum">
              <a:rPr lang="de-DE" smtClean="0"/>
              <a:pPr>
                <a:defRPr/>
              </a:pPr>
              <a:t>9</a:t>
            </a:fld>
            <a:endParaRPr lang="de-DE"/>
          </a:p>
        </p:txBody>
      </p:sp>
    </p:spTree>
    <p:extLst>
      <p:ext uri="{BB962C8B-B14F-4D97-AF65-F5344CB8AC3E}">
        <p14:creationId xmlns:p14="http://schemas.microsoft.com/office/powerpoint/2010/main" val="2534358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Basically</a:t>
            </a:r>
            <a:r>
              <a:rPr lang="de-DE" dirty="0"/>
              <a:t> a </a:t>
            </a:r>
            <a:r>
              <a:rPr lang="de-DE" dirty="0" err="1"/>
              <a:t>transposition</a:t>
            </a:r>
            <a:r>
              <a:rPr lang="de-DE" dirty="0"/>
              <a:t> </a:t>
            </a:r>
            <a:r>
              <a:rPr lang="de-DE" dirty="0" err="1"/>
              <a:t>of</a:t>
            </a:r>
            <a:r>
              <a:rPr lang="de-DE" dirty="0"/>
              <a:t> ICAO Doc 4444 Chapter 12.</a:t>
            </a:r>
          </a:p>
        </p:txBody>
      </p:sp>
      <p:sp>
        <p:nvSpPr>
          <p:cNvPr id="4" name="Foliennummernplatzhalter 3"/>
          <p:cNvSpPr>
            <a:spLocks noGrp="1"/>
          </p:cNvSpPr>
          <p:nvPr>
            <p:ph type="sldNum" sz="quarter" idx="5"/>
          </p:nvPr>
        </p:nvSpPr>
        <p:spPr/>
        <p:txBody>
          <a:bodyPr/>
          <a:lstStyle/>
          <a:p>
            <a:pPr>
              <a:defRPr/>
            </a:pPr>
            <a:fld id="{885A55B0-46C6-46D2-B9B5-D66DB261CD4A}" type="slidenum">
              <a:rPr lang="de-DE" smtClean="0"/>
              <a:pPr>
                <a:defRPr/>
              </a:pPr>
              <a:t>10</a:t>
            </a:fld>
            <a:endParaRPr lang="de-DE"/>
          </a:p>
        </p:txBody>
      </p:sp>
    </p:spTree>
    <p:extLst>
      <p:ext uri="{BB962C8B-B14F-4D97-AF65-F5344CB8AC3E}">
        <p14:creationId xmlns:p14="http://schemas.microsoft.com/office/powerpoint/2010/main" val="2123019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885A55B0-46C6-46D2-B9B5-D66DB261CD4A}" type="slidenum">
              <a:rPr lang="de-DE" smtClean="0"/>
              <a:pPr>
                <a:defRPr/>
              </a:pPr>
              <a:t>11</a:t>
            </a:fld>
            <a:endParaRPr lang="de-DE"/>
          </a:p>
        </p:txBody>
      </p:sp>
    </p:spTree>
    <p:extLst>
      <p:ext uri="{BB962C8B-B14F-4D97-AF65-F5344CB8AC3E}">
        <p14:creationId xmlns:p14="http://schemas.microsoft.com/office/powerpoint/2010/main" val="2553277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EASA </a:t>
            </a:r>
            <a:r>
              <a:rPr lang="de-DE" dirty="0" err="1"/>
              <a:t>verbally</a:t>
            </a:r>
            <a:r>
              <a:rPr lang="de-DE" dirty="0"/>
              <a:t>: will </a:t>
            </a:r>
            <a:r>
              <a:rPr lang="de-DE" dirty="0" err="1"/>
              <a:t>be</a:t>
            </a:r>
            <a:r>
              <a:rPr lang="de-DE" dirty="0"/>
              <a:t> FUEL</a:t>
            </a:r>
          </a:p>
        </p:txBody>
      </p:sp>
      <p:sp>
        <p:nvSpPr>
          <p:cNvPr id="4" name="Foliennummernplatzhalter 3"/>
          <p:cNvSpPr>
            <a:spLocks noGrp="1"/>
          </p:cNvSpPr>
          <p:nvPr>
            <p:ph type="sldNum" sz="quarter" idx="5"/>
          </p:nvPr>
        </p:nvSpPr>
        <p:spPr/>
        <p:txBody>
          <a:bodyPr/>
          <a:lstStyle/>
          <a:p>
            <a:pPr>
              <a:defRPr/>
            </a:pPr>
            <a:fld id="{885A55B0-46C6-46D2-B9B5-D66DB261CD4A}" type="slidenum">
              <a:rPr lang="de-DE" smtClean="0"/>
              <a:pPr>
                <a:defRPr/>
              </a:pPr>
              <a:t>12</a:t>
            </a:fld>
            <a:endParaRPr lang="de-DE"/>
          </a:p>
        </p:txBody>
      </p:sp>
    </p:spTree>
    <p:extLst>
      <p:ext uri="{BB962C8B-B14F-4D97-AF65-F5344CB8AC3E}">
        <p14:creationId xmlns:p14="http://schemas.microsoft.com/office/powerpoint/2010/main" val="2972607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Master-Untertitelformat bearbeiten</a:t>
            </a:r>
            <a:endParaRPr lang="de-DE"/>
          </a:p>
        </p:txBody>
      </p:sp>
      <p:sp>
        <p:nvSpPr>
          <p:cNvPr id="4" name="Datumsplatzhalter 3"/>
          <p:cNvSpPr>
            <a:spLocks noGrp="1"/>
          </p:cNvSpPr>
          <p:nvPr>
            <p:ph type="dt" sz="half" idx="10"/>
          </p:nvPr>
        </p:nvSpPr>
        <p:spPr>
          <a:ln/>
        </p:spPr>
        <p:txBody>
          <a:bodyPr/>
          <a:lstStyle>
            <a:lvl1pPr>
              <a:defRPr/>
            </a:lvl1pPr>
          </a:lstStyle>
          <a:p>
            <a:pPr>
              <a:defRPr/>
            </a:pPr>
            <a:endParaRPr lang="en-US"/>
          </a:p>
        </p:txBody>
      </p:sp>
      <p:sp>
        <p:nvSpPr>
          <p:cNvPr id="5" name="Foliennummernplatzhalter 4"/>
          <p:cNvSpPr>
            <a:spLocks noGrp="1"/>
          </p:cNvSpPr>
          <p:nvPr>
            <p:ph type="sldNum" sz="quarter" idx="11"/>
          </p:nvPr>
        </p:nvSpPr>
        <p:spPr>
          <a:ln/>
        </p:spPr>
        <p:txBody>
          <a:bodyPr/>
          <a:lstStyle>
            <a:lvl1pPr>
              <a:defRPr/>
            </a:lvl1pPr>
          </a:lstStyle>
          <a:p>
            <a:pPr>
              <a:defRPr/>
            </a:pPr>
            <a:fld id="{51112AB8-7A9B-4228-80AE-348348790935}" type="slidenum">
              <a:rPr lang="en-US"/>
              <a:pPr>
                <a:defRPr/>
              </a:pPr>
              <a:t>‹Nr.›</a:t>
            </a:fld>
            <a:endParaRPr lang="en-US">
              <a:latin typeface="Times" charset="0"/>
            </a:endParaRPr>
          </a:p>
        </p:txBody>
      </p:sp>
    </p:spTree>
    <p:extLst>
      <p:ext uri="{BB962C8B-B14F-4D97-AF65-F5344CB8AC3E}">
        <p14:creationId xmlns:p14="http://schemas.microsoft.com/office/powerpoint/2010/main" val="3822674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10400" y="609600"/>
            <a:ext cx="1905000" cy="5486400"/>
          </a:xfrm>
        </p:spPr>
        <p:txBody>
          <a:bodyPr vert="eaVert"/>
          <a:lstStyle/>
          <a:p>
            <a:r>
              <a:rPr lang="en-US"/>
              <a:t>Mastertitelformat bearbeiten</a:t>
            </a:r>
            <a:endParaRPr lang="de-DE"/>
          </a:p>
        </p:txBody>
      </p:sp>
      <p:sp>
        <p:nvSpPr>
          <p:cNvPr id="3" name="Vertikaler Textplatzhalter 2"/>
          <p:cNvSpPr>
            <a:spLocks noGrp="1"/>
          </p:cNvSpPr>
          <p:nvPr>
            <p:ph type="body" orient="vert" idx="1"/>
          </p:nvPr>
        </p:nvSpPr>
        <p:spPr>
          <a:xfrm>
            <a:off x="1295400" y="609600"/>
            <a:ext cx="5562600" cy="5486400"/>
          </a:xfrm>
        </p:spPr>
        <p:txBody>
          <a:bodyPr vert="eaVert"/>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Datumsplatzhalter 3"/>
          <p:cNvSpPr>
            <a:spLocks noGrp="1"/>
          </p:cNvSpPr>
          <p:nvPr>
            <p:ph type="dt" sz="half" idx="10"/>
          </p:nvPr>
        </p:nvSpPr>
        <p:spPr>
          <a:ln/>
        </p:spPr>
        <p:txBody>
          <a:bodyPr/>
          <a:lstStyle>
            <a:lvl1pPr>
              <a:defRPr/>
            </a:lvl1pPr>
          </a:lstStyle>
          <a:p>
            <a:pPr>
              <a:defRPr/>
            </a:pPr>
            <a:endParaRPr lang="en-US"/>
          </a:p>
        </p:txBody>
      </p:sp>
      <p:sp>
        <p:nvSpPr>
          <p:cNvPr id="5" name="Foliennummernplatzhalter 4"/>
          <p:cNvSpPr>
            <a:spLocks noGrp="1"/>
          </p:cNvSpPr>
          <p:nvPr>
            <p:ph type="sldNum" sz="quarter" idx="11"/>
          </p:nvPr>
        </p:nvSpPr>
        <p:spPr>
          <a:ln/>
        </p:spPr>
        <p:txBody>
          <a:bodyPr/>
          <a:lstStyle>
            <a:lvl1pPr>
              <a:defRPr/>
            </a:lvl1pPr>
          </a:lstStyle>
          <a:p>
            <a:pPr>
              <a:defRPr/>
            </a:pPr>
            <a:fld id="{624730D4-3136-43FD-8434-27C01E93E34C}" type="slidenum">
              <a:rPr lang="en-US"/>
              <a:pPr>
                <a:defRPr/>
              </a:pPr>
              <a:t>‹Nr.›</a:t>
            </a:fld>
            <a:endParaRPr lang="en-US">
              <a:latin typeface="Times" charset="0"/>
            </a:endParaRPr>
          </a:p>
        </p:txBody>
      </p:sp>
    </p:spTree>
    <p:extLst>
      <p:ext uri="{BB962C8B-B14F-4D97-AF65-F5344CB8AC3E}">
        <p14:creationId xmlns:p14="http://schemas.microsoft.com/office/powerpoint/2010/main" val="142077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Mastertitelformat bearbeiten</a:t>
            </a:r>
            <a:endParaRPr lang="de-DE"/>
          </a:p>
        </p:txBody>
      </p:sp>
      <p:sp>
        <p:nvSpPr>
          <p:cNvPr id="3" name="Inhaltsplatzhalter 2"/>
          <p:cNvSpPr>
            <a:spLocks noGrp="1"/>
          </p:cNvSpPr>
          <p:nvPr>
            <p:ph idx="1"/>
          </p:nvPr>
        </p:nvSpPr>
        <p:spPr/>
        <p:txBody>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Datumsplatzhalter 3"/>
          <p:cNvSpPr>
            <a:spLocks noGrp="1"/>
          </p:cNvSpPr>
          <p:nvPr>
            <p:ph type="dt" sz="half" idx="10"/>
          </p:nvPr>
        </p:nvSpPr>
        <p:spPr>
          <a:ln/>
        </p:spPr>
        <p:txBody>
          <a:bodyPr/>
          <a:lstStyle>
            <a:lvl1pPr>
              <a:defRPr/>
            </a:lvl1pPr>
          </a:lstStyle>
          <a:p>
            <a:pPr>
              <a:defRPr/>
            </a:pPr>
            <a:endParaRPr lang="en-US"/>
          </a:p>
        </p:txBody>
      </p:sp>
      <p:sp>
        <p:nvSpPr>
          <p:cNvPr id="5" name="Foliennummernplatzhalter 4"/>
          <p:cNvSpPr>
            <a:spLocks noGrp="1"/>
          </p:cNvSpPr>
          <p:nvPr>
            <p:ph type="sldNum" sz="quarter" idx="11"/>
          </p:nvPr>
        </p:nvSpPr>
        <p:spPr>
          <a:ln/>
        </p:spPr>
        <p:txBody>
          <a:bodyPr/>
          <a:lstStyle>
            <a:lvl1pPr>
              <a:defRPr/>
            </a:lvl1pPr>
          </a:lstStyle>
          <a:p>
            <a:pPr>
              <a:defRPr/>
            </a:pPr>
            <a:fld id="{C6EC2B94-209D-4512-824F-EDF2345D444E}" type="slidenum">
              <a:rPr lang="en-US"/>
              <a:pPr>
                <a:defRPr/>
              </a:pPr>
              <a:t>‹Nr.›</a:t>
            </a:fld>
            <a:endParaRPr lang="en-US">
              <a:latin typeface="Times" charset="0"/>
            </a:endParaRPr>
          </a:p>
        </p:txBody>
      </p:sp>
    </p:spTree>
    <p:extLst>
      <p:ext uri="{BB962C8B-B14F-4D97-AF65-F5344CB8AC3E}">
        <p14:creationId xmlns:p14="http://schemas.microsoft.com/office/powerpoint/2010/main" val="113940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Mastertextformat bearbeiten</a:t>
            </a:r>
          </a:p>
        </p:txBody>
      </p:sp>
      <p:sp>
        <p:nvSpPr>
          <p:cNvPr id="4" name="Datumsplatzhalter 3"/>
          <p:cNvSpPr>
            <a:spLocks noGrp="1"/>
          </p:cNvSpPr>
          <p:nvPr>
            <p:ph type="dt" sz="half" idx="10"/>
          </p:nvPr>
        </p:nvSpPr>
        <p:spPr>
          <a:ln/>
        </p:spPr>
        <p:txBody>
          <a:bodyPr/>
          <a:lstStyle>
            <a:lvl1pPr>
              <a:defRPr/>
            </a:lvl1pPr>
          </a:lstStyle>
          <a:p>
            <a:pPr>
              <a:defRPr/>
            </a:pPr>
            <a:endParaRPr lang="en-US"/>
          </a:p>
        </p:txBody>
      </p:sp>
      <p:sp>
        <p:nvSpPr>
          <p:cNvPr id="5" name="Foliennummernplatzhalter 4"/>
          <p:cNvSpPr>
            <a:spLocks noGrp="1"/>
          </p:cNvSpPr>
          <p:nvPr>
            <p:ph type="sldNum" sz="quarter" idx="11"/>
          </p:nvPr>
        </p:nvSpPr>
        <p:spPr>
          <a:ln/>
        </p:spPr>
        <p:txBody>
          <a:bodyPr/>
          <a:lstStyle>
            <a:lvl1pPr>
              <a:defRPr/>
            </a:lvl1pPr>
          </a:lstStyle>
          <a:p>
            <a:pPr>
              <a:defRPr/>
            </a:pPr>
            <a:fld id="{B1788515-A0F9-4C20-A2FE-9856D3371EB1}" type="slidenum">
              <a:rPr lang="en-US"/>
              <a:pPr>
                <a:defRPr/>
              </a:pPr>
              <a:t>‹Nr.›</a:t>
            </a:fld>
            <a:endParaRPr lang="en-US">
              <a:latin typeface="Times" charset="0"/>
            </a:endParaRPr>
          </a:p>
        </p:txBody>
      </p:sp>
    </p:spTree>
    <p:extLst>
      <p:ext uri="{BB962C8B-B14F-4D97-AF65-F5344CB8AC3E}">
        <p14:creationId xmlns:p14="http://schemas.microsoft.com/office/powerpoint/2010/main" val="332968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Mastertitelformat bearbeiten</a:t>
            </a:r>
            <a:endParaRPr lang="de-DE"/>
          </a:p>
        </p:txBody>
      </p:sp>
      <p:sp>
        <p:nvSpPr>
          <p:cNvPr id="3" name="Inhaltsplatzhalter 2"/>
          <p:cNvSpPr>
            <a:spLocks noGrp="1"/>
          </p:cNvSpPr>
          <p:nvPr>
            <p:ph sz="half" idx="1"/>
          </p:nvPr>
        </p:nvSpPr>
        <p:spPr>
          <a:xfrm>
            <a:off x="12954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Inhaltsplatzhalter 3"/>
          <p:cNvSpPr>
            <a:spLocks noGrp="1"/>
          </p:cNvSpPr>
          <p:nvPr>
            <p:ph sz="half" idx="2"/>
          </p:nvPr>
        </p:nvSpPr>
        <p:spPr>
          <a:xfrm>
            <a:off x="518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5" name="Datumsplatzhalter 3"/>
          <p:cNvSpPr>
            <a:spLocks noGrp="1"/>
          </p:cNvSpPr>
          <p:nvPr>
            <p:ph type="dt" sz="half" idx="10"/>
          </p:nvPr>
        </p:nvSpPr>
        <p:spPr>
          <a:ln/>
        </p:spPr>
        <p:txBody>
          <a:bodyPr/>
          <a:lstStyle>
            <a:lvl1pPr>
              <a:defRPr/>
            </a:lvl1pPr>
          </a:lstStyle>
          <a:p>
            <a:pPr>
              <a:defRPr/>
            </a:pPr>
            <a:endParaRPr lang="en-US"/>
          </a:p>
        </p:txBody>
      </p:sp>
      <p:sp>
        <p:nvSpPr>
          <p:cNvPr id="6" name="Foliennummernplatzhalter 4"/>
          <p:cNvSpPr>
            <a:spLocks noGrp="1"/>
          </p:cNvSpPr>
          <p:nvPr>
            <p:ph type="sldNum" sz="quarter" idx="11"/>
          </p:nvPr>
        </p:nvSpPr>
        <p:spPr>
          <a:ln/>
        </p:spPr>
        <p:txBody>
          <a:bodyPr/>
          <a:lstStyle>
            <a:lvl1pPr>
              <a:defRPr/>
            </a:lvl1pPr>
          </a:lstStyle>
          <a:p>
            <a:pPr>
              <a:defRPr/>
            </a:pPr>
            <a:fld id="{E8391928-544E-41FC-9DB1-4A48FB104D4C}" type="slidenum">
              <a:rPr lang="en-US"/>
              <a:pPr>
                <a:defRPr/>
              </a:pPr>
              <a:t>‹Nr.›</a:t>
            </a:fld>
            <a:endParaRPr lang="en-US">
              <a:latin typeface="Times" charset="0"/>
            </a:endParaRPr>
          </a:p>
        </p:txBody>
      </p:sp>
    </p:spTree>
    <p:extLst>
      <p:ext uri="{BB962C8B-B14F-4D97-AF65-F5344CB8AC3E}">
        <p14:creationId xmlns:p14="http://schemas.microsoft.com/office/powerpoint/2010/main" val="406148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7" name="Datumsplatzhalter 3"/>
          <p:cNvSpPr>
            <a:spLocks noGrp="1"/>
          </p:cNvSpPr>
          <p:nvPr>
            <p:ph type="dt" sz="half" idx="10"/>
          </p:nvPr>
        </p:nvSpPr>
        <p:spPr>
          <a:ln/>
        </p:spPr>
        <p:txBody>
          <a:bodyPr/>
          <a:lstStyle>
            <a:lvl1pPr>
              <a:defRPr/>
            </a:lvl1pPr>
          </a:lstStyle>
          <a:p>
            <a:pPr>
              <a:defRPr/>
            </a:pPr>
            <a:endParaRPr lang="en-US"/>
          </a:p>
        </p:txBody>
      </p:sp>
      <p:sp>
        <p:nvSpPr>
          <p:cNvPr id="8" name="Foliennummernplatzhalter 4"/>
          <p:cNvSpPr>
            <a:spLocks noGrp="1"/>
          </p:cNvSpPr>
          <p:nvPr>
            <p:ph type="sldNum" sz="quarter" idx="11"/>
          </p:nvPr>
        </p:nvSpPr>
        <p:spPr>
          <a:ln/>
        </p:spPr>
        <p:txBody>
          <a:bodyPr/>
          <a:lstStyle>
            <a:lvl1pPr>
              <a:defRPr/>
            </a:lvl1pPr>
          </a:lstStyle>
          <a:p>
            <a:pPr>
              <a:defRPr/>
            </a:pPr>
            <a:fld id="{FFE618DE-6989-4DB9-80FB-F9C7BCA54847}" type="slidenum">
              <a:rPr lang="en-US"/>
              <a:pPr>
                <a:defRPr/>
              </a:pPr>
              <a:t>‹Nr.›</a:t>
            </a:fld>
            <a:endParaRPr lang="en-US">
              <a:latin typeface="Times" charset="0"/>
            </a:endParaRPr>
          </a:p>
        </p:txBody>
      </p:sp>
    </p:spTree>
    <p:extLst>
      <p:ext uri="{BB962C8B-B14F-4D97-AF65-F5344CB8AC3E}">
        <p14:creationId xmlns:p14="http://schemas.microsoft.com/office/powerpoint/2010/main" val="352734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Mastertitelformat bearbeiten</a:t>
            </a:r>
            <a:endParaRPr lang="de-DE"/>
          </a:p>
        </p:txBody>
      </p:sp>
      <p:sp>
        <p:nvSpPr>
          <p:cNvPr id="3" name="Datumsplatzhalter 3"/>
          <p:cNvSpPr>
            <a:spLocks noGrp="1"/>
          </p:cNvSpPr>
          <p:nvPr>
            <p:ph type="dt" sz="half" idx="10"/>
          </p:nvPr>
        </p:nvSpPr>
        <p:spPr>
          <a:ln/>
        </p:spPr>
        <p:txBody>
          <a:bodyPr/>
          <a:lstStyle>
            <a:lvl1pPr>
              <a:defRPr/>
            </a:lvl1pPr>
          </a:lstStyle>
          <a:p>
            <a:pPr>
              <a:defRPr/>
            </a:pPr>
            <a:endParaRPr lang="en-US"/>
          </a:p>
        </p:txBody>
      </p:sp>
      <p:sp>
        <p:nvSpPr>
          <p:cNvPr id="4" name="Foliennummernplatzhalter 4"/>
          <p:cNvSpPr>
            <a:spLocks noGrp="1"/>
          </p:cNvSpPr>
          <p:nvPr>
            <p:ph type="sldNum" sz="quarter" idx="11"/>
          </p:nvPr>
        </p:nvSpPr>
        <p:spPr>
          <a:ln/>
        </p:spPr>
        <p:txBody>
          <a:bodyPr/>
          <a:lstStyle>
            <a:lvl1pPr>
              <a:defRPr/>
            </a:lvl1pPr>
          </a:lstStyle>
          <a:p>
            <a:pPr>
              <a:defRPr/>
            </a:pPr>
            <a:fld id="{5178F9D8-04D5-4674-AF96-45EEBCCCBD3D}" type="slidenum">
              <a:rPr lang="en-US"/>
              <a:pPr>
                <a:defRPr/>
              </a:pPr>
              <a:t>‹Nr.›</a:t>
            </a:fld>
            <a:endParaRPr lang="en-US">
              <a:latin typeface="Times" charset="0"/>
            </a:endParaRPr>
          </a:p>
        </p:txBody>
      </p:sp>
    </p:spTree>
    <p:extLst>
      <p:ext uri="{BB962C8B-B14F-4D97-AF65-F5344CB8AC3E}">
        <p14:creationId xmlns:p14="http://schemas.microsoft.com/office/powerpoint/2010/main" val="668800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Mastertextformat bearbeiten</a:t>
            </a:r>
          </a:p>
        </p:txBody>
      </p:sp>
      <p:sp>
        <p:nvSpPr>
          <p:cNvPr id="5" name="Datumsplatzhalter 3"/>
          <p:cNvSpPr>
            <a:spLocks noGrp="1"/>
          </p:cNvSpPr>
          <p:nvPr>
            <p:ph type="dt" sz="half" idx="10"/>
          </p:nvPr>
        </p:nvSpPr>
        <p:spPr>
          <a:ln/>
        </p:spPr>
        <p:txBody>
          <a:bodyPr/>
          <a:lstStyle>
            <a:lvl1pPr>
              <a:defRPr/>
            </a:lvl1pPr>
          </a:lstStyle>
          <a:p>
            <a:pPr>
              <a:defRPr/>
            </a:pPr>
            <a:endParaRPr lang="en-US"/>
          </a:p>
        </p:txBody>
      </p:sp>
      <p:sp>
        <p:nvSpPr>
          <p:cNvPr id="6" name="Foliennummernplatzhalter 4"/>
          <p:cNvSpPr>
            <a:spLocks noGrp="1"/>
          </p:cNvSpPr>
          <p:nvPr>
            <p:ph type="sldNum" sz="quarter" idx="11"/>
          </p:nvPr>
        </p:nvSpPr>
        <p:spPr>
          <a:ln/>
        </p:spPr>
        <p:txBody>
          <a:bodyPr/>
          <a:lstStyle>
            <a:lvl1pPr>
              <a:defRPr/>
            </a:lvl1pPr>
          </a:lstStyle>
          <a:p>
            <a:pPr>
              <a:defRPr/>
            </a:pPr>
            <a:fld id="{53A5E889-0838-43FA-9E64-B35B426107E6}" type="slidenum">
              <a:rPr lang="en-US"/>
              <a:pPr>
                <a:defRPr/>
              </a:pPr>
              <a:t>‹Nr.›</a:t>
            </a:fld>
            <a:endParaRPr lang="en-US">
              <a:latin typeface="Times" charset="0"/>
            </a:endParaRPr>
          </a:p>
        </p:txBody>
      </p:sp>
    </p:spTree>
    <p:extLst>
      <p:ext uri="{BB962C8B-B14F-4D97-AF65-F5344CB8AC3E}">
        <p14:creationId xmlns:p14="http://schemas.microsoft.com/office/powerpoint/2010/main" val="2238943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Mastertextformat bearbeiten</a:t>
            </a:r>
          </a:p>
        </p:txBody>
      </p:sp>
      <p:sp>
        <p:nvSpPr>
          <p:cNvPr id="5" name="Datumsplatzhalter 3"/>
          <p:cNvSpPr>
            <a:spLocks noGrp="1"/>
          </p:cNvSpPr>
          <p:nvPr>
            <p:ph type="dt" sz="half" idx="10"/>
          </p:nvPr>
        </p:nvSpPr>
        <p:spPr>
          <a:ln/>
        </p:spPr>
        <p:txBody>
          <a:bodyPr/>
          <a:lstStyle>
            <a:lvl1pPr>
              <a:defRPr/>
            </a:lvl1pPr>
          </a:lstStyle>
          <a:p>
            <a:pPr>
              <a:defRPr/>
            </a:pPr>
            <a:endParaRPr lang="en-US"/>
          </a:p>
        </p:txBody>
      </p:sp>
      <p:sp>
        <p:nvSpPr>
          <p:cNvPr id="6" name="Foliennummernplatzhalter 4"/>
          <p:cNvSpPr>
            <a:spLocks noGrp="1"/>
          </p:cNvSpPr>
          <p:nvPr>
            <p:ph type="sldNum" sz="quarter" idx="11"/>
          </p:nvPr>
        </p:nvSpPr>
        <p:spPr>
          <a:ln/>
        </p:spPr>
        <p:txBody>
          <a:bodyPr/>
          <a:lstStyle>
            <a:lvl1pPr>
              <a:defRPr/>
            </a:lvl1pPr>
          </a:lstStyle>
          <a:p>
            <a:pPr>
              <a:defRPr/>
            </a:pPr>
            <a:fld id="{1D1FFBE1-D4AB-4413-8DA0-BACC795A51F2}" type="slidenum">
              <a:rPr lang="en-US"/>
              <a:pPr>
                <a:defRPr/>
              </a:pPr>
              <a:t>‹Nr.›</a:t>
            </a:fld>
            <a:endParaRPr lang="en-US">
              <a:latin typeface="Times" charset="0"/>
            </a:endParaRPr>
          </a:p>
        </p:txBody>
      </p:sp>
    </p:spTree>
    <p:extLst>
      <p:ext uri="{BB962C8B-B14F-4D97-AF65-F5344CB8AC3E}">
        <p14:creationId xmlns:p14="http://schemas.microsoft.com/office/powerpoint/2010/main" val="266696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Datumsplatzhalter 3"/>
          <p:cNvSpPr>
            <a:spLocks noGrp="1"/>
          </p:cNvSpPr>
          <p:nvPr>
            <p:ph type="dt" sz="half" idx="10"/>
          </p:nvPr>
        </p:nvSpPr>
        <p:spPr>
          <a:ln/>
        </p:spPr>
        <p:txBody>
          <a:bodyPr/>
          <a:lstStyle>
            <a:lvl1pPr>
              <a:defRPr/>
            </a:lvl1pPr>
          </a:lstStyle>
          <a:p>
            <a:pPr>
              <a:defRPr/>
            </a:pPr>
            <a:endParaRPr lang="en-US"/>
          </a:p>
        </p:txBody>
      </p:sp>
      <p:sp>
        <p:nvSpPr>
          <p:cNvPr id="5" name="Foliennummernplatzhalter 4"/>
          <p:cNvSpPr>
            <a:spLocks noGrp="1"/>
          </p:cNvSpPr>
          <p:nvPr>
            <p:ph type="sldNum" sz="quarter" idx="11"/>
          </p:nvPr>
        </p:nvSpPr>
        <p:spPr>
          <a:ln/>
        </p:spPr>
        <p:txBody>
          <a:bodyPr/>
          <a:lstStyle>
            <a:lvl1pPr>
              <a:defRPr/>
            </a:lvl1pPr>
          </a:lstStyle>
          <a:p>
            <a:pPr>
              <a:defRPr/>
            </a:pPr>
            <a:fld id="{3F8452D0-61A9-4E68-BA59-1576C3FFFFD3}" type="slidenum">
              <a:rPr lang="en-US"/>
              <a:pPr>
                <a:defRPr/>
              </a:pPr>
              <a:t>‹Nr.›</a:t>
            </a:fld>
            <a:endParaRPr lang="en-US">
              <a:latin typeface="Times" charset="0"/>
            </a:endParaRPr>
          </a:p>
        </p:txBody>
      </p:sp>
    </p:spTree>
    <p:extLst>
      <p:ext uri="{BB962C8B-B14F-4D97-AF65-F5344CB8AC3E}">
        <p14:creationId xmlns:p14="http://schemas.microsoft.com/office/powerpoint/2010/main" val="458902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6096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Click to edit Master title style</a:t>
            </a:r>
          </a:p>
        </p:txBody>
      </p:sp>
      <p:sp>
        <p:nvSpPr>
          <p:cNvPr id="1027" name="Rectangle 3"/>
          <p:cNvSpPr>
            <a:spLocks noGrp="1" noChangeArrowheads="1"/>
          </p:cNvSpPr>
          <p:nvPr>
            <p:ph type="body" idx="1"/>
          </p:nvPr>
        </p:nvSpPr>
        <p:spPr bwMode="auto">
          <a:xfrm>
            <a:off x="1295400" y="1981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p>
        </p:txBody>
      </p:sp>
      <p:sp>
        <p:nvSpPr>
          <p:cNvPr id="6" name="Datumsplatzhalter 3"/>
          <p:cNvSpPr>
            <a:spLocks noGrp="1"/>
          </p:cNvSpPr>
          <p:nvPr>
            <p:ph type="dt" sz="half" idx="2"/>
          </p:nvPr>
        </p:nvSpPr>
        <p:spPr bwMode="auto">
          <a:xfrm>
            <a:off x="1295400" y="6248400"/>
            <a:ext cx="12954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mn-lt"/>
                <a:cs typeface="+mn-cs"/>
              </a:defRPr>
            </a:lvl1pPr>
          </a:lstStyle>
          <a:p>
            <a:pPr>
              <a:defRPr/>
            </a:pPr>
            <a:endParaRPr lang="en-US"/>
          </a:p>
        </p:txBody>
      </p:sp>
      <p:sp>
        <p:nvSpPr>
          <p:cNvPr id="7" name="Foliennummernplatzhalter 4"/>
          <p:cNvSpPr>
            <a:spLocks noGrp="1"/>
          </p:cNvSpPr>
          <p:nvPr>
            <p:ph type="sldNum" sz="quarter" idx="4"/>
          </p:nvPr>
        </p:nvSpPr>
        <p:spPr bwMode="auto">
          <a:xfrm>
            <a:off x="8382000" y="6248400"/>
            <a:ext cx="5334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pPr>
              <a:defRPr/>
            </a:pPr>
            <a:fld id="{BEF28C63-2F82-4307-BA9A-3CA701ACC5C2}" type="slidenum">
              <a:rPr lang="en-US"/>
              <a:pPr>
                <a:defRPr/>
              </a:pPr>
              <a:t>‹Nr.›</a:t>
            </a:fld>
            <a:endParaRPr lang="en-US">
              <a:latin typeface="Times"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ahoma" charset="0"/>
        </a:defRPr>
      </a:lvl6pPr>
      <a:lvl7pPr marL="914400" algn="ctr" rtl="0" fontAlgn="base">
        <a:spcBef>
          <a:spcPct val="0"/>
        </a:spcBef>
        <a:spcAft>
          <a:spcPct val="0"/>
        </a:spcAft>
        <a:defRPr sz="4400">
          <a:solidFill>
            <a:schemeClr val="tx2"/>
          </a:solidFill>
          <a:latin typeface="Tahoma" charset="0"/>
        </a:defRPr>
      </a:lvl7pPr>
      <a:lvl8pPr marL="1371600" algn="ctr" rtl="0" fontAlgn="base">
        <a:spcBef>
          <a:spcPct val="0"/>
        </a:spcBef>
        <a:spcAft>
          <a:spcPct val="0"/>
        </a:spcAft>
        <a:defRPr sz="4400">
          <a:solidFill>
            <a:schemeClr val="tx2"/>
          </a:solidFill>
          <a:latin typeface="Tahoma" charset="0"/>
        </a:defRPr>
      </a:lvl8pPr>
      <a:lvl9pPr marL="1828800" algn="ctr"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50" name="Bild 2" descr="Ifatca50Y.pdf"/>
          <p:cNvPicPr>
            <a:picLocks noChangeAspect="1"/>
          </p:cNvPicPr>
          <p:nvPr/>
        </p:nvPicPr>
        <p:blipFill>
          <a:blip r:embed="rId4">
            <a:extLst>
              <a:ext uri="{28A0092B-C50C-407E-A947-70E740481C1C}">
                <a14:useLocalDpi xmlns:a14="http://schemas.microsoft.com/office/drawing/2010/main" val="0"/>
              </a:ext>
            </a:extLst>
          </a:blip>
          <a:srcRect l="20125" t="17776" r="20125" b="37778"/>
          <a:stretch>
            <a:fillRect/>
          </a:stretch>
        </p:blipFill>
        <p:spPr bwMode="auto">
          <a:xfrm>
            <a:off x="152400" y="228600"/>
            <a:ext cx="9413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ChangeArrowheads="1"/>
          </p:cNvSpPr>
          <p:nvPr/>
        </p:nvSpPr>
        <p:spPr bwMode="auto">
          <a:xfrm>
            <a:off x="1763713" y="723900"/>
            <a:ext cx="6696075"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de-DE" sz="2400" b="1" dirty="0">
                <a:latin typeface="Calibri" pitchFamily="34" charset="0"/>
              </a:rPr>
              <a:t>IFISA </a:t>
            </a:r>
          </a:p>
          <a:p>
            <a:pPr algn="ctr" eaLnBrk="1" hangingPunct="1">
              <a:spcBef>
                <a:spcPct val="0"/>
              </a:spcBef>
              <a:buFontTx/>
              <a:buNone/>
            </a:pPr>
            <a:r>
              <a:rPr lang="en-US" altLang="de-DE" sz="2400" b="1" dirty="0">
                <a:latin typeface="Calibri" pitchFamily="34" charset="0"/>
              </a:rPr>
              <a:t> (September 29, 2021)</a:t>
            </a:r>
          </a:p>
          <a:p>
            <a:pPr eaLnBrk="1" hangingPunct="1">
              <a:spcBef>
                <a:spcPct val="0"/>
              </a:spcBef>
              <a:buFontTx/>
              <a:buNone/>
            </a:pPr>
            <a:endParaRPr lang="en-GB" altLang="de-DE" sz="2400" b="1" dirty="0">
              <a:latin typeface="Calibri" pitchFamily="34" charset="0"/>
            </a:endParaRPr>
          </a:p>
          <a:p>
            <a:pPr algn="ctr" eaLnBrk="1" hangingPunct="1">
              <a:spcBef>
                <a:spcPct val="0"/>
              </a:spcBef>
              <a:buFontTx/>
              <a:buNone/>
            </a:pPr>
            <a:r>
              <a:rPr lang="de-DE" altLang="de-DE" b="1" dirty="0">
                <a:latin typeface="Calibri" pitchFamily="34" charset="0"/>
              </a:rPr>
              <a:t>IFATCA Stand-In:</a:t>
            </a:r>
          </a:p>
          <a:p>
            <a:pPr algn="ctr" eaLnBrk="1" hangingPunct="1">
              <a:spcBef>
                <a:spcPct val="0"/>
              </a:spcBef>
              <a:buFontTx/>
              <a:buNone/>
            </a:pPr>
            <a:r>
              <a:rPr lang="en-US" altLang="de-DE" sz="4400" b="1" dirty="0">
                <a:latin typeface="Calibri" pitchFamily="34" charset="0"/>
              </a:rPr>
              <a:t>1</a:t>
            </a:r>
            <a:r>
              <a:rPr lang="en-US" altLang="de-DE" sz="4400" b="1" baseline="30000" dirty="0">
                <a:latin typeface="Calibri" pitchFamily="34" charset="0"/>
              </a:rPr>
              <a:t>st</a:t>
            </a:r>
            <a:r>
              <a:rPr lang="en-US" altLang="de-DE" sz="4400" b="1" dirty="0">
                <a:latin typeface="Calibri" pitchFamily="34" charset="0"/>
              </a:rPr>
              <a:t> A/FIS-Phraseology</a:t>
            </a:r>
          </a:p>
          <a:p>
            <a:pPr algn="ctr" eaLnBrk="1" hangingPunct="1">
              <a:spcBef>
                <a:spcPct val="0"/>
              </a:spcBef>
              <a:buFontTx/>
              <a:buNone/>
            </a:pPr>
            <a:r>
              <a:rPr lang="en-US" altLang="de-DE" sz="4400" b="1" dirty="0">
                <a:latin typeface="Calibri" pitchFamily="34" charset="0"/>
              </a:rPr>
              <a:t>(EASA NPA 2021-05) </a:t>
            </a:r>
          </a:p>
          <a:p>
            <a:pPr algn="ctr" eaLnBrk="1" hangingPunct="1">
              <a:spcBef>
                <a:spcPct val="0"/>
              </a:spcBef>
              <a:buFontTx/>
              <a:buNone/>
            </a:pPr>
            <a:r>
              <a:rPr lang="en-US" altLang="de-DE" sz="4400" b="1" dirty="0">
                <a:latin typeface="Calibri" pitchFamily="34" charset="0"/>
              </a:rPr>
              <a:t>2</a:t>
            </a:r>
            <a:r>
              <a:rPr lang="en-US" altLang="de-DE" sz="4400" b="1" baseline="30000" dirty="0">
                <a:latin typeface="Calibri" pitchFamily="34" charset="0"/>
              </a:rPr>
              <a:t>nd</a:t>
            </a:r>
            <a:r>
              <a:rPr lang="en-US" altLang="de-DE" sz="4400" b="1" dirty="0">
                <a:latin typeface="Calibri" pitchFamily="34" charset="0"/>
              </a:rPr>
              <a:t> APDSG: incorporating Surveillance FIS in Doc 4444</a:t>
            </a:r>
            <a:endParaRPr lang="de-DE" altLang="de-DE" sz="2400" dirty="0">
              <a:latin typeface="Calibri" pitchFamily="34" charset="0"/>
            </a:endParaRPr>
          </a:p>
          <a:p>
            <a:pPr algn="ctr" eaLnBrk="1" hangingPunct="1">
              <a:spcBef>
                <a:spcPct val="0"/>
              </a:spcBef>
              <a:buFontTx/>
              <a:buNone/>
            </a:pPr>
            <a:r>
              <a:rPr lang="de-DE" altLang="de-DE" sz="2000" dirty="0">
                <a:latin typeface="Calibri" pitchFamily="34" charset="0"/>
              </a:rPr>
              <a:t>Presented by </a:t>
            </a:r>
          </a:p>
          <a:p>
            <a:pPr algn="ctr" eaLnBrk="1" hangingPunct="1">
              <a:spcBef>
                <a:spcPct val="0"/>
              </a:spcBef>
              <a:buFontTx/>
              <a:buNone/>
            </a:pPr>
            <a:r>
              <a:rPr lang="de-DE" altLang="de-DE" sz="2800" dirty="0">
                <a:latin typeface="Calibri" pitchFamily="34" charset="0"/>
              </a:rPr>
              <a:t>Thorsten Raue</a:t>
            </a:r>
          </a:p>
        </p:txBody>
      </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822D3-5A33-49B6-BAF6-DE8B58632E82}"/>
              </a:ext>
            </a:extLst>
          </p:cNvPr>
          <p:cNvSpPr>
            <a:spLocks noGrp="1"/>
          </p:cNvSpPr>
          <p:nvPr>
            <p:ph type="title"/>
          </p:nvPr>
        </p:nvSpPr>
        <p:spPr/>
        <p:txBody>
          <a:bodyPr/>
          <a:lstStyle/>
          <a:p>
            <a:r>
              <a:rPr lang="de-DE" dirty="0"/>
              <a:t>General</a:t>
            </a:r>
          </a:p>
        </p:txBody>
      </p:sp>
      <p:sp>
        <p:nvSpPr>
          <p:cNvPr id="3" name="Inhaltsplatzhalter 2">
            <a:extLst>
              <a:ext uri="{FF2B5EF4-FFF2-40B4-BE49-F238E27FC236}">
                <a16:creationId xmlns:a16="http://schemas.microsoft.com/office/drawing/2014/main" id="{DF99CDBF-30AC-47F4-A799-1E665B32A87E}"/>
              </a:ext>
            </a:extLst>
          </p:cNvPr>
          <p:cNvSpPr>
            <a:spLocks noGrp="1"/>
          </p:cNvSpPr>
          <p:nvPr>
            <p:ph idx="1"/>
          </p:nvPr>
        </p:nvSpPr>
        <p:spPr/>
        <p:txBody>
          <a:bodyPr/>
          <a:lstStyle/>
          <a:p>
            <a:pPr>
              <a:buFont typeface="Arial" panose="020B0604020202020204" pitchFamily="34" charset="0"/>
              <a:buChar char="•"/>
            </a:pPr>
            <a:r>
              <a:rPr lang="fr-FR" sz="2800" dirty="0"/>
              <a:t>ATC -&gt; ATS PHRASEOLOGIES</a:t>
            </a:r>
          </a:p>
          <a:p>
            <a:pPr>
              <a:buFont typeface="Arial" panose="020B0604020202020204" pitchFamily="34" charset="0"/>
              <a:buChar char="•"/>
            </a:pPr>
            <a:endParaRPr lang="fr-FR" sz="2800" dirty="0"/>
          </a:p>
        </p:txBody>
      </p:sp>
      <p:pic>
        <p:nvPicPr>
          <p:cNvPr id="7" name="Grafik 6">
            <a:extLst>
              <a:ext uri="{FF2B5EF4-FFF2-40B4-BE49-F238E27FC236}">
                <a16:creationId xmlns:a16="http://schemas.microsoft.com/office/drawing/2014/main" id="{3BB0F1F0-B812-4A7A-A0A8-B6E6795D8F67}"/>
              </a:ext>
            </a:extLst>
          </p:cNvPr>
          <p:cNvPicPr>
            <a:picLocks noChangeAspect="1"/>
          </p:cNvPicPr>
          <p:nvPr/>
        </p:nvPicPr>
        <p:blipFill>
          <a:blip r:embed="rId3"/>
          <a:stretch>
            <a:fillRect/>
          </a:stretch>
        </p:blipFill>
        <p:spPr>
          <a:xfrm>
            <a:off x="1181100" y="2830123"/>
            <a:ext cx="7848600" cy="2416953"/>
          </a:xfrm>
          <a:prstGeom prst="rect">
            <a:avLst/>
          </a:prstGeom>
        </p:spPr>
      </p:pic>
      <p:sp>
        <p:nvSpPr>
          <p:cNvPr id="8" name="Rechteck: abgerundete Ecken 7">
            <a:extLst>
              <a:ext uri="{FF2B5EF4-FFF2-40B4-BE49-F238E27FC236}">
                <a16:creationId xmlns:a16="http://schemas.microsoft.com/office/drawing/2014/main" id="{AB355126-E707-4AB0-95C1-2E5B6350980A}"/>
              </a:ext>
            </a:extLst>
          </p:cNvPr>
          <p:cNvSpPr/>
          <p:nvPr/>
        </p:nvSpPr>
        <p:spPr bwMode="auto">
          <a:xfrm>
            <a:off x="8172400" y="2830122"/>
            <a:ext cx="857300" cy="241695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9" name="Textfeld 8">
            <a:extLst>
              <a:ext uri="{FF2B5EF4-FFF2-40B4-BE49-F238E27FC236}">
                <a16:creationId xmlns:a16="http://schemas.microsoft.com/office/drawing/2014/main" id="{E2F8F098-0F87-4C26-AA52-94D1BDFB8B27}"/>
              </a:ext>
            </a:extLst>
          </p:cNvPr>
          <p:cNvSpPr txBox="1"/>
          <p:nvPr/>
        </p:nvSpPr>
        <p:spPr>
          <a:xfrm>
            <a:off x="8057959" y="2368457"/>
            <a:ext cx="971741" cy="461665"/>
          </a:xfrm>
          <a:prstGeom prst="rect">
            <a:avLst/>
          </a:prstGeom>
          <a:noFill/>
        </p:spPr>
        <p:txBody>
          <a:bodyPr wrap="none" rtlCol="0">
            <a:spAutoFit/>
          </a:bodyPr>
          <a:lstStyle/>
          <a:p>
            <a:pPr algn="ctr"/>
            <a:r>
              <a:rPr lang="de-DE" dirty="0">
                <a:solidFill>
                  <a:srgbClr val="FF0000"/>
                </a:solidFill>
                <a:latin typeface="Arial Black" panose="020B0A04020102020204" pitchFamily="34" charset="0"/>
              </a:rPr>
              <a:t>NEW</a:t>
            </a:r>
          </a:p>
        </p:txBody>
      </p:sp>
    </p:spTree>
    <p:extLst>
      <p:ext uri="{BB962C8B-B14F-4D97-AF65-F5344CB8AC3E}">
        <p14:creationId xmlns:p14="http://schemas.microsoft.com/office/powerpoint/2010/main" val="15989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822D3-5A33-49B6-BAF6-DE8B58632E82}"/>
              </a:ext>
            </a:extLst>
          </p:cNvPr>
          <p:cNvSpPr>
            <a:spLocks noGrp="1"/>
          </p:cNvSpPr>
          <p:nvPr>
            <p:ph type="title"/>
          </p:nvPr>
        </p:nvSpPr>
        <p:spPr/>
        <p:txBody>
          <a:bodyPr/>
          <a:lstStyle/>
          <a:p>
            <a:r>
              <a:rPr lang="de-DE" dirty="0" err="1"/>
              <a:t>Proposal</a:t>
            </a:r>
            <a:r>
              <a:rPr lang="de-DE" dirty="0"/>
              <a:t> (non-A/FIS)</a:t>
            </a:r>
          </a:p>
        </p:txBody>
      </p:sp>
      <p:pic>
        <p:nvPicPr>
          <p:cNvPr id="5" name="Inhaltsplatzhalter 4">
            <a:extLst>
              <a:ext uri="{FF2B5EF4-FFF2-40B4-BE49-F238E27FC236}">
                <a16:creationId xmlns:a16="http://schemas.microsoft.com/office/drawing/2014/main" id="{FE80F8D3-A623-4DA3-8BC8-431D91655A52}"/>
              </a:ext>
            </a:extLst>
          </p:cNvPr>
          <p:cNvPicPr>
            <a:picLocks noGrp="1" noChangeAspect="1"/>
          </p:cNvPicPr>
          <p:nvPr>
            <p:ph idx="1"/>
          </p:nvPr>
        </p:nvPicPr>
        <p:blipFill>
          <a:blip r:embed="rId3"/>
          <a:stretch>
            <a:fillRect/>
          </a:stretch>
        </p:blipFill>
        <p:spPr>
          <a:xfrm>
            <a:off x="1295400" y="2580559"/>
            <a:ext cx="7620000" cy="2916082"/>
          </a:xfrm>
        </p:spPr>
      </p:pic>
    </p:spTree>
    <p:extLst>
      <p:ext uri="{BB962C8B-B14F-4D97-AF65-F5344CB8AC3E}">
        <p14:creationId xmlns:p14="http://schemas.microsoft.com/office/powerpoint/2010/main" val="2696228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822D3-5A33-49B6-BAF6-DE8B58632E82}"/>
              </a:ext>
            </a:extLst>
          </p:cNvPr>
          <p:cNvSpPr>
            <a:spLocks noGrp="1"/>
          </p:cNvSpPr>
          <p:nvPr>
            <p:ph type="title"/>
          </p:nvPr>
        </p:nvSpPr>
        <p:spPr/>
        <p:txBody>
          <a:bodyPr/>
          <a:lstStyle/>
          <a:p>
            <a:r>
              <a:rPr lang="en-GB" dirty="0"/>
              <a:t>Example Comment</a:t>
            </a:r>
          </a:p>
        </p:txBody>
      </p:sp>
      <p:sp>
        <p:nvSpPr>
          <p:cNvPr id="3" name="Inhaltsplatzhalter 2">
            <a:extLst>
              <a:ext uri="{FF2B5EF4-FFF2-40B4-BE49-F238E27FC236}">
                <a16:creationId xmlns:a16="http://schemas.microsoft.com/office/drawing/2014/main" id="{99205CFD-17CF-4DFD-9C72-326959B0870E}"/>
              </a:ext>
            </a:extLst>
          </p:cNvPr>
          <p:cNvSpPr>
            <a:spLocks noGrp="1"/>
          </p:cNvSpPr>
          <p:nvPr>
            <p:ph idx="1"/>
          </p:nvPr>
        </p:nvSpPr>
        <p:spPr/>
        <p:txBody>
          <a:bodyPr/>
          <a:lstStyle/>
          <a:p>
            <a:pPr marL="0" indent="0">
              <a:buNone/>
            </a:pPr>
            <a:r>
              <a:rPr lang="en-US" dirty="0"/>
              <a:t>IFATCA:</a:t>
            </a:r>
          </a:p>
          <a:p>
            <a:r>
              <a:rPr lang="en-US" dirty="0"/>
              <a:t>Since there is no difference in handling we would prefer to use the word fuel synonymously for any kind of energy storage, be it fossil fuel, batteries or other. If needed, introduce GM.</a:t>
            </a:r>
            <a:endParaRPr lang="de-DE" dirty="0"/>
          </a:p>
        </p:txBody>
      </p:sp>
    </p:spTree>
    <p:extLst>
      <p:ext uri="{BB962C8B-B14F-4D97-AF65-F5344CB8AC3E}">
        <p14:creationId xmlns:p14="http://schemas.microsoft.com/office/powerpoint/2010/main" val="4238183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822D3-5A33-49B6-BAF6-DE8B58632E82}"/>
              </a:ext>
            </a:extLst>
          </p:cNvPr>
          <p:cNvSpPr>
            <a:spLocks noGrp="1"/>
          </p:cNvSpPr>
          <p:nvPr>
            <p:ph type="title"/>
          </p:nvPr>
        </p:nvSpPr>
        <p:spPr/>
        <p:txBody>
          <a:bodyPr/>
          <a:lstStyle/>
          <a:p>
            <a:r>
              <a:rPr lang="en-GB" dirty="0"/>
              <a:t>Additions</a:t>
            </a:r>
            <a:r>
              <a:rPr lang="de-DE" dirty="0"/>
              <a:t> A/FIS</a:t>
            </a:r>
          </a:p>
        </p:txBody>
      </p:sp>
      <p:sp>
        <p:nvSpPr>
          <p:cNvPr id="3" name="Inhaltsplatzhalter 2">
            <a:extLst>
              <a:ext uri="{FF2B5EF4-FFF2-40B4-BE49-F238E27FC236}">
                <a16:creationId xmlns:a16="http://schemas.microsoft.com/office/drawing/2014/main" id="{AAC90BB3-027A-4F41-A081-11B79451C736}"/>
              </a:ext>
            </a:extLst>
          </p:cNvPr>
          <p:cNvSpPr>
            <a:spLocks noGrp="1"/>
          </p:cNvSpPr>
          <p:nvPr>
            <p:ph idx="1"/>
          </p:nvPr>
        </p:nvSpPr>
        <p:spPr/>
        <p:txBody>
          <a:bodyPr/>
          <a:lstStyle/>
          <a:p>
            <a:r>
              <a:rPr lang="en-GB" dirty="0"/>
              <a:t>applicability</a:t>
            </a:r>
          </a:p>
          <a:p>
            <a:r>
              <a:rPr lang="en-GB" dirty="0"/>
              <a:t>Phraseology to relay clearances</a:t>
            </a:r>
          </a:p>
          <a:p>
            <a:r>
              <a:rPr lang="en-GB" dirty="0"/>
              <a:t>Phraseology for AFIS about landings, take-offs and traffic circuit</a:t>
            </a:r>
          </a:p>
          <a:p>
            <a:endParaRPr lang="en-GB" dirty="0"/>
          </a:p>
          <a:p>
            <a:r>
              <a:rPr lang="en-GB" dirty="0"/>
              <a:t>this is new phraseology on this level</a:t>
            </a:r>
          </a:p>
          <a:p>
            <a:r>
              <a:rPr lang="en-GB" dirty="0"/>
              <a:t>EASA is overtaking ICAO</a:t>
            </a:r>
          </a:p>
        </p:txBody>
      </p:sp>
    </p:spTree>
    <p:extLst>
      <p:ext uri="{BB962C8B-B14F-4D97-AF65-F5344CB8AC3E}">
        <p14:creationId xmlns:p14="http://schemas.microsoft.com/office/powerpoint/2010/main" val="337514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822D3-5A33-49B6-BAF6-DE8B58632E82}"/>
              </a:ext>
            </a:extLst>
          </p:cNvPr>
          <p:cNvSpPr>
            <a:spLocks noGrp="1"/>
          </p:cNvSpPr>
          <p:nvPr>
            <p:ph type="title"/>
          </p:nvPr>
        </p:nvSpPr>
        <p:spPr>
          <a:xfrm>
            <a:off x="1259632" y="0"/>
            <a:ext cx="7620000" cy="1143000"/>
          </a:xfrm>
        </p:spPr>
        <p:txBody>
          <a:bodyPr/>
          <a:lstStyle/>
          <a:p>
            <a:r>
              <a:rPr lang="en-GB" dirty="0"/>
              <a:t>Applicability</a:t>
            </a:r>
          </a:p>
        </p:txBody>
      </p:sp>
      <p:pic>
        <p:nvPicPr>
          <p:cNvPr id="8" name="Inhaltsplatzhalter 7">
            <a:extLst>
              <a:ext uri="{FF2B5EF4-FFF2-40B4-BE49-F238E27FC236}">
                <a16:creationId xmlns:a16="http://schemas.microsoft.com/office/drawing/2014/main" id="{E871B926-DEB8-4AD1-97AD-B0875E6600BA}"/>
              </a:ext>
            </a:extLst>
          </p:cNvPr>
          <p:cNvPicPr>
            <a:picLocks noGrp="1" noChangeAspect="1"/>
          </p:cNvPicPr>
          <p:nvPr>
            <p:ph idx="1"/>
          </p:nvPr>
        </p:nvPicPr>
        <p:blipFill>
          <a:blip r:embed="rId3"/>
          <a:stretch>
            <a:fillRect/>
          </a:stretch>
        </p:blipFill>
        <p:spPr>
          <a:xfrm>
            <a:off x="1547664" y="908719"/>
            <a:ext cx="7200800" cy="5881917"/>
          </a:xfrm>
        </p:spPr>
      </p:pic>
    </p:spTree>
    <p:extLst>
      <p:ext uri="{BB962C8B-B14F-4D97-AF65-F5344CB8AC3E}">
        <p14:creationId xmlns:p14="http://schemas.microsoft.com/office/powerpoint/2010/main" val="134371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822D3-5A33-49B6-BAF6-DE8B58632E82}"/>
              </a:ext>
            </a:extLst>
          </p:cNvPr>
          <p:cNvSpPr>
            <a:spLocks noGrp="1"/>
          </p:cNvSpPr>
          <p:nvPr>
            <p:ph type="title"/>
          </p:nvPr>
        </p:nvSpPr>
        <p:spPr/>
        <p:txBody>
          <a:bodyPr/>
          <a:lstStyle/>
          <a:p>
            <a:r>
              <a:rPr lang="de-DE" dirty="0"/>
              <a:t>Relay Phraseology</a:t>
            </a:r>
          </a:p>
        </p:txBody>
      </p:sp>
      <p:pic>
        <p:nvPicPr>
          <p:cNvPr id="9" name="Grafik 8">
            <a:extLst>
              <a:ext uri="{FF2B5EF4-FFF2-40B4-BE49-F238E27FC236}">
                <a16:creationId xmlns:a16="http://schemas.microsoft.com/office/drawing/2014/main" id="{4EAE7B09-551F-4FB4-AEFE-9ABF5D116787}"/>
              </a:ext>
            </a:extLst>
          </p:cNvPr>
          <p:cNvPicPr>
            <a:picLocks noChangeAspect="1"/>
          </p:cNvPicPr>
          <p:nvPr/>
        </p:nvPicPr>
        <p:blipFill>
          <a:blip r:embed="rId3"/>
          <a:stretch>
            <a:fillRect/>
          </a:stretch>
        </p:blipFill>
        <p:spPr>
          <a:xfrm>
            <a:off x="1226253" y="1556792"/>
            <a:ext cx="7758294" cy="1632428"/>
          </a:xfrm>
          <a:prstGeom prst="rect">
            <a:avLst/>
          </a:prstGeom>
        </p:spPr>
      </p:pic>
      <p:sp>
        <p:nvSpPr>
          <p:cNvPr id="12" name="Inhaltsplatzhalter 2">
            <a:extLst>
              <a:ext uri="{FF2B5EF4-FFF2-40B4-BE49-F238E27FC236}">
                <a16:creationId xmlns:a16="http://schemas.microsoft.com/office/drawing/2014/main" id="{0F3949AF-5FA4-4CD4-8C70-F41EAF07EB62}"/>
              </a:ext>
            </a:extLst>
          </p:cNvPr>
          <p:cNvSpPr>
            <a:spLocks noGrp="1"/>
          </p:cNvSpPr>
          <p:nvPr>
            <p:ph idx="1"/>
          </p:nvPr>
        </p:nvSpPr>
        <p:spPr>
          <a:xfrm>
            <a:off x="1295400" y="1981200"/>
            <a:ext cx="7620000" cy="4114800"/>
          </a:xfrm>
        </p:spPr>
        <p:txBody>
          <a:bodyPr/>
          <a:lstStyle/>
          <a:p>
            <a:endParaRPr lang="en-GB" dirty="0"/>
          </a:p>
          <a:p>
            <a:endParaRPr lang="en-GB" dirty="0"/>
          </a:p>
          <a:p>
            <a:endParaRPr lang="en-GB" dirty="0"/>
          </a:p>
          <a:p>
            <a:endParaRPr lang="en-GB" dirty="0"/>
          </a:p>
          <a:p>
            <a:r>
              <a:rPr lang="en-GB" dirty="0"/>
              <a:t>EASA emphasises Information character of A/FIS – no clearances or instructions unless relayed from ATC</a:t>
            </a:r>
          </a:p>
        </p:txBody>
      </p:sp>
      <p:pic>
        <p:nvPicPr>
          <p:cNvPr id="14" name="Grafik 13">
            <a:extLst>
              <a:ext uri="{FF2B5EF4-FFF2-40B4-BE49-F238E27FC236}">
                <a16:creationId xmlns:a16="http://schemas.microsoft.com/office/drawing/2014/main" id="{C20CF6B0-9E99-42DE-A920-743E8DEF31D2}"/>
              </a:ext>
            </a:extLst>
          </p:cNvPr>
          <p:cNvPicPr>
            <a:picLocks noChangeAspect="1"/>
          </p:cNvPicPr>
          <p:nvPr/>
        </p:nvPicPr>
        <p:blipFill>
          <a:blip r:embed="rId4"/>
          <a:stretch>
            <a:fillRect/>
          </a:stretch>
        </p:blipFill>
        <p:spPr>
          <a:xfrm>
            <a:off x="3491880" y="3140968"/>
            <a:ext cx="5779958" cy="1237977"/>
          </a:xfrm>
          <a:prstGeom prst="rect">
            <a:avLst/>
          </a:prstGeom>
        </p:spPr>
      </p:pic>
      <p:pic>
        <p:nvPicPr>
          <p:cNvPr id="18" name="Grafik 17">
            <a:extLst>
              <a:ext uri="{FF2B5EF4-FFF2-40B4-BE49-F238E27FC236}">
                <a16:creationId xmlns:a16="http://schemas.microsoft.com/office/drawing/2014/main" id="{F391A000-CB62-4356-9A2A-F2F9DC362FE3}"/>
              </a:ext>
            </a:extLst>
          </p:cNvPr>
          <p:cNvPicPr>
            <a:picLocks noChangeAspect="1"/>
          </p:cNvPicPr>
          <p:nvPr/>
        </p:nvPicPr>
        <p:blipFill>
          <a:blip r:embed="rId5"/>
          <a:stretch>
            <a:fillRect/>
          </a:stretch>
        </p:blipFill>
        <p:spPr>
          <a:xfrm>
            <a:off x="8979146" y="907043"/>
            <a:ext cx="1667108" cy="4467849"/>
          </a:xfrm>
          <a:prstGeom prst="rect">
            <a:avLst/>
          </a:prstGeom>
        </p:spPr>
      </p:pic>
    </p:spTree>
    <p:extLst>
      <p:ext uri="{BB962C8B-B14F-4D97-AF65-F5344CB8AC3E}">
        <p14:creationId xmlns:p14="http://schemas.microsoft.com/office/powerpoint/2010/main" val="93257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Effect transition="in" filter="fade">
                                      <p:cBhvr>
                                        <p:cTn id="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822D3-5A33-49B6-BAF6-DE8B58632E82}"/>
              </a:ext>
            </a:extLst>
          </p:cNvPr>
          <p:cNvSpPr>
            <a:spLocks noGrp="1"/>
          </p:cNvSpPr>
          <p:nvPr>
            <p:ph type="title"/>
          </p:nvPr>
        </p:nvSpPr>
        <p:spPr/>
        <p:txBody>
          <a:bodyPr/>
          <a:lstStyle/>
          <a:p>
            <a:r>
              <a:rPr lang="de-DE" dirty="0"/>
              <a:t>AFIS </a:t>
            </a:r>
            <a:r>
              <a:rPr lang="de-DE" dirty="0" err="1"/>
              <a:t>aerodrome</a:t>
            </a:r>
            <a:r>
              <a:rPr lang="de-DE" dirty="0"/>
              <a:t> RT</a:t>
            </a:r>
          </a:p>
        </p:txBody>
      </p:sp>
      <p:sp>
        <p:nvSpPr>
          <p:cNvPr id="12" name="Inhaltsplatzhalter 2">
            <a:extLst>
              <a:ext uri="{FF2B5EF4-FFF2-40B4-BE49-F238E27FC236}">
                <a16:creationId xmlns:a16="http://schemas.microsoft.com/office/drawing/2014/main" id="{0F3949AF-5FA4-4CD4-8C70-F41EAF07EB62}"/>
              </a:ext>
            </a:extLst>
          </p:cNvPr>
          <p:cNvSpPr>
            <a:spLocks noGrp="1"/>
          </p:cNvSpPr>
          <p:nvPr>
            <p:ph idx="1"/>
          </p:nvPr>
        </p:nvSpPr>
        <p:spPr>
          <a:xfrm>
            <a:off x="1295400" y="1981200"/>
            <a:ext cx="7620000" cy="4114800"/>
          </a:xfrm>
        </p:spPr>
        <p:txBody>
          <a:bodyPr/>
          <a:lstStyle/>
          <a:p>
            <a:endParaRPr lang="en-GB" dirty="0"/>
          </a:p>
          <a:p>
            <a:endParaRPr lang="en-GB" dirty="0"/>
          </a:p>
          <a:p>
            <a:endParaRPr lang="en-GB" dirty="0"/>
          </a:p>
          <a:p>
            <a:endParaRPr lang="en-GB" dirty="0"/>
          </a:p>
        </p:txBody>
      </p:sp>
      <p:pic>
        <p:nvPicPr>
          <p:cNvPr id="4" name="Grafik 3">
            <a:extLst>
              <a:ext uri="{FF2B5EF4-FFF2-40B4-BE49-F238E27FC236}">
                <a16:creationId xmlns:a16="http://schemas.microsoft.com/office/drawing/2014/main" id="{EDDB6AA5-CDF2-41C2-BDAA-894CDB900DF8}"/>
              </a:ext>
            </a:extLst>
          </p:cNvPr>
          <p:cNvPicPr>
            <a:picLocks noChangeAspect="1"/>
          </p:cNvPicPr>
          <p:nvPr/>
        </p:nvPicPr>
        <p:blipFill>
          <a:blip r:embed="rId3"/>
          <a:stretch>
            <a:fillRect/>
          </a:stretch>
        </p:blipFill>
        <p:spPr>
          <a:xfrm>
            <a:off x="1187624" y="1752600"/>
            <a:ext cx="7918180" cy="1020134"/>
          </a:xfrm>
          <a:prstGeom prst="rect">
            <a:avLst/>
          </a:prstGeom>
        </p:spPr>
      </p:pic>
      <p:pic>
        <p:nvPicPr>
          <p:cNvPr id="6" name="Grafik 5">
            <a:extLst>
              <a:ext uri="{FF2B5EF4-FFF2-40B4-BE49-F238E27FC236}">
                <a16:creationId xmlns:a16="http://schemas.microsoft.com/office/drawing/2014/main" id="{3D24A33F-BBE0-4E21-AE99-0BDEA47EE328}"/>
              </a:ext>
            </a:extLst>
          </p:cNvPr>
          <p:cNvPicPr>
            <a:picLocks noChangeAspect="1"/>
          </p:cNvPicPr>
          <p:nvPr/>
        </p:nvPicPr>
        <p:blipFill>
          <a:blip r:embed="rId4"/>
          <a:stretch>
            <a:fillRect/>
          </a:stretch>
        </p:blipFill>
        <p:spPr>
          <a:xfrm>
            <a:off x="3430889" y="2775800"/>
            <a:ext cx="5954630" cy="1090055"/>
          </a:xfrm>
          <a:prstGeom prst="rect">
            <a:avLst/>
          </a:prstGeom>
        </p:spPr>
      </p:pic>
      <p:pic>
        <p:nvPicPr>
          <p:cNvPr id="8" name="Grafik 7">
            <a:extLst>
              <a:ext uri="{FF2B5EF4-FFF2-40B4-BE49-F238E27FC236}">
                <a16:creationId xmlns:a16="http://schemas.microsoft.com/office/drawing/2014/main" id="{BF99EC7E-62CA-461C-88F0-A58934F583D4}"/>
              </a:ext>
            </a:extLst>
          </p:cNvPr>
          <p:cNvPicPr>
            <a:picLocks noChangeAspect="1"/>
          </p:cNvPicPr>
          <p:nvPr/>
        </p:nvPicPr>
        <p:blipFill>
          <a:blip r:embed="rId5"/>
          <a:stretch>
            <a:fillRect/>
          </a:stretch>
        </p:blipFill>
        <p:spPr>
          <a:xfrm>
            <a:off x="1187624" y="3865855"/>
            <a:ext cx="7918180" cy="1552585"/>
          </a:xfrm>
          <a:prstGeom prst="rect">
            <a:avLst/>
          </a:prstGeom>
        </p:spPr>
      </p:pic>
      <p:pic>
        <p:nvPicPr>
          <p:cNvPr id="11" name="Grafik 10">
            <a:extLst>
              <a:ext uri="{FF2B5EF4-FFF2-40B4-BE49-F238E27FC236}">
                <a16:creationId xmlns:a16="http://schemas.microsoft.com/office/drawing/2014/main" id="{32D351B4-7C87-45E4-BA18-6D2C3436FA36}"/>
              </a:ext>
            </a:extLst>
          </p:cNvPr>
          <p:cNvPicPr>
            <a:picLocks noChangeAspect="1"/>
          </p:cNvPicPr>
          <p:nvPr/>
        </p:nvPicPr>
        <p:blipFill>
          <a:blip r:embed="rId6"/>
          <a:stretch>
            <a:fillRect/>
          </a:stretch>
        </p:blipFill>
        <p:spPr>
          <a:xfrm>
            <a:off x="9061276" y="852321"/>
            <a:ext cx="825682" cy="4880935"/>
          </a:xfrm>
          <a:prstGeom prst="rect">
            <a:avLst/>
          </a:prstGeom>
        </p:spPr>
      </p:pic>
      <p:sp>
        <p:nvSpPr>
          <p:cNvPr id="9" name="Inhaltsplatzhalter 2">
            <a:extLst>
              <a:ext uri="{FF2B5EF4-FFF2-40B4-BE49-F238E27FC236}">
                <a16:creationId xmlns:a16="http://schemas.microsoft.com/office/drawing/2014/main" id="{E488171B-A454-4310-8D45-D5992988CF04}"/>
              </a:ext>
            </a:extLst>
          </p:cNvPr>
          <p:cNvSpPr txBox="1">
            <a:spLocks/>
          </p:cNvSpPr>
          <p:nvPr/>
        </p:nvSpPr>
        <p:spPr bwMode="auto">
          <a:xfrm>
            <a:off x="1447800" y="21336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endParaRPr lang="en-GB" kern="0" dirty="0"/>
          </a:p>
          <a:p>
            <a:endParaRPr lang="en-GB" kern="0" dirty="0"/>
          </a:p>
          <a:p>
            <a:pPr marL="0" indent="0">
              <a:buNone/>
            </a:pPr>
            <a:endParaRPr lang="en-GB" kern="0" dirty="0"/>
          </a:p>
          <a:p>
            <a:pPr marL="0" indent="0">
              <a:buNone/>
            </a:pPr>
            <a:endParaRPr lang="en-GB" kern="0" dirty="0"/>
          </a:p>
          <a:p>
            <a:pPr marL="0" indent="0">
              <a:buNone/>
            </a:pPr>
            <a:endParaRPr lang="en-GB" kern="0" dirty="0"/>
          </a:p>
          <a:p>
            <a:pPr marL="0" indent="0">
              <a:buNone/>
            </a:pPr>
            <a:endParaRPr lang="en-GB" kern="0" dirty="0"/>
          </a:p>
          <a:p>
            <a:r>
              <a:rPr lang="en-GB" kern="0" dirty="0"/>
              <a:t>EASA strengthens info character again</a:t>
            </a:r>
          </a:p>
        </p:txBody>
      </p:sp>
    </p:spTree>
    <p:extLst>
      <p:ext uri="{BB962C8B-B14F-4D97-AF65-F5344CB8AC3E}">
        <p14:creationId xmlns:p14="http://schemas.microsoft.com/office/powerpoint/2010/main" val="57607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animEffect transition="in" filter="fade">
                                      <p:cBhvr>
                                        <p:cTn id="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90ED0-3EE6-4226-96CC-4DB533A332A4}"/>
              </a:ext>
            </a:extLst>
          </p:cNvPr>
          <p:cNvSpPr>
            <a:spLocks noGrp="1"/>
          </p:cNvSpPr>
          <p:nvPr>
            <p:ph type="title"/>
          </p:nvPr>
        </p:nvSpPr>
        <p:spPr/>
        <p:txBody>
          <a:bodyPr/>
          <a:lstStyle/>
          <a:p>
            <a:r>
              <a:rPr lang="en-GB" dirty="0"/>
              <a:t>IFATCA Proposals</a:t>
            </a:r>
          </a:p>
        </p:txBody>
      </p:sp>
      <p:sp>
        <p:nvSpPr>
          <p:cNvPr id="5" name="Inhaltsplatzhalter 2">
            <a:extLst>
              <a:ext uri="{FF2B5EF4-FFF2-40B4-BE49-F238E27FC236}">
                <a16:creationId xmlns:a16="http://schemas.microsoft.com/office/drawing/2014/main" id="{05026FD0-011A-4D6B-8B55-794C3BBB2350}"/>
              </a:ext>
            </a:extLst>
          </p:cNvPr>
          <p:cNvSpPr txBox="1">
            <a:spLocks/>
          </p:cNvSpPr>
          <p:nvPr/>
        </p:nvSpPr>
        <p:spPr bwMode="auto">
          <a:xfrm>
            <a:off x="1295400" y="198884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buFont typeface="Arial" panose="020B0604020202020204" pitchFamily="34" charset="0"/>
              <a:buChar char="•"/>
            </a:pPr>
            <a:r>
              <a:rPr lang="en-US" sz="2800" kern="0" dirty="0"/>
              <a:t>Suggest additional phrases: “MAINTAIN VMC”, “OBSERVE MINIMUM SAFE HEIGHT” and “NAVIGATIONAL ASSISTANCE TERMINATED” for FIS.</a:t>
            </a:r>
          </a:p>
          <a:p>
            <a:pPr>
              <a:buFont typeface="Arial" panose="020B0604020202020204" pitchFamily="34" charset="0"/>
              <a:buChar char="•"/>
            </a:pPr>
            <a:r>
              <a:rPr lang="en-US" sz="2800" kern="0" dirty="0"/>
              <a:t>Suggest additional phrases: “CANCELLING/CLOSING MY FLIGHT PLAN“ and “FLIGHT PLAN CANCELLED/CLOSED AT (time)” for FIS/AFIS.</a:t>
            </a:r>
          </a:p>
        </p:txBody>
      </p:sp>
    </p:spTree>
    <p:extLst>
      <p:ext uri="{BB962C8B-B14F-4D97-AF65-F5344CB8AC3E}">
        <p14:creationId xmlns:p14="http://schemas.microsoft.com/office/powerpoint/2010/main" val="1642573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822D3-5A33-49B6-BAF6-DE8B58632E82}"/>
              </a:ext>
            </a:extLst>
          </p:cNvPr>
          <p:cNvSpPr>
            <a:spLocks noGrp="1"/>
          </p:cNvSpPr>
          <p:nvPr>
            <p:ph type="title"/>
          </p:nvPr>
        </p:nvSpPr>
        <p:spPr/>
        <p:txBody>
          <a:bodyPr/>
          <a:lstStyle/>
          <a:p>
            <a:r>
              <a:rPr lang="de-DE" dirty="0"/>
              <a:t>Way </a:t>
            </a:r>
            <a:r>
              <a:rPr lang="en-GB" dirty="0"/>
              <a:t>forward</a:t>
            </a:r>
          </a:p>
        </p:txBody>
      </p:sp>
      <p:sp>
        <p:nvSpPr>
          <p:cNvPr id="12" name="Inhaltsplatzhalter 2">
            <a:extLst>
              <a:ext uri="{FF2B5EF4-FFF2-40B4-BE49-F238E27FC236}">
                <a16:creationId xmlns:a16="http://schemas.microsoft.com/office/drawing/2014/main" id="{0F3949AF-5FA4-4CD4-8C70-F41EAF07EB62}"/>
              </a:ext>
            </a:extLst>
          </p:cNvPr>
          <p:cNvSpPr>
            <a:spLocks noGrp="1"/>
          </p:cNvSpPr>
          <p:nvPr>
            <p:ph idx="1"/>
          </p:nvPr>
        </p:nvSpPr>
        <p:spPr>
          <a:xfrm>
            <a:off x="1295400" y="1981200"/>
            <a:ext cx="7620000" cy="4114800"/>
          </a:xfrm>
        </p:spPr>
        <p:txBody>
          <a:bodyPr/>
          <a:lstStyle/>
          <a:p>
            <a:endParaRPr lang="en-GB" dirty="0"/>
          </a:p>
          <a:p>
            <a:endParaRPr lang="en-GB" dirty="0"/>
          </a:p>
          <a:p>
            <a:endParaRPr lang="en-GB" dirty="0"/>
          </a:p>
          <a:p>
            <a:endParaRPr lang="en-GB" dirty="0"/>
          </a:p>
        </p:txBody>
      </p:sp>
      <p:sp>
        <p:nvSpPr>
          <p:cNvPr id="9" name="Inhaltsplatzhalter 2">
            <a:extLst>
              <a:ext uri="{FF2B5EF4-FFF2-40B4-BE49-F238E27FC236}">
                <a16:creationId xmlns:a16="http://schemas.microsoft.com/office/drawing/2014/main" id="{4ED8CA6C-4A78-483E-B4AA-E084BFF59DF4}"/>
              </a:ext>
            </a:extLst>
          </p:cNvPr>
          <p:cNvSpPr txBox="1">
            <a:spLocks/>
          </p:cNvSpPr>
          <p:nvPr/>
        </p:nvSpPr>
        <p:spPr bwMode="auto">
          <a:xfrm>
            <a:off x="1447800" y="21336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GB" kern="0" dirty="0"/>
              <a:t>the NPA received about 200 comments were collected</a:t>
            </a:r>
          </a:p>
          <a:p>
            <a:r>
              <a:rPr lang="en-GB" kern="0" dirty="0"/>
              <a:t>a lot of comments were substantial and of high quality</a:t>
            </a:r>
          </a:p>
          <a:p>
            <a:r>
              <a:rPr lang="en-GB" kern="0" dirty="0"/>
              <a:t>therefore decision delayed to Q4 (est. Oct.)</a:t>
            </a:r>
          </a:p>
          <a:p>
            <a:r>
              <a:rPr lang="en-GB" kern="0" dirty="0"/>
              <a:t>EASA verbally: changes, but no instructions or similar for A/FIS</a:t>
            </a:r>
          </a:p>
        </p:txBody>
      </p:sp>
    </p:spTree>
    <p:extLst>
      <p:ext uri="{BB962C8B-B14F-4D97-AF65-F5344CB8AC3E}">
        <p14:creationId xmlns:p14="http://schemas.microsoft.com/office/powerpoint/2010/main" val="3458630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822D3-5A33-49B6-BAF6-DE8B58632E82}"/>
              </a:ext>
            </a:extLst>
          </p:cNvPr>
          <p:cNvSpPr>
            <a:spLocks noGrp="1"/>
          </p:cNvSpPr>
          <p:nvPr>
            <p:ph type="title"/>
          </p:nvPr>
        </p:nvSpPr>
        <p:spPr/>
        <p:txBody>
          <a:bodyPr/>
          <a:lstStyle/>
          <a:p>
            <a:r>
              <a:rPr lang="de-DE" dirty="0"/>
              <a:t>1st </a:t>
            </a:r>
            <a:r>
              <a:rPr lang="en-GB" dirty="0"/>
              <a:t>part</a:t>
            </a:r>
            <a:r>
              <a:rPr lang="de-DE" dirty="0"/>
              <a:t> </a:t>
            </a:r>
            <a:r>
              <a:rPr lang="en-GB" dirty="0"/>
              <a:t>done</a:t>
            </a:r>
          </a:p>
        </p:txBody>
      </p:sp>
      <p:sp>
        <p:nvSpPr>
          <p:cNvPr id="12" name="Inhaltsplatzhalter 2">
            <a:extLst>
              <a:ext uri="{FF2B5EF4-FFF2-40B4-BE49-F238E27FC236}">
                <a16:creationId xmlns:a16="http://schemas.microsoft.com/office/drawing/2014/main" id="{0F3949AF-5FA4-4CD4-8C70-F41EAF07EB62}"/>
              </a:ext>
            </a:extLst>
          </p:cNvPr>
          <p:cNvSpPr>
            <a:spLocks noGrp="1"/>
          </p:cNvSpPr>
          <p:nvPr>
            <p:ph idx="1"/>
          </p:nvPr>
        </p:nvSpPr>
        <p:spPr>
          <a:xfrm>
            <a:off x="1295400" y="1981200"/>
            <a:ext cx="7620000" cy="4114800"/>
          </a:xfrm>
        </p:spPr>
        <p:txBody>
          <a:bodyPr/>
          <a:lstStyle/>
          <a:p>
            <a:endParaRPr lang="en-GB" dirty="0"/>
          </a:p>
          <a:p>
            <a:endParaRPr lang="en-GB" dirty="0"/>
          </a:p>
          <a:p>
            <a:endParaRPr lang="en-GB" dirty="0"/>
          </a:p>
          <a:p>
            <a:endParaRPr lang="en-GB" dirty="0"/>
          </a:p>
        </p:txBody>
      </p:sp>
      <p:sp>
        <p:nvSpPr>
          <p:cNvPr id="9" name="Inhaltsplatzhalter 2">
            <a:extLst>
              <a:ext uri="{FF2B5EF4-FFF2-40B4-BE49-F238E27FC236}">
                <a16:creationId xmlns:a16="http://schemas.microsoft.com/office/drawing/2014/main" id="{4ED8CA6C-4A78-483E-B4AA-E084BFF59DF4}"/>
              </a:ext>
            </a:extLst>
          </p:cNvPr>
          <p:cNvSpPr txBox="1">
            <a:spLocks/>
          </p:cNvSpPr>
          <p:nvPr/>
        </p:nvSpPr>
        <p:spPr bwMode="auto">
          <a:xfrm>
            <a:off x="1447800" y="21336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de-DE" kern="0" dirty="0"/>
              <a:t>Questions?</a:t>
            </a:r>
          </a:p>
          <a:p>
            <a:r>
              <a:rPr lang="de-DE" kern="0" dirty="0"/>
              <a:t>Comments?</a:t>
            </a:r>
          </a:p>
          <a:p>
            <a:r>
              <a:rPr lang="en-GB" kern="0" dirty="0"/>
              <a:t>Do you already have AFIS phrases in use? Similar? Different?</a:t>
            </a:r>
          </a:p>
        </p:txBody>
      </p:sp>
    </p:spTree>
    <p:extLst>
      <p:ext uri="{BB962C8B-B14F-4D97-AF65-F5344CB8AC3E}">
        <p14:creationId xmlns:p14="http://schemas.microsoft.com/office/powerpoint/2010/main" val="1900463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50" name="Bild 2" descr="Ifatca50Y.pdf"/>
          <p:cNvPicPr>
            <a:picLocks noChangeAspect="1"/>
          </p:cNvPicPr>
          <p:nvPr/>
        </p:nvPicPr>
        <p:blipFill>
          <a:blip r:embed="rId4">
            <a:extLst>
              <a:ext uri="{28A0092B-C50C-407E-A947-70E740481C1C}">
                <a14:useLocalDpi xmlns:a14="http://schemas.microsoft.com/office/drawing/2010/main" val="0"/>
              </a:ext>
            </a:extLst>
          </a:blip>
          <a:srcRect l="20125" t="17776" r="20125" b="37778"/>
          <a:stretch>
            <a:fillRect/>
          </a:stretch>
        </p:blipFill>
        <p:spPr bwMode="auto">
          <a:xfrm>
            <a:off x="152400" y="228600"/>
            <a:ext cx="9413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ChangeArrowheads="1"/>
          </p:cNvSpPr>
          <p:nvPr/>
        </p:nvSpPr>
        <p:spPr bwMode="auto">
          <a:xfrm>
            <a:off x="1763713" y="723900"/>
            <a:ext cx="6696075"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de-DE" sz="2400" b="1" dirty="0">
                <a:latin typeface="Calibri" pitchFamily="34" charset="0"/>
              </a:rPr>
              <a:t>IFISA </a:t>
            </a:r>
          </a:p>
          <a:p>
            <a:pPr algn="ctr" eaLnBrk="1" hangingPunct="1">
              <a:spcBef>
                <a:spcPct val="0"/>
              </a:spcBef>
              <a:buFontTx/>
              <a:buNone/>
            </a:pPr>
            <a:r>
              <a:rPr lang="en-US" altLang="de-DE" sz="2400" b="1" dirty="0">
                <a:latin typeface="Calibri" pitchFamily="34" charset="0"/>
              </a:rPr>
              <a:t> (September 29, 2021)</a:t>
            </a:r>
          </a:p>
          <a:p>
            <a:pPr eaLnBrk="1" hangingPunct="1">
              <a:spcBef>
                <a:spcPct val="0"/>
              </a:spcBef>
              <a:buFontTx/>
              <a:buNone/>
            </a:pPr>
            <a:endParaRPr lang="en-GB" altLang="de-DE" sz="2400" b="1" dirty="0">
              <a:latin typeface="Calibri" pitchFamily="34" charset="0"/>
            </a:endParaRPr>
          </a:p>
          <a:p>
            <a:pPr algn="ctr" eaLnBrk="1" hangingPunct="1">
              <a:spcBef>
                <a:spcPct val="0"/>
              </a:spcBef>
              <a:buFontTx/>
              <a:buNone/>
            </a:pPr>
            <a:r>
              <a:rPr lang="de-DE" altLang="de-DE" b="1" dirty="0">
                <a:latin typeface="Calibri" pitchFamily="34" charset="0"/>
              </a:rPr>
              <a:t>IFATCA Stand-In:</a:t>
            </a:r>
          </a:p>
          <a:p>
            <a:pPr algn="ctr" eaLnBrk="1" hangingPunct="1">
              <a:spcBef>
                <a:spcPct val="0"/>
              </a:spcBef>
              <a:buFontTx/>
              <a:buNone/>
            </a:pPr>
            <a:r>
              <a:rPr lang="en-US" altLang="de-DE" sz="4400" b="1" dirty="0">
                <a:latin typeface="Calibri" pitchFamily="34" charset="0"/>
              </a:rPr>
              <a:t>1</a:t>
            </a:r>
            <a:r>
              <a:rPr lang="en-US" altLang="de-DE" sz="4400" b="1" baseline="30000" dirty="0">
                <a:latin typeface="Calibri" pitchFamily="34" charset="0"/>
              </a:rPr>
              <a:t>st</a:t>
            </a:r>
            <a:r>
              <a:rPr lang="en-US" altLang="de-DE" sz="4400" b="1" dirty="0">
                <a:latin typeface="Calibri" pitchFamily="34" charset="0"/>
              </a:rPr>
              <a:t> A/FIS-Phraseology</a:t>
            </a:r>
          </a:p>
          <a:p>
            <a:pPr algn="ctr" eaLnBrk="1" hangingPunct="1">
              <a:spcBef>
                <a:spcPct val="0"/>
              </a:spcBef>
              <a:buFontTx/>
              <a:buNone/>
            </a:pPr>
            <a:r>
              <a:rPr lang="en-US" altLang="de-DE" sz="4400" b="1" dirty="0">
                <a:latin typeface="Calibri" pitchFamily="34" charset="0"/>
              </a:rPr>
              <a:t>(EASA NPA 2021-05) </a:t>
            </a:r>
          </a:p>
          <a:p>
            <a:pPr algn="ctr" eaLnBrk="1" hangingPunct="1">
              <a:spcBef>
                <a:spcPct val="0"/>
              </a:spcBef>
              <a:buFontTx/>
              <a:buNone/>
            </a:pPr>
            <a:endParaRPr lang="de-DE" altLang="de-DE" sz="4400" b="1" dirty="0">
              <a:latin typeface="Calibri" pitchFamily="34" charset="0"/>
            </a:endParaRPr>
          </a:p>
          <a:p>
            <a:pPr algn="ctr" eaLnBrk="1" hangingPunct="1">
              <a:spcBef>
                <a:spcPct val="0"/>
              </a:spcBef>
              <a:buFontTx/>
              <a:buNone/>
            </a:pPr>
            <a:endParaRPr lang="de-DE" altLang="de-DE" sz="4400" b="1" dirty="0">
              <a:latin typeface="Calibri" pitchFamily="34" charset="0"/>
            </a:endParaRPr>
          </a:p>
          <a:p>
            <a:pPr algn="ctr" eaLnBrk="1" hangingPunct="1">
              <a:spcBef>
                <a:spcPct val="0"/>
              </a:spcBef>
              <a:buFontTx/>
              <a:buNone/>
            </a:pPr>
            <a:r>
              <a:rPr lang="de-DE" altLang="de-DE" sz="2000" dirty="0">
                <a:latin typeface="Calibri" pitchFamily="34" charset="0"/>
              </a:rPr>
              <a:t>Presented by </a:t>
            </a:r>
          </a:p>
          <a:p>
            <a:pPr algn="ctr" eaLnBrk="1" hangingPunct="1">
              <a:spcBef>
                <a:spcPct val="0"/>
              </a:spcBef>
              <a:buFontTx/>
              <a:buNone/>
            </a:pPr>
            <a:r>
              <a:rPr lang="de-DE" altLang="de-DE" sz="2800" dirty="0">
                <a:latin typeface="Calibri" pitchFamily="34" charset="0"/>
              </a:rPr>
              <a:t>Thorsten Raue</a:t>
            </a:r>
          </a:p>
        </p:txBody>
      </p:sp>
    </p:spTree>
    <p:extLst>
      <p:ext uri="{BB962C8B-B14F-4D97-AF65-F5344CB8AC3E}">
        <p14:creationId xmlns:p14="http://schemas.microsoft.com/office/powerpoint/2010/main" val="62776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0F3949AF-5FA4-4CD4-8C70-F41EAF07EB62}"/>
              </a:ext>
            </a:extLst>
          </p:cNvPr>
          <p:cNvSpPr>
            <a:spLocks noGrp="1"/>
          </p:cNvSpPr>
          <p:nvPr>
            <p:ph idx="1"/>
          </p:nvPr>
        </p:nvSpPr>
        <p:spPr>
          <a:xfrm>
            <a:off x="1295400" y="1981200"/>
            <a:ext cx="7620000" cy="4114800"/>
          </a:xfrm>
        </p:spPr>
        <p:txBody>
          <a:bodyPr/>
          <a:lstStyle/>
          <a:p>
            <a:endParaRPr lang="en-GB" dirty="0"/>
          </a:p>
          <a:p>
            <a:endParaRPr lang="en-GB" dirty="0"/>
          </a:p>
          <a:p>
            <a:endParaRPr lang="en-GB" dirty="0"/>
          </a:p>
          <a:p>
            <a:endParaRPr lang="en-GB" dirty="0"/>
          </a:p>
        </p:txBody>
      </p:sp>
      <p:pic>
        <p:nvPicPr>
          <p:cNvPr id="4" name="Grafik 3">
            <a:extLst>
              <a:ext uri="{FF2B5EF4-FFF2-40B4-BE49-F238E27FC236}">
                <a16:creationId xmlns:a16="http://schemas.microsoft.com/office/drawing/2014/main" id="{4F8DDA0A-427A-4348-A502-922C1095C3E7}"/>
              </a:ext>
            </a:extLst>
          </p:cNvPr>
          <p:cNvPicPr>
            <a:picLocks noChangeAspect="1"/>
          </p:cNvPicPr>
          <p:nvPr/>
        </p:nvPicPr>
        <p:blipFill>
          <a:blip r:embed="rId3"/>
          <a:stretch>
            <a:fillRect/>
          </a:stretch>
        </p:blipFill>
        <p:spPr>
          <a:xfrm>
            <a:off x="5111849" y="2133600"/>
            <a:ext cx="3168085" cy="3902968"/>
          </a:xfrm>
          <a:prstGeom prst="rect">
            <a:avLst/>
          </a:prstGeom>
        </p:spPr>
      </p:pic>
    </p:spTree>
    <p:extLst>
      <p:ext uri="{BB962C8B-B14F-4D97-AF65-F5344CB8AC3E}">
        <p14:creationId xmlns:p14="http://schemas.microsoft.com/office/powerpoint/2010/main" val="1267556000"/>
      </p:ext>
    </p:extLst>
  </p:cSld>
  <p:clrMapOvr>
    <a:masterClrMapping/>
  </p:clrMapOvr>
  <mc:AlternateContent xmlns:mc="http://schemas.openxmlformats.org/markup-compatibility/2006" xmlns:p14="http://schemas.microsoft.com/office/powerpoint/2010/main">
    <mc:Choice Requires="p14">
      <p:transition spd="med" p14:dur="700" advTm="330000">
        <p:fade/>
      </p:transition>
    </mc:Choice>
    <mc:Fallback xmlns="">
      <p:transition spd="med" advTm="3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50" name="Bild 2" descr="Ifatca50Y.pdf"/>
          <p:cNvPicPr>
            <a:picLocks noChangeAspect="1"/>
          </p:cNvPicPr>
          <p:nvPr/>
        </p:nvPicPr>
        <p:blipFill>
          <a:blip r:embed="rId4">
            <a:extLst>
              <a:ext uri="{28A0092B-C50C-407E-A947-70E740481C1C}">
                <a14:useLocalDpi xmlns:a14="http://schemas.microsoft.com/office/drawing/2010/main" val="0"/>
              </a:ext>
            </a:extLst>
          </a:blip>
          <a:srcRect l="20125" t="17776" r="20125" b="37778"/>
          <a:stretch>
            <a:fillRect/>
          </a:stretch>
        </p:blipFill>
        <p:spPr bwMode="auto">
          <a:xfrm>
            <a:off x="152400" y="228600"/>
            <a:ext cx="9413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ChangeArrowheads="1"/>
          </p:cNvSpPr>
          <p:nvPr/>
        </p:nvSpPr>
        <p:spPr bwMode="auto">
          <a:xfrm>
            <a:off x="1763713" y="723900"/>
            <a:ext cx="6696075"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de-DE" sz="2400" b="1" i="0" u="none" strike="noStrike" kern="1200" cap="none" spc="0" normalizeH="0" baseline="0" noProof="0" dirty="0">
                <a:ln>
                  <a:noFill/>
                </a:ln>
                <a:solidFill>
                  <a:srgbClr val="000000"/>
                </a:solidFill>
                <a:effectLst/>
                <a:uLnTx/>
                <a:uFillTx/>
                <a:latin typeface="Calibri" pitchFamily="34" charset="0"/>
                <a:ea typeface="+mn-ea"/>
                <a:cs typeface="Arial" charset="0"/>
              </a:rPr>
              <a:t>IFISA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de-DE" sz="2400" b="1" i="0" u="none" strike="noStrike" kern="1200" cap="none" spc="0" normalizeH="0" baseline="0" noProof="0" dirty="0">
                <a:ln>
                  <a:noFill/>
                </a:ln>
                <a:solidFill>
                  <a:srgbClr val="000000"/>
                </a:solidFill>
                <a:effectLst/>
                <a:uLnTx/>
                <a:uFillTx/>
                <a:latin typeface="Calibri" pitchFamily="34" charset="0"/>
                <a:ea typeface="+mn-ea"/>
                <a:cs typeface="Arial" charset="0"/>
              </a:rPr>
              <a:t> (September 29, 2021)</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de-DE" sz="2400" b="1" i="0" u="none" strike="noStrike" kern="1200" cap="none" spc="0" normalizeH="0" baseline="0" noProof="0" dirty="0">
              <a:ln>
                <a:noFill/>
              </a:ln>
              <a:solidFill>
                <a:srgbClr val="000000"/>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3200" b="1" i="0" u="none" strike="noStrike" kern="1200" cap="none" spc="0" normalizeH="0" baseline="0" noProof="0" dirty="0">
                <a:ln>
                  <a:noFill/>
                </a:ln>
                <a:solidFill>
                  <a:srgbClr val="000000"/>
                </a:solidFill>
                <a:effectLst/>
                <a:uLnTx/>
                <a:uFillTx/>
                <a:latin typeface="Calibri" pitchFamily="34" charset="0"/>
                <a:ea typeface="+mn-ea"/>
                <a:cs typeface="Arial" charset="0"/>
              </a:rPr>
              <a:t>IFATCA Stand-In: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de-DE" sz="4400" b="1" i="0" u="none" strike="noStrike" kern="1200" cap="none" spc="0" normalizeH="0" baseline="0" noProof="0" dirty="0">
                <a:ln>
                  <a:noFill/>
                </a:ln>
                <a:solidFill>
                  <a:srgbClr val="000000"/>
                </a:solidFill>
                <a:effectLst/>
                <a:uLnTx/>
                <a:uFillTx/>
                <a:latin typeface="Calibri" pitchFamily="34" charset="0"/>
                <a:ea typeface="+mn-ea"/>
                <a:cs typeface="Arial" charset="0"/>
              </a:rPr>
              <a:t>1</a:t>
            </a:r>
            <a:r>
              <a:rPr kumimoji="0" lang="en-US" altLang="de-DE" sz="4400" b="1" i="0" u="none" strike="noStrike" kern="1200" cap="none" spc="0" normalizeH="0" baseline="30000" noProof="0" dirty="0">
                <a:ln>
                  <a:noFill/>
                </a:ln>
                <a:solidFill>
                  <a:srgbClr val="000000"/>
                </a:solidFill>
                <a:effectLst/>
                <a:uLnTx/>
                <a:uFillTx/>
                <a:latin typeface="Calibri" pitchFamily="34" charset="0"/>
                <a:ea typeface="+mn-ea"/>
                <a:cs typeface="Arial" charset="0"/>
              </a:rPr>
              <a:t>st</a:t>
            </a:r>
            <a:r>
              <a:rPr kumimoji="0" lang="en-US" altLang="de-DE" sz="4400" b="1" i="0" u="none" strike="noStrike" kern="1200" cap="none" spc="0" normalizeH="0" baseline="0" noProof="0" dirty="0">
                <a:ln>
                  <a:noFill/>
                </a:ln>
                <a:solidFill>
                  <a:srgbClr val="000000"/>
                </a:solidFill>
                <a:effectLst/>
                <a:uLnTx/>
                <a:uFillTx/>
                <a:latin typeface="Calibri" pitchFamily="34" charset="0"/>
                <a:ea typeface="+mn-ea"/>
                <a:cs typeface="Arial" charset="0"/>
              </a:rPr>
              <a:t> A/FIS-Phraseology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de-DE" sz="4400" b="1" i="0" u="none" strike="noStrike" kern="1200" cap="none" spc="0" normalizeH="0" baseline="0" noProof="0" dirty="0">
                <a:ln>
                  <a:noFill/>
                </a:ln>
                <a:solidFill>
                  <a:srgbClr val="000000"/>
                </a:solidFill>
                <a:effectLst/>
                <a:uLnTx/>
                <a:uFillTx/>
                <a:latin typeface="Calibri" pitchFamily="34" charset="0"/>
                <a:ea typeface="+mn-ea"/>
                <a:cs typeface="Arial" charset="0"/>
              </a:rPr>
              <a:t>(EASA NPA 2021-05)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de-DE" sz="4400" b="1" i="0" u="none" strike="noStrike" kern="1200" cap="none" spc="0" normalizeH="0" baseline="0" noProof="0" dirty="0">
                <a:ln>
                  <a:noFill/>
                </a:ln>
                <a:solidFill>
                  <a:srgbClr val="000000"/>
                </a:solidFill>
                <a:effectLst/>
                <a:uLnTx/>
                <a:uFillTx/>
                <a:latin typeface="Calibri" pitchFamily="34" charset="0"/>
                <a:ea typeface="+mn-ea"/>
                <a:cs typeface="Arial" charset="0"/>
              </a:rPr>
              <a:t>2</a:t>
            </a:r>
            <a:r>
              <a:rPr kumimoji="0" lang="en-US" altLang="de-DE" sz="4400" b="1" i="0" u="none" strike="noStrike" kern="1200" cap="none" spc="0" normalizeH="0" baseline="30000" noProof="0" dirty="0">
                <a:ln>
                  <a:noFill/>
                </a:ln>
                <a:solidFill>
                  <a:srgbClr val="000000"/>
                </a:solidFill>
                <a:effectLst/>
                <a:uLnTx/>
                <a:uFillTx/>
                <a:latin typeface="Calibri" pitchFamily="34" charset="0"/>
                <a:ea typeface="+mn-ea"/>
                <a:cs typeface="Arial" charset="0"/>
              </a:rPr>
              <a:t>nd</a:t>
            </a:r>
            <a:r>
              <a:rPr kumimoji="0" lang="en-US" altLang="de-DE" sz="4400" b="1" i="0" u="none" strike="noStrike" kern="1200" cap="none" spc="0" normalizeH="0" baseline="0" noProof="0" dirty="0">
                <a:ln>
                  <a:noFill/>
                </a:ln>
                <a:solidFill>
                  <a:srgbClr val="000000"/>
                </a:solidFill>
                <a:effectLst/>
                <a:uLnTx/>
                <a:uFillTx/>
                <a:latin typeface="Calibri" pitchFamily="34" charset="0"/>
                <a:ea typeface="+mn-ea"/>
                <a:cs typeface="Arial" charset="0"/>
              </a:rPr>
              <a:t> APDSG: incorporating Surveillance FIS in Doc 4444</a:t>
            </a:r>
            <a:endParaRPr kumimoji="0" lang="de-DE" altLang="de-DE" sz="2400" b="0" i="0" u="none" strike="noStrike" kern="1200" cap="none" spc="0" normalizeH="0" baseline="0" noProof="0" dirty="0">
              <a:ln>
                <a:noFill/>
              </a:ln>
              <a:solidFill>
                <a:srgbClr val="000000"/>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000" b="0" i="0" u="none" strike="noStrike" kern="1200" cap="none" spc="0" normalizeH="0" baseline="0" noProof="0" dirty="0">
                <a:ln>
                  <a:noFill/>
                </a:ln>
                <a:solidFill>
                  <a:srgbClr val="000000"/>
                </a:solidFill>
                <a:effectLst/>
                <a:uLnTx/>
                <a:uFillTx/>
                <a:latin typeface="Calibri" pitchFamily="34" charset="0"/>
                <a:ea typeface="+mn-ea"/>
                <a:cs typeface="Arial" charset="0"/>
              </a:rPr>
              <a:t>Presented by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800" b="0" i="0" u="none" strike="noStrike" kern="1200" cap="none" spc="0" normalizeH="0" baseline="0" noProof="0" dirty="0">
                <a:ln>
                  <a:noFill/>
                </a:ln>
                <a:solidFill>
                  <a:srgbClr val="000000"/>
                </a:solidFill>
                <a:effectLst/>
                <a:uLnTx/>
                <a:uFillTx/>
                <a:latin typeface="Calibri" pitchFamily="34" charset="0"/>
                <a:ea typeface="+mn-ea"/>
                <a:cs typeface="Arial" charset="0"/>
              </a:rPr>
              <a:t>Thorsten Raue</a:t>
            </a:r>
          </a:p>
        </p:txBody>
      </p:sp>
    </p:spTree>
    <p:extLst>
      <p:ext uri="{BB962C8B-B14F-4D97-AF65-F5344CB8AC3E}">
        <p14:creationId xmlns:p14="http://schemas.microsoft.com/office/powerpoint/2010/main" val="249019080"/>
      </p:ext>
    </p:extLst>
  </p:cSld>
  <p:clrMapOvr>
    <a:masterClrMapping/>
  </p:clrMapOvr>
  <p:transition spd="slow">
    <p:split orient="vert"/>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50" name="Bild 2" descr="Ifatca50Y.pdf"/>
          <p:cNvPicPr>
            <a:picLocks noChangeAspect="1"/>
          </p:cNvPicPr>
          <p:nvPr/>
        </p:nvPicPr>
        <p:blipFill>
          <a:blip r:embed="rId4">
            <a:extLst>
              <a:ext uri="{28A0092B-C50C-407E-A947-70E740481C1C}">
                <a14:useLocalDpi xmlns:a14="http://schemas.microsoft.com/office/drawing/2010/main" val="0"/>
              </a:ext>
            </a:extLst>
          </a:blip>
          <a:srcRect l="20125" t="17776" r="20125" b="37778"/>
          <a:stretch>
            <a:fillRect/>
          </a:stretch>
        </p:blipFill>
        <p:spPr bwMode="auto">
          <a:xfrm>
            <a:off x="152400" y="228600"/>
            <a:ext cx="9413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ChangeArrowheads="1"/>
          </p:cNvSpPr>
          <p:nvPr/>
        </p:nvSpPr>
        <p:spPr bwMode="auto">
          <a:xfrm>
            <a:off x="1763713" y="723900"/>
            <a:ext cx="6696075"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de-DE" sz="2400" b="1" i="0" u="none" strike="noStrike" kern="1200" cap="none" spc="0" normalizeH="0" baseline="0" noProof="0" dirty="0">
                <a:ln>
                  <a:noFill/>
                </a:ln>
                <a:solidFill>
                  <a:srgbClr val="000000"/>
                </a:solidFill>
                <a:effectLst/>
                <a:uLnTx/>
                <a:uFillTx/>
                <a:latin typeface="Calibri" pitchFamily="34" charset="0"/>
                <a:ea typeface="+mn-ea"/>
                <a:cs typeface="Arial" charset="0"/>
              </a:rPr>
              <a:t>IFISA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de-DE" sz="2400" b="1" i="0" u="none" strike="noStrike" kern="1200" cap="none" spc="0" normalizeH="0" baseline="0" noProof="0" dirty="0">
                <a:ln>
                  <a:noFill/>
                </a:ln>
                <a:solidFill>
                  <a:srgbClr val="000000"/>
                </a:solidFill>
                <a:effectLst/>
                <a:uLnTx/>
                <a:uFillTx/>
                <a:latin typeface="Calibri" pitchFamily="34" charset="0"/>
                <a:ea typeface="+mn-ea"/>
                <a:cs typeface="Arial" charset="0"/>
              </a:rPr>
              <a:t> (September 29, 2021)</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de-DE" sz="2400" b="1" i="0" u="none" strike="noStrike" kern="1200" cap="none" spc="0" normalizeH="0" baseline="0" noProof="0" dirty="0">
              <a:ln>
                <a:noFill/>
              </a:ln>
              <a:solidFill>
                <a:srgbClr val="000000"/>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3200" b="1" i="0" u="none" strike="noStrike" kern="1200" cap="none" spc="0" normalizeH="0" baseline="0" noProof="0" dirty="0">
                <a:ln>
                  <a:noFill/>
                </a:ln>
                <a:solidFill>
                  <a:srgbClr val="000000"/>
                </a:solidFill>
                <a:effectLst/>
                <a:uLnTx/>
                <a:uFillTx/>
                <a:latin typeface="Calibri" pitchFamily="34" charset="0"/>
                <a:ea typeface="+mn-ea"/>
                <a:cs typeface="Arial" charset="0"/>
              </a:rPr>
              <a:t>IFATCA Stand-In: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de-DE" sz="4400" b="1" i="0" u="none" strike="noStrike" kern="1200" cap="none" spc="0" normalizeH="0" baseline="0" noProof="0" dirty="0">
              <a:ln>
                <a:noFill/>
              </a:ln>
              <a:solidFill>
                <a:srgbClr val="000000"/>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altLang="de-DE" sz="4400" b="1" dirty="0">
              <a:solidFill>
                <a:srgbClr val="000000"/>
              </a:solidFill>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de-DE" sz="4400" b="1" i="0" u="none" strike="noStrike" kern="1200" cap="none" spc="0" normalizeH="0" baseline="0" noProof="0" dirty="0">
                <a:ln>
                  <a:noFill/>
                </a:ln>
                <a:solidFill>
                  <a:srgbClr val="000000"/>
                </a:solidFill>
                <a:effectLst/>
                <a:uLnTx/>
                <a:uFillTx/>
                <a:latin typeface="Calibri" pitchFamily="34" charset="0"/>
                <a:ea typeface="+mn-ea"/>
                <a:cs typeface="Arial" charset="0"/>
              </a:rPr>
              <a:t>2</a:t>
            </a:r>
            <a:r>
              <a:rPr kumimoji="0" lang="en-US" altLang="de-DE" sz="4400" b="1" i="0" u="none" strike="noStrike" kern="1200" cap="none" spc="0" normalizeH="0" baseline="30000" noProof="0" dirty="0">
                <a:ln>
                  <a:noFill/>
                </a:ln>
                <a:solidFill>
                  <a:srgbClr val="000000"/>
                </a:solidFill>
                <a:effectLst/>
                <a:uLnTx/>
                <a:uFillTx/>
                <a:latin typeface="Calibri" pitchFamily="34" charset="0"/>
                <a:ea typeface="+mn-ea"/>
                <a:cs typeface="Arial" charset="0"/>
              </a:rPr>
              <a:t>nd</a:t>
            </a:r>
            <a:r>
              <a:rPr kumimoji="0" lang="en-US" altLang="de-DE" sz="4400" b="1" i="0" u="none" strike="noStrike" kern="1200" cap="none" spc="0" normalizeH="0" baseline="0" noProof="0" dirty="0">
                <a:ln>
                  <a:noFill/>
                </a:ln>
                <a:solidFill>
                  <a:srgbClr val="000000"/>
                </a:solidFill>
                <a:effectLst/>
                <a:uLnTx/>
                <a:uFillTx/>
                <a:latin typeface="Calibri" pitchFamily="34" charset="0"/>
                <a:ea typeface="+mn-ea"/>
                <a:cs typeface="Arial" charset="0"/>
              </a:rPr>
              <a:t> APDSG: incorporating Surveillance FIS in Doc 4444</a:t>
            </a:r>
            <a:endParaRPr kumimoji="0" lang="de-DE" altLang="de-DE" sz="2400" b="0" i="0" u="none" strike="noStrike" kern="1200" cap="none" spc="0" normalizeH="0" baseline="0" noProof="0" dirty="0">
              <a:ln>
                <a:noFill/>
              </a:ln>
              <a:solidFill>
                <a:srgbClr val="000000"/>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000" b="0" i="0" u="none" strike="noStrike" kern="1200" cap="none" spc="0" normalizeH="0" baseline="0" noProof="0" dirty="0">
                <a:ln>
                  <a:noFill/>
                </a:ln>
                <a:solidFill>
                  <a:srgbClr val="000000"/>
                </a:solidFill>
                <a:effectLst/>
                <a:uLnTx/>
                <a:uFillTx/>
                <a:latin typeface="Calibri" pitchFamily="34" charset="0"/>
                <a:ea typeface="+mn-ea"/>
                <a:cs typeface="Arial" charset="0"/>
              </a:rPr>
              <a:t>Presented by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800" b="0" i="0" u="none" strike="noStrike" kern="1200" cap="none" spc="0" normalizeH="0" baseline="0" noProof="0" dirty="0">
                <a:ln>
                  <a:noFill/>
                </a:ln>
                <a:solidFill>
                  <a:srgbClr val="000000"/>
                </a:solidFill>
                <a:effectLst/>
                <a:uLnTx/>
                <a:uFillTx/>
                <a:latin typeface="Calibri" pitchFamily="34" charset="0"/>
                <a:ea typeface="+mn-ea"/>
                <a:cs typeface="Arial" charset="0"/>
              </a:rPr>
              <a:t>Thorsten Raue</a:t>
            </a:r>
          </a:p>
        </p:txBody>
      </p:sp>
    </p:spTree>
    <p:extLst>
      <p:ext uri="{BB962C8B-B14F-4D97-AF65-F5344CB8AC3E}">
        <p14:creationId xmlns:p14="http://schemas.microsoft.com/office/powerpoint/2010/main" val="216460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822D3-5A33-49B6-BAF6-DE8B58632E82}"/>
              </a:ext>
            </a:extLst>
          </p:cNvPr>
          <p:cNvSpPr>
            <a:spLocks noGrp="1"/>
          </p:cNvSpPr>
          <p:nvPr>
            <p:ph type="title"/>
          </p:nvPr>
        </p:nvSpPr>
        <p:spPr/>
        <p:txBody>
          <a:bodyPr/>
          <a:lstStyle/>
          <a:p>
            <a:r>
              <a:rPr lang="de-DE" dirty="0"/>
              <a:t>Surveillance FIS</a:t>
            </a:r>
          </a:p>
        </p:txBody>
      </p:sp>
      <p:sp>
        <p:nvSpPr>
          <p:cNvPr id="3" name="Inhaltsplatzhalter 2">
            <a:extLst>
              <a:ext uri="{FF2B5EF4-FFF2-40B4-BE49-F238E27FC236}">
                <a16:creationId xmlns:a16="http://schemas.microsoft.com/office/drawing/2014/main" id="{DF99CDBF-30AC-47F4-A799-1E665B32A87E}"/>
              </a:ext>
            </a:extLst>
          </p:cNvPr>
          <p:cNvSpPr>
            <a:spLocks noGrp="1"/>
          </p:cNvSpPr>
          <p:nvPr>
            <p:ph idx="1"/>
          </p:nvPr>
        </p:nvSpPr>
        <p:spPr/>
        <p:txBody>
          <a:bodyPr/>
          <a:lstStyle/>
          <a:p>
            <a:pPr>
              <a:buFont typeface="Arial" panose="020B0604020202020204" pitchFamily="34" charset="0"/>
              <a:buChar char="•"/>
            </a:pPr>
            <a:r>
              <a:rPr lang="en-GB" sz="2800" dirty="0"/>
              <a:t>What is Eurocontrol / APDSG?</a:t>
            </a:r>
          </a:p>
          <a:p>
            <a:pPr>
              <a:buFont typeface="Arial" panose="020B0604020202020204" pitchFamily="34" charset="0"/>
              <a:buChar char="•"/>
            </a:pPr>
            <a:r>
              <a:rPr lang="en-GB" sz="2800" dirty="0"/>
              <a:t>What is Doc 4444?</a:t>
            </a:r>
          </a:p>
          <a:p>
            <a:pPr>
              <a:buFont typeface="Arial" panose="020B0604020202020204" pitchFamily="34" charset="0"/>
              <a:buChar char="•"/>
            </a:pPr>
            <a:r>
              <a:rPr lang="en-GB" sz="2800" dirty="0"/>
              <a:t>What‘s the problem?</a:t>
            </a:r>
          </a:p>
          <a:p>
            <a:pPr>
              <a:buFont typeface="Arial" panose="020B0604020202020204" pitchFamily="34" charset="0"/>
              <a:buChar char="•"/>
            </a:pPr>
            <a:r>
              <a:rPr lang="en-GB" sz="2800" dirty="0"/>
              <a:t>Details</a:t>
            </a:r>
          </a:p>
        </p:txBody>
      </p:sp>
    </p:spTree>
    <p:extLst>
      <p:ext uri="{BB962C8B-B14F-4D97-AF65-F5344CB8AC3E}">
        <p14:creationId xmlns:p14="http://schemas.microsoft.com/office/powerpoint/2010/main" val="1983516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90ED0-3EE6-4226-96CC-4DB533A332A4}"/>
              </a:ext>
            </a:extLst>
          </p:cNvPr>
          <p:cNvSpPr>
            <a:spLocks noGrp="1"/>
          </p:cNvSpPr>
          <p:nvPr>
            <p:ph type="title"/>
          </p:nvPr>
        </p:nvSpPr>
        <p:spPr/>
        <p:txBody>
          <a:bodyPr/>
          <a:lstStyle/>
          <a:p>
            <a:r>
              <a:rPr lang="de-DE" dirty="0" err="1"/>
              <a:t>What</a:t>
            </a:r>
            <a:r>
              <a:rPr lang="de-DE" dirty="0"/>
              <a:t> </a:t>
            </a:r>
            <a:r>
              <a:rPr lang="de-DE" dirty="0" err="1"/>
              <a:t>is</a:t>
            </a:r>
            <a:r>
              <a:rPr lang="de-DE" dirty="0"/>
              <a:t>         ?</a:t>
            </a:r>
          </a:p>
        </p:txBody>
      </p:sp>
      <p:sp>
        <p:nvSpPr>
          <p:cNvPr id="5" name="Inhaltsplatzhalter 2">
            <a:extLst>
              <a:ext uri="{FF2B5EF4-FFF2-40B4-BE49-F238E27FC236}">
                <a16:creationId xmlns:a16="http://schemas.microsoft.com/office/drawing/2014/main" id="{05026FD0-011A-4D6B-8B55-794C3BBB2350}"/>
              </a:ext>
            </a:extLst>
          </p:cNvPr>
          <p:cNvSpPr txBox="1">
            <a:spLocks/>
          </p:cNvSpPr>
          <p:nvPr/>
        </p:nvSpPr>
        <p:spPr bwMode="auto">
          <a:xfrm>
            <a:off x="1295400" y="198884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buFont typeface="Arial" panose="020B0604020202020204" pitchFamily="34" charset="0"/>
              <a:buChar char="•"/>
            </a:pPr>
            <a:r>
              <a:rPr lang="en-GB" sz="2800" kern="0" dirty="0"/>
              <a:t>Eurocontrol is a European organization working on safe and seamless air traffic across Europe.</a:t>
            </a:r>
          </a:p>
          <a:p>
            <a:pPr>
              <a:buFont typeface="Arial" panose="020B0604020202020204" pitchFamily="34" charset="0"/>
              <a:buChar char="•"/>
            </a:pPr>
            <a:r>
              <a:rPr lang="en-GB" sz="2800" kern="0" dirty="0"/>
              <a:t>41 Member States</a:t>
            </a:r>
          </a:p>
          <a:p>
            <a:pPr>
              <a:buFont typeface="Arial" panose="020B0604020202020204" pitchFamily="34" charset="0"/>
              <a:buChar char="•"/>
            </a:pPr>
            <a:r>
              <a:rPr lang="en-GB" sz="2800" kern="0" dirty="0"/>
              <a:t>publishes guidance</a:t>
            </a:r>
          </a:p>
          <a:p>
            <a:pPr>
              <a:buFont typeface="Arial" panose="020B0604020202020204" pitchFamily="34" charset="0"/>
              <a:buChar char="•"/>
            </a:pPr>
            <a:r>
              <a:rPr lang="en-GB" sz="2800" kern="0" dirty="0"/>
              <a:t>think tank for EASA</a:t>
            </a:r>
          </a:p>
          <a:p>
            <a:pPr>
              <a:buFont typeface="Arial" panose="020B0604020202020204" pitchFamily="34" charset="0"/>
              <a:buChar char="•"/>
            </a:pPr>
            <a:r>
              <a:rPr lang="en-GB" sz="2800" kern="0" dirty="0"/>
              <a:t>many other tasks</a:t>
            </a:r>
          </a:p>
          <a:p>
            <a:pPr>
              <a:buFont typeface="Arial" panose="020B0604020202020204" pitchFamily="34" charset="0"/>
              <a:buChar char="•"/>
            </a:pPr>
            <a:endParaRPr lang="en-GB" sz="2800" kern="0" dirty="0"/>
          </a:p>
        </p:txBody>
      </p:sp>
      <p:pic>
        <p:nvPicPr>
          <p:cNvPr id="2050" name="Picture 2">
            <a:extLst>
              <a:ext uri="{FF2B5EF4-FFF2-40B4-BE49-F238E27FC236}">
                <a16:creationId xmlns:a16="http://schemas.microsoft.com/office/drawing/2014/main" id="{BE0CF1BF-F44D-49B9-BF22-7AE2B1CFA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1613" y="462812"/>
            <a:ext cx="1418619" cy="143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545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90ED0-3EE6-4226-96CC-4DB533A332A4}"/>
              </a:ext>
            </a:extLst>
          </p:cNvPr>
          <p:cNvSpPr>
            <a:spLocks noGrp="1"/>
          </p:cNvSpPr>
          <p:nvPr>
            <p:ph type="title"/>
          </p:nvPr>
        </p:nvSpPr>
        <p:spPr/>
        <p:txBody>
          <a:bodyPr/>
          <a:lstStyle/>
          <a:p>
            <a:r>
              <a:rPr lang="en-GB" dirty="0"/>
              <a:t>What is the APDSG?</a:t>
            </a:r>
          </a:p>
        </p:txBody>
      </p:sp>
      <p:sp>
        <p:nvSpPr>
          <p:cNvPr id="5" name="Inhaltsplatzhalter 2">
            <a:extLst>
              <a:ext uri="{FF2B5EF4-FFF2-40B4-BE49-F238E27FC236}">
                <a16:creationId xmlns:a16="http://schemas.microsoft.com/office/drawing/2014/main" id="{05026FD0-011A-4D6B-8B55-794C3BBB2350}"/>
              </a:ext>
            </a:extLst>
          </p:cNvPr>
          <p:cNvSpPr txBox="1">
            <a:spLocks/>
          </p:cNvSpPr>
          <p:nvPr/>
        </p:nvSpPr>
        <p:spPr bwMode="auto">
          <a:xfrm>
            <a:off x="1295400" y="198884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buFont typeface="Arial" panose="020B0604020202020204" pitchFamily="34" charset="0"/>
              <a:buChar char="•"/>
            </a:pPr>
            <a:r>
              <a:rPr lang="en-US" sz="2800" kern="0" dirty="0"/>
              <a:t>ATM Procedures Development Sub-Group</a:t>
            </a:r>
          </a:p>
          <a:p>
            <a:pPr>
              <a:buFont typeface="Arial" panose="020B0604020202020204" pitchFamily="34" charset="0"/>
              <a:buChar char="•"/>
            </a:pPr>
            <a:r>
              <a:rPr lang="en-US" sz="2800" kern="0" dirty="0"/>
              <a:t>All member ANSPs are represented incl. PSOs IFATCA and IFALPA</a:t>
            </a:r>
          </a:p>
          <a:p>
            <a:pPr>
              <a:buFont typeface="Arial" panose="020B0604020202020204" pitchFamily="34" charset="0"/>
              <a:buChar char="•"/>
            </a:pPr>
            <a:r>
              <a:rPr lang="en-US" sz="2800" kern="0" dirty="0"/>
              <a:t>drafting future ATS procedures</a:t>
            </a:r>
          </a:p>
          <a:p>
            <a:pPr>
              <a:buFont typeface="Arial" panose="020B0604020202020204" pitchFamily="34" charset="0"/>
              <a:buChar char="•"/>
            </a:pPr>
            <a:r>
              <a:rPr lang="en-US" sz="2800" kern="0" dirty="0"/>
              <a:t>drafting proposals to amend EASA/ICAO regulation</a:t>
            </a:r>
            <a:endParaRPr lang="de-DE" sz="2800" kern="0" dirty="0"/>
          </a:p>
        </p:txBody>
      </p:sp>
    </p:spTree>
    <p:extLst>
      <p:ext uri="{BB962C8B-B14F-4D97-AF65-F5344CB8AC3E}">
        <p14:creationId xmlns:p14="http://schemas.microsoft.com/office/powerpoint/2010/main" val="3218121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90ED0-3EE6-4226-96CC-4DB533A332A4}"/>
              </a:ext>
            </a:extLst>
          </p:cNvPr>
          <p:cNvSpPr>
            <a:spLocks noGrp="1"/>
          </p:cNvSpPr>
          <p:nvPr>
            <p:ph type="title"/>
          </p:nvPr>
        </p:nvSpPr>
        <p:spPr/>
        <p:txBody>
          <a:bodyPr/>
          <a:lstStyle/>
          <a:p>
            <a:r>
              <a:rPr lang="en-GB" dirty="0"/>
              <a:t>What is APDSG working on?</a:t>
            </a:r>
          </a:p>
        </p:txBody>
      </p:sp>
      <p:sp>
        <p:nvSpPr>
          <p:cNvPr id="5" name="Inhaltsplatzhalter 2">
            <a:extLst>
              <a:ext uri="{FF2B5EF4-FFF2-40B4-BE49-F238E27FC236}">
                <a16:creationId xmlns:a16="http://schemas.microsoft.com/office/drawing/2014/main" id="{05026FD0-011A-4D6B-8B55-794C3BBB2350}"/>
              </a:ext>
            </a:extLst>
          </p:cNvPr>
          <p:cNvSpPr txBox="1">
            <a:spLocks/>
          </p:cNvSpPr>
          <p:nvPr/>
        </p:nvSpPr>
        <p:spPr bwMode="auto">
          <a:xfrm>
            <a:off x="1295400" y="198884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buFont typeface="Arial" panose="020B0604020202020204" pitchFamily="34" charset="0"/>
              <a:buChar char="•"/>
            </a:pPr>
            <a:r>
              <a:rPr lang="en-US" sz="2800" kern="0" dirty="0"/>
              <a:t>e.g. definitions of where to provide wake turbulence separation</a:t>
            </a:r>
          </a:p>
          <a:p>
            <a:pPr>
              <a:buFont typeface="Arial" panose="020B0604020202020204" pitchFamily="34" charset="0"/>
              <a:buChar char="•"/>
            </a:pPr>
            <a:r>
              <a:rPr lang="en-US" sz="2800" kern="0" dirty="0"/>
              <a:t>update of rules for low approaches</a:t>
            </a:r>
          </a:p>
          <a:p>
            <a:pPr>
              <a:buFont typeface="Arial" panose="020B0604020202020204" pitchFamily="34" charset="0"/>
              <a:buChar char="•"/>
            </a:pPr>
            <a:r>
              <a:rPr lang="en-US" sz="2800" kern="0" dirty="0"/>
              <a:t>use of tracks in addition to headings in ATC</a:t>
            </a:r>
          </a:p>
          <a:p>
            <a:pPr>
              <a:buFont typeface="Arial" panose="020B0604020202020204" pitchFamily="34" charset="0"/>
              <a:buChar char="•"/>
            </a:pPr>
            <a:r>
              <a:rPr lang="en-US" sz="2800" kern="0" dirty="0"/>
              <a:t>update of ATC “silent transfer”</a:t>
            </a:r>
          </a:p>
          <a:p>
            <a:pPr>
              <a:buFont typeface="Arial" panose="020B0604020202020204" pitchFamily="34" charset="0"/>
              <a:buChar char="•"/>
            </a:pPr>
            <a:r>
              <a:rPr lang="en-US" sz="2800" kern="0" dirty="0"/>
              <a:t>and surveillance FIS</a:t>
            </a:r>
            <a:endParaRPr lang="de-DE" sz="2800" kern="0" dirty="0"/>
          </a:p>
        </p:txBody>
      </p:sp>
    </p:spTree>
    <p:extLst>
      <p:ext uri="{BB962C8B-B14F-4D97-AF65-F5344CB8AC3E}">
        <p14:creationId xmlns:p14="http://schemas.microsoft.com/office/powerpoint/2010/main" val="296656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90ED0-3EE6-4226-96CC-4DB533A332A4}"/>
              </a:ext>
            </a:extLst>
          </p:cNvPr>
          <p:cNvSpPr>
            <a:spLocks noGrp="1"/>
          </p:cNvSpPr>
          <p:nvPr>
            <p:ph type="title"/>
          </p:nvPr>
        </p:nvSpPr>
        <p:spPr/>
        <p:txBody>
          <a:bodyPr/>
          <a:lstStyle/>
          <a:p>
            <a:r>
              <a:rPr lang="en-GB" dirty="0"/>
              <a:t>What is the FIS-problem?</a:t>
            </a:r>
          </a:p>
        </p:txBody>
      </p:sp>
      <p:sp>
        <p:nvSpPr>
          <p:cNvPr id="5" name="Inhaltsplatzhalter 2">
            <a:extLst>
              <a:ext uri="{FF2B5EF4-FFF2-40B4-BE49-F238E27FC236}">
                <a16:creationId xmlns:a16="http://schemas.microsoft.com/office/drawing/2014/main" id="{05026FD0-011A-4D6B-8B55-794C3BBB2350}"/>
              </a:ext>
            </a:extLst>
          </p:cNvPr>
          <p:cNvSpPr txBox="1">
            <a:spLocks/>
          </p:cNvSpPr>
          <p:nvPr/>
        </p:nvSpPr>
        <p:spPr bwMode="auto">
          <a:xfrm>
            <a:off x="1295400" y="198884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buFont typeface="Arial" panose="020B0604020202020204" pitchFamily="34" charset="0"/>
              <a:buChar char="•"/>
            </a:pPr>
            <a:r>
              <a:rPr lang="en-US" sz="2800" kern="0" dirty="0"/>
              <a:t>ICAO does not explicitly stipulate that FIS with surveillance is provided by ATCOs, but it is implied in some paragraphs</a:t>
            </a:r>
          </a:p>
          <a:p>
            <a:pPr>
              <a:buFont typeface="Arial" panose="020B0604020202020204" pitchFamily="34" charset="0"/>
              <a:buChar char="•"/>
            </a:pPr>
            <a:r>
              <a:rPr lang="en-US" sz="2800" kern="0" dirty="0"/>
              <a:t>because some European states have FISOs with surveillance, the APDSG tries to develop a new text to amend ICAO Doc 4444</a:t>
            </a:r>
            <a:endParaRPr lang="de-DE" sz="2800" kern="0" dirty="0"/>
          </a:p>
        </p:txBody>
      </p:sp>
    </p:spTree>
    <p:extLst>
      <p:ext uri="{BB962C8B-B14F-4D97-AF65-F5344CB8AC3E}">
        <p14:creationId xmlns:p14="http://schemas.microsoft.com/office/powerpoint/2010/main" val="3784206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90ED0-3EE6-4226-96CC-4DB533A332A4}"/>
              </a:ext>
            </a:extLst>
          </p:cNvPr>
          <p:cNvSpPr>
            <a:spLocks noGrp="1"/>
          </p:cNvSpPr>
          <p:nvPr>
            <p:ph type="title"/>
          </p:nvPr>
        </p:nvSpPr>
        <p:spPr/>
        <p:txBody>
          <a:bodyPr/>
          <a:lstStyle/>
          <a:p>
            <a:r>
              <a:rPr lang="en-GB" dirty="0"/>
              <a:t>Identifying the problem</a:t>
            </a:r>
          </a:p>
        </p:txBody>
      </p:sp>
      <p:sp>
        <p:nvSpPr>
          <p:cNvPr id="5" name="Inhaltsplatzhalter 2">
            <a:extLst>
              <a:ext uri="{FF2B5EF4-FFF2-40B4-BE49-F238E27FC236}">
                <a16:creationId xmlns:a16="http://schemas.microsoft.com/office/drawing/2014/main" id="{05026FD0-011A-4D6B-8B55-794C3BBB2350}"/>
              </a:ext>
            </a:extLst>
          </p:cNvPr>
          <p:cNvSpPr txBox="1">
            <a:spLocks/>
          </p:cNvSpPr>
          <p:nvPr/>
        </p:nvSpPr>
        <p:spPr bwMode="auto">
          <a:xfrm>
            <a:off x="1295400" y="198884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buFont typeface="Arial" panose="020B0604020202020204" pitchFamily="34" charset="0"/>
              <a:buChar char="•"/>
            </a:pPr>
            <a:r>
              <a:rPr lang="en-GB" sz="2800" kern="0" dirty="0"/>
              <a:t>Doc 4444 has about 80 paragraphs relating to the use of surveillance services.</a:t>
            </a:r>
          </a:p>
          <a:p>
            <a:pPr>
              <a:buFont typeface="Arial" panose="020B0604020202020204" pitchFamily="34" charset="0"/>
              <a:buChar char="•"/>
            </a:pPr>
            <a:r>
              <a:rPr lang="en-GB" sz="2800" kern="0" dirty="0"/>
              <a:t>Eurocontrol created a table with all paragraphs and each was analysed</a:t>
            </a:r>
          </a:p>
          <a:p>
            <a:pPr>
              <a:buFont typeface="Arial" panose="020B0604020202020204" pitchFamily="34" charset="0"/>
              <a:buChar char="•"/>
            </a:pPr>
            <a:r>
              <a:rPr lang="en-GB" sz="2800" kern="0" dirty="0"/>
              <a:t>about 17 paragraphs need changes or amendments</a:t>
            </a:r>
          </a:p>
        </p:txBody>
      </p:sp>
    </p:spTree>
    <p:extLst>
      <p:ext uri="{BB962C8B-B14F-4D97-AF65-F5344CB8AC3E}">
        <p14:creationId xmlns:p14="http://schemas.microsoft.com/office/powerpoint/2010/main" val="1284178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90ED0-3EE6-4226-96CC-4DB533A332A4}"/>
              </a:ext>
            </a:extLst>
          </p:cNvPr>
          <p:cNvSpPr>
            <a:spLocks noGrp="1"/>
          </p:cNvSpPr>
          <p:nvPr>
            <p:ph type="title"/>
          </p:nvPr>
        </p:nvSpPr>
        <p:spPr/>
        <p:txBody>
          <a:bodyPr/>
          <a:lstStyle/>
          <a:p>
            <a:r>
              <a:rPr lang="en-GB" dirty="0"/>
              <a:t>Example 1</a:t>
            </a:r>
          </a:p>
        </p:txBody>
      </p:sp>
      <p:sp>
        <p:nvSpPr>
          <p:cNvPr id="5" name="Inhaltsplatzhalter 2">
            <a:extLst>
              <a:ext uri="{FF2B5EF4-FFF2-40B4-BE49-F238E27FC236}">
                <a16:creationId xmlns:a16="http://schemas.microsoft.com/office/drawing/2014/main" id="{05026FD0-011A-4D6B-8B55-794C3BBB2350}"/>
              </a:ext>
            </a:extLst>
          </p:cNvPr>
          <p:cNvSpPr txBox="1">
            <a:spLocks/>
          </p:cNvSpPr>
          <p:nvPr/>
        </p:nvSpPr>
        <p:spPr bwMode="auto">
          <a:xfrm>
            <a:off x="1295400" y="198884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buFont typeface="Arial" panose="020B0604020202020204" pitchFamily="34" charset="0"/>
              <a:buChar char="•"/>
            </a:pPr>
            <a:r>
              <a:rPr lang="en-US" sz="2800" kern="0" dirty="0"/>
              <a:t>8.1.1 ATS surveillance systems used in the provision of air traffic services shall have a very high level of reliability, availability and integrity. The possibility of system failures or significant system degradations which may cause complete or partial interruptions of service shall be very remote. Backup facilities shall be provided.</a:t>
            </a:r>
            <a:endParaRPr lang="en-GB" sz="2800" kern="0" dirty="0"/>
          </a:p>
        </p:txBody>
      </p:sp>
      <p:sp>
        <p:nvSpPr>
          <p:cNvPr id="6" name="Inhaltsplatzhalter 2">
            <a:extLst>
              <a:ext uri="{FF2B5EF4-FFF2-40B4-BE49-F238E27FC236}">
                <a16:creationId xmlns:a16="http://schemas.microsoft.com/office/drawing/2014/main" id="{C698B46C-95CB-42AE-90BC-EA402302DB77}"/>
              </a:ext>
            </a:extLst>
          </p:cNvPr>
          <p:cNvSpPr txBox="1">
            <a:spLocks/>
          </p:cNvSpPr>
          <p:nvPr/>
        </p:nvSpPr>
        <p:spPr bwMode="auto">
          <a:xfrm rot="20126745">
            <a:off x="2387686" y="2872776"/>
            <a:ext cx="5040560" cy="2020741"/>
          </a:xfrm>
          <a:prstGeom prst="rect">
            <a:avLst/>
          </a:prstGeom>
          <a:solidFill>
            <a:schemeClr val="bg1">
              <a:alpha val="72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None/>
            </a:pPr>
            <a:r>
              <a:rPr lang="en-US" sz="6000" b="1" kern="0" dirty="0">
                <a:solidFill>
                  <a:srgbClr val="FF0000"/>
                </a:solidFill>
              </a:rPr>
              <a:t>NO CHANGE</a:t>
            </a:r>
          </a:p>
          <a:p>
            <a:pPr marL="0" indent="0" algn="ctr">
              <a:buNone/>
            </a:pPr>
            <a:r>
              <a:rPr lang="en-US" sz="6000" b="1" kern="0" dirty="0">
                <a:solidFill>
                  <a:srgbClr val="FF0000"/>
                </a:solidFill>
              </a:rPr>
              <a:t>NEEDED</a:t>
            </a:r>
            <a:endParaRPr lang="en-GB" sz="6000" b="1" kern="0" dirty="0">
              <a:solidFill>
                <a:srgbClr val="FF0000"/>
              </a:solidFill>
            </a:endParaRPr>
          </a:p>
        </p:txBody>
      </p:sp>
    </p:spTree>
    <p:extLst>
      <p:ext uri="{BB962C8B-B14F-4D97-AF65-F5344CB8AC3E}">
        <p14:creationId xmlns:p14="http://schemas.microsoft.com/office/powerpoint/2010/main" val="334343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822D3-5A33-49B6-BAF6-DE8B58632E82}"/>
              </a:ext>
            </a:extLst>
          </p:cNvPr>
          <p:cNvSpPr>
            <a:spLocks noGrp="1"/>
          </p:cNvSpPr>
          <p:nvPr>
            <p:ph type="title"/>
          </p:nvPr>
        </p:nvSpPr>
        <p:spPr/>
        <p:txBody>
          <a:bodyPr/>
          <a:lstStyle/>
          <a:p>
            <a:r>
              <a:rPr lang="de-DE" dirty="0"/>
              <a:t>A/FIS Phraseology</a:t>
            </a:r>
          </a:p>
        </p:txBody>
      </p:sp>
      <p:sp>
        <p:nvSpPr>
          <p:cNvPr id="3" name="Inhaltsplatzhalter 2">
            <a:extLst>
              <a:ext uri="{FF2B5EF4-FFF2-40B4-BE49-F238E27FC236}">
                <a16:creationId xmlns:a16="http://schemas.microsoft.com/office/drawing/2014/main" id="{DF99CDBF-30AC-47F4-A799-1E665B32A87E}"/>
              </a:ext>
            </a:extLst>
          </p:cNvPr>
          <p:cNvSpPr>
            <a:spLocks noGrp="1"/>
          </p:cNvSpPr>
          <p:nvPr>
            <p:ph idx="1"/>
          </p:nvPr>
        </p:nvSpPr>
        <p:spPr/>
        <p:txBody>
          <a:bodyPr/>
          <a:lstStyle/>
          <a:p>
            <a:pPr>
              <a:buFont typeface="Arial" panose="020B0604020202020204" pitchFamily="34" charset="0"/>
              <a:buChar char="•"/>
            </a:pPr>
            <a:r>
              <a:rPr lang="en-GB" sz="2800" dirty="0"/>
              <a:t>What is EASA?</a:t>
            </a:r>
          </a:p>
          <a:p>
            <a:pPr>
              <a:buFont typeface="Arial" panose="020B0604020202020204" pitchFamily="34" charset="0"/>
              <a:buChar char="•"/>
            </a:pPr>
            <a:r>
              <a:rPr lang="en-GB" sz="2800" dirty="0"/>
              <a:t>What is an NPA?</a:t>
            </a:r>
          </a:p>
          <a:p>
            <a:pPr>
              <a:buFont typeface="Arial" panose="020B0604020202020204" pitchFamily="34" charset="0"/>
              <a:buChar char="•"/>
            </a:pPr>
            <a:r>
              <a:rPr lang="en-GB" sz="2800" dirty="0"/>
              <a:t>What is it about?</a:t>
            </a:r>
          </a:p>
          <a:p>
            <a:pPr>
              <a:buFont typeface="Arial" panose="020B0604020202020204" pitchFamily="34" charset="0"/>
              <a:buChar char="•"/>
            </a:pPr>
            <a:r>
              <a:rPr lang="en-GB" sz="2800" dirty="0"/>
              <a:t>examples of changes and proposals</a:t>
            </a:r>
          </a:p>
        </p:txBody>
      </p:sp>
    </p:spTree>
    <p:extLst>
      <p:ext uri="{BB962C8B-B14F-4D97-AF65-F5344CB8AC3E}">
        <p14:creationId xmlns:p14="http://schemas.microsoft.com/office/powerpoint/2010/main" val="1579597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90ED0-3EE6-4226-96CC-4DB533A332A4}"/>
              </a:ext>
            </a:extLst>
          </p:cNvPr>
          <p:cNvSpPr>
            <a:spLocks noGrp="1"/>
          </p:cNvSpPr>
          <p:nvPr>
            <p:ph type="title"/>
          </p:nvPr>
        </p:nvSpPr>
        <p:spPr/>
        <p:txBody>
          <a:bodyPr/>
          <a:lstStyle/>
          <a:p>
            <a:r>
              <a:rPr lang="en-GB" dirty="0"/>
              <a:t>Example 2</a:t>
            </a:r>
          </a:p>
        </p:txBody>
      </p:sp>
      <p:sp>
        <p:nvSpPr>
          <p:cNvPr id="5" name="Inhaltsplatzhalter 2">
            <a:extLst>
              <a:ext uri="{FF2B5EF4-FFF2-40B4-BE49-F238E27FC236}">
                <a16:creationId xmlns:a16="http://schemas.microsoft.com/office/drawing/2014/main" id="{05026FD0-011A-4D6B-8B55-794C3BBB2350}"/>
              </a:ext>
            </a:extLst>
          </p:cNvPr>
          <p:cNvSpPr txBox="1">
            <a:spLocks/>
          </p:cNvSpPr>
          <p:nvPr/>
        </p:nvSpPr>
        <p:spPr bwMode="auto">
          <a:xfrm>
            <a:off x="1295400" y="198884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buFont typeface="Arial" panose="020B0604020202020204" pitchFamily="34" charset="0"/>
              <a:buChar char="•"/>
            </a:pPr>
            <a:r>
              <a:rPr lang="en-GB" sz="2800" kern="0" dirty="0"/>
              <a:t>8.3.2 Direct pilot-controller communications shall be established prior to the provision of ATS surveillance services, unless special circumstances, such as emergencies, dictate otherwise.</a:t>
            </a:r>
          </a:p>
        </p:txBody>
      </p:sp>
    </p:spTree>
    <p:extLst>
      <p:ext uri="{BB962C8B-B14F-4D97-AF65-F5344CB8AC3E}">
        <p14:creationId xmlns:p14="http://schemas.microsoft.com/office/powerpoint/2010/main" val="331312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90ED0-3EE6-4226-96CC-4DB533A332A4}"/>
              </a:ext>
            </a:extLst>
          </p:cNvPr>
          <p:cNvSpPr>
            <a:spLocks noGrp="1"/>
          </p:cNvSpPr>
          <p:nvPr>
            <p:ph type="title"/>
          </p:nvPr>
        </p:nvSpPr>
        <p:spPr/>
        <p:txBody>
          <a:bodyPr/>
          <a:lstStyle/>
          <a:p>
            <a:r>
              <a:rPr lang="en-GB" dirty="0"/>
              <a:t>Example 2</a:t>
            </a:r>
          </a:p>
        </p:txBody>
      </p:sp>
      <p:sp>
        <p:nvSpPr>
          <p:cNvPr id="5" name="Inhaltsplatzhalter 2">
            <a:extLst>
              <a:ext uri="{FF2B5EF4-FFF2-40B4-BE49-F238E27FC236}">
                <a16:creationId xmlns:a16="http://schemas.microsoft.com/office/drawing/2014/main" id="{05026FD0-011A-4D6B-8B55-794C3BBB2350}"/>
              </a:ext>
            </a:extLst>
          </p:cNvPr>
          <p:cNvSpPr txBox="1">
            <a:spLocks/>
          </p:cNvSpPr>
          <p:nvPr/>
        </p:nvSpPr>
        <p:spPr bwMode="auto">
          <a:xfrm>
            <a:off x="1295400" y="198884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buFont typeface="Arial" panose="020B0604020202020204" pitchFamily="34" charset="0"/>
              <a:buChar char="•"/>
            </a:pPr>
            <a:r>
              <a:rPr lang="en-GB" sz="2800" kern="0" dirty="0"/>
              <a:t>8.3.2 Direct </a:t>
            </a:r>
            <a:r>
              <a:rPr lang="en-GB" sz="2800" kern="0" dirty="0">
                <a:solidFill>
                  <a:srgbClr val="FF0000"/>
                </a:solidFill>
              </a:rPr>
              <a:t>pilot-controller</a:t>
            </a:r>
            <a:r>
              <a:rPr lang="en-GB" sz="2800" kern="0" dirty="0"/>
              <a:t> communications shall be established prior to the provision of ATS surveillance services, unless special circumstances, such as emergencies, dictate otherwise.</a:t>
            </a:r>
          </a:p>
        </p:txBody>
      </p:sp>
      <p:sp>
        <p:nvSpPr>
          <p:cNvPr id="4" name="Inhaltsplatzhalter 2">
            <a:extLst>
              <a:ext uri="{FF2B5EF4-FFF2-40B4-BE49-F238E27FC236}">
                <a16:creationId xmlns:a16="http://schemas.microsoft.com/office/drawing/2014/main" id="{56FFC848-F8CA-4776-A2DC-7D860042DE4F}"/>
              </a:ext>
            </a:extLst>
          </p:cNvPr>
          <p:cNvSpPr txBox="1">
            <a:spLocks/>
          </p:cNvSpPr>
          <p:nvPr/>
        </p:nvSpPr>
        <p:spPr bwMode="auto">
          <a:xfrm>
            <a:off x="1591680" y="4343613"/>
            <a:ext cx="7027440" cy="1029604"/>
          </a:xfrm>
          <a:prstGeom prst="rect">
            <a:avLst/>
          </a:prstGeom>
          <a:solidFill>
            <a:schemeClr val="bg1">
              <a:alpha val="72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None/>
            </a:pPr>
            <a:r>
              <a:rPr lang="en-US" sz="6000" b="1" kern="0" dirty="0">
                <a:solidFill>
                  <a:srgbClr val="FF0000"/>
                </a:solidFill>
              </a:rPr>
              <a:t>CHANGE NEEDED</a:t>
            </a:r>
            <a:endParaRPr lang="en-GB" sz="6000" b="1" kern="0" dirty="0">
              <a:solidFill>
                <a:srgbClr val="FF0000"/>
              </a:solidFill>
            </a:endParaRPr>
          </a:p>
        </p:txBody>
      </p:sp>
    </p:spTree>
    <p:extLst>
      <p:ext uri="{BB962C8B-B14F-4D97-AF65-F5344CB8AC3E}">
        <p14:creationId xmlns:p14="http://schemas.microsoft.com/office/powerpoint/2010/main" val="42493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90ED0-3EE6-4226-96CC-4DB533A332A4}"/>
              </a:ext>
            </a:extLst>
          </p:cNvPr>
          <p:cNvSpPr>
            <a:spLocks noGrp="1"/>
          </p:cNvSpPr>
          <p:nvPr>
            <p:ph type="title"/>
          </p:nvPr>
        </p:nvSpPr>
        <p:spPr/>
        <p:txBody>
          <a:bodyPr/>
          <a:lstStyle/>
          <a:p>
            <a:r>
              <a:rPr lang="en-GB" dirty="0"/>
              <a:t>Proposal 2</a:t>
            </a:r>
          </a:p>
        </p:txBody>
      </p:sp>
      <p:sp>
        <p:nvSpPr>
          <p:cNvPr id="5" name="Inhaltsplatzhalter 2">
            <a:extLst>
              <a:ext uri="{FF2B5EF4-FFF2-40B4-BE49-F238E27FC236}">
                <a16:creationId xmlns:a16="http://schemas.microsoft.com/office/drawing/2014/main" id="{05026FD0-011A-4D6B-8B55-794C3BBB2350}"/>
              </a:ext>
            </a:extLst>
          </p:cNvPr>
          <p:cNvSpPr txBox="1">
            <a:spLocks/>
          </p:cNvSpPr>
          <p:nvPr/>
        </p:nvSpPr>
        <p:spPr bwMode="auto">
          <a:xfrm>
            <a:off x="1295400" y="198884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buFont typeface="Arial" panose="020B0604020202020204" pitchFamily="34" charset="0"/>
              <a:buChar char="•"/>
            </a:pPr>
            <a:r>
              <a:rPr lang="en-GB" sz="2800" kern="0" dirty="0"/>
              <a:t>8.3.2 Direct </a:t>
            </a:r>
            <a:r>
              <a:rPr lang="en-GB" sz="2800" kern="0" dirty="0">
                <a:solidFill>
                  <a:srgbClr val="CBDAFD"/>
                </a:solidFill>
              </a:rPr>
              <a:t>pilot-controller</a:t>
            </a:r>
            <a:r>
              <a:rPr lang="en-GB" sz="2800" kern="0" dirty="0"/>
              <a:t> communications  shall be established prior to the provision of ATS surveillance services, unless special circumstances, such as emergencies, dictate otherwise.</a:t>
            </a:r>
          </a:p>
        </p:txBody>
      </p:sp>
      <p:sp>
        <p:nvSpPr>
          <p:cNvPr id="3" name="Textfeld 2">
            <a:extLst>
              <a:ext uri="{FF2B5EF4-FFF2-40B4-BE49-F238E27FC236}">
                <a16:creationId xmlns:a16="http://schemas.microsoft.com/office/drawing/2014/main" id="{46CD2D28-7134-4D7F-9252-D5D546207925}"/>
              </a:ext>
            </a:extLst>
          </p:cNvPr>
          <p:cNvSpPr txBox="1"/>
          <p:nvPr/>
        </p:nvSpPr>
        <p:spPr>
          <a:xfrm>
            <a:off x="3851920" y="1973360"/>
            <a:ext cx="1827744" cy="523220"/>
          </a:xfrm>
          <a:prstGeom prst="rect">
            <a:avLst/>
          </a:prstGeom>
          <a:noFill/>
        </p:spPr>
        <p:txBody>
          <a:bodyPr wrap="none" rtlCol="0">
            <a:spAutoFit/>
          </a:bodyPr>
          <a:lstStyle/>
          <a:p>
            <a:r>
              <a:rPr lang="en-GB" sz="2800" kern="0" dirty="0">
                <a:solidFill>
                  <a:srgbClr val="FF0000"/>
                </a:solidFill>
                <a:latin typeface="Arial" charset="0"/>
                <a:cs typeface="+mn-cs"/>
              </a:rPr>
              <a:t>air-ground</a:t>
            </a:r>
            <a:endParaRPr lang="de-DE" sz="2800" kern="0" dirty="0">
              <a:solidFill>
                <a:srgbClr val="FF0000"/>
              </a:solidFill>
              <a:latin typeface="Arial" charset="0"/>
              <a:cs typeface="+mn-cs"/>
            </a:endParaRPr>
          </a:p>
        </p:txBody>
      </p:sp>
    </p:spTree>
    <p:extLst>
      <p:ext uri="{BB962C8B-B14F-4D97-AF65-F5344CB8AC3E}">
        <p14:creationId xmlns:p14="http://schemas.microsoft.com/office/powerpoint/2010/main" val="259079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90ED0-3EE6-4226-96CC-4DB533A332A4}"/>
              </a:ext>
            </a:extLst>
          </p:cNvPr>
          <p:cNvSpPr>
            <a:spLocks noGrp="1"/>
          </p:cNvSpPr>
          <p:nvPr>
            <p:ph type="title"/>
          </p:nvPr>
        </p:nvSpPr>
        <p:spPr/>
        <p:txBody>
          <a:bodyPr/>
          <a:lstStyle/>
          <a:p>
            <a:r>
              <a:rPr lang="en-GB" dirty="0"/>
              <a:t>Example 3</a:t>
            </a:r>
          </a:p>
        </p:txBody>
      </p:sp>
      <p:sp>
        <p:nvSpPr>
          <p:cNvPr id="5" name="Inhaltsplatzhalter 2">
            <a:extLst>
              <a:ext uri="{FF2B5EF4-FFF2-40B4-BE49-F238E27FC236}">
                <a16:creationId xmlns:a16="http://schemas.microsoft.com/office/drawing/2014/main" id="{05026FD0-011A-4D6B-8B55-794C3BBB2350}"/>
              </a:ext>
            </a:extLst>
          </p:cNvPr>
          <p:cNvSpPr txBox="1">
            <a:spLocks/>
          </p:cNvSpPr>
          <p:nvPr/>
        </p:nvSpPr>
        <p:spPr bwMode="auto">
          <a:xfrm>
            <a:off x="1295400" y="198884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buFont typeface="Arial" panose="020B0604020202020204" pitchFamily="34" charset="0"/>
              <a:buChar char="•"/>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8.2.9 Labels shall be associated with their position indications in a manner precluding erroneous identification by or confusion on the part of the controller.</a:t>
            </a:r>
            <a:r>
              <a:rPr lang="en-GB" sz="2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2800" dirty="0">
                <a:solidFill>
                  <a:srgbClr val="CBDAFD"/>
                </a:solidFill>
                <a:latin typeface="Arial" panose="020B0604020202020204" pitchFamily="34" charset="0"/>
                <a:cs typeface="Times New Roman" panose="02020603050405020304" pitchFamily="18" charset="0"/>
              </a:rPr>
              <a:t>or flight information officer.</a:t>
            </a:r>
            <a:r>
              <a:rPr lang="en-GB" sz="2800" dirty="0">
                <a:effectLst/>
                <a:latin typeface="Arial" panose="020B0604020202020204" pitchFamily="34" charset="0"/>
                <a:ea typeface="Times New Roman" panose="02020603050405020304" pitchFamily="18" charset="0"/>
                <a:cs typeface="Times New Roman" panose="02020603050405020304" pitchFamily="18" charset="0"/>
              </a:rPr>
              <a:t> All label information shall be presented in a clear and concise manner.</a:t>
            </a:r>
            <a:endParaRPr lang="en-GB" sz="2800" kern="0" dirty="0"/>
          </a:p>
        </p:txBody>
      </p:sp>
    </p:spTree>
    <p:extLst>
      <p:ext uri="{BB962C8B-B14F-4D97-AF65-F5344CB8AC3E}">
        <p14:creationId xmlns:p14="http://schemas.microsoft.com/office/powerpoint/2010/main" val="224468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90ED0-3EE6-4226-96CC-4DB533A332A4}"/>
              </a:ext>
            </a:extLst>
          </p:cNvPr>
          <p:cNvSpPr>
            <a:spLocks noGrp="1"/>
          </p:cNvSpPr>
          <p:nvPr>
            <p:ph type="title"/>
          </p:nvPr>
        </p:nvSpPr>
        <p:spPr/>
        <p:txBody>
          <a:bodyPr/>
          <a:lstStyle/>
          <a:p>
            <a:r>
              <a:rPr lang="en-GB" dirty="0"/>
              <a:t>Example 3</a:t>
            </a:r>
          </a:p>
        </p:txBody>
      </p:sp>
      <p:sp>
        <p:nvSpPr>
          <p:cNvPr id="5" name="Inhaltsplatzhalter 2">
            <a:extLst>
              <a:ext uri="{FF2B5EF4-FFF2-40B4-BE49-F238E27FC236}">
                <a16:creationId xmlns:a16="http://schemas.microsoft.com/office/drawing/2014/main" id="{05026FD0-011A-4D6B-8B55-794C3BBB2350}"/>
              </a:ext>
            </a:extLst>
          </p:cNvPr>
          <p:cNvSpPr txBox="1">
            <a:spLocks/>
          </p:cNvSpPr>
          <p:nvPr/>
        </p:nvSpPr>
        <p:spPr bwMode="auto">
          <a:xfrm>
            <a:off x="1295400" y="198884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buFont typeface="Arial" panose="020B0604020202020204" pitchFamily="34" charset="0"/>
              <a:buChar char="•"/>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8.2.9 Labels shall be associated with their position indications in a manner precluding erroneous identification by or confusion on the part of the </a:t>
            </a:r>
            <a:r>
              <a:rPr lang="en-GB" sz="2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controller</a:t>
            </a:r>
            <a:r>
              <a:rPr lang="en-GB" sz="2800" dirty="0">
                <a:effectLst/>
                <a:latin typeface="Arial" panose="020B0604020202020204" pitchFamily="34" charset="0"/>
                <a:ea typeface="Times New Roman" panose="02020603050405020304" pitchFamily="18" charset="0"/>
                <a:cs typeface="Times New Roman" panose="02020603050405020304" pitchFamily="18" charset="0"/>
              </a:rPr>
              <a:t>.</a:t>
            </a:r>
            <a:r>
              <a:rPr lang="en-GB" sz="2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2800" dirty="0">
                <a:solidFill>
                  <a:srgbClr val="CBDAFD"/>
                </a:solidFill>
                <a:latin typeface="Arial" panose="020B0604020202020204" pitchFamily="34" charset="0"/>
                <a:cs typeface="Times New Roman" panose="02020603050405020304" pitchFamily="18" charset="0"/>
              </a:rPr>
              <a:t>or flight information officer.</a:t>
            </a:r>
            <a:r>
              <a:rPr lang="en-GB" sz="2800" dirty="0">
                <a:effectLst/>
                <a:latin typeface="Arial" panose="020B0604020202020204" pitchFamily="34" charset="0"/>
                <a:ea typeface="Times New Roman" panose="02020603050405020304" pitchFamily="18" charset="0"/>
                <a:cs typeface="Times New Roman" panose="02020603050405020304" pitchFamily="18" charset="0"/>
              </a:rPr>
              <a:t> All label information shall be presented in a clear and concise manner.</a:t>
            </a:r>
            <a:endParaRPr lang="en-GB" sz="2800" kern="0" dirty="0"/>
          </a:p>
        </p:txBody>
      </p:sp>
      <p:sp>
        <p:nvSpPr>
          <p:cNvPr id="4" name="Inhaltsplatzhalter 2">
            <a:extLst>
              <a:ext uri="{FF2B5EF4-FFF2-40B4-BE49-F238E27FC236}">
                <a16:creationId xmlns:a16="http://schemas.microsoft.com/office/drawing/2014/main" id="{6B24F1FA-C9B6-4965-8014-782EA4C878EF}"/>
              </a:ext>
            </a:extLst>
          </p:cNvPr>
          <p:cNvSpPr txBox="1">
            <a:spLocks/>
          </p:cNvSpPr>
          <p:nvPr/>
        </p:nvSpPr>
        <p:spPr bwMode="auto">
          <a:xfrm>
            <a:off x="1591680" y="4869160"/>
            <a:ext cx="7027440" cy="1029604"/>
          </a:xfrm>
          <a:prstGeom prst="rect">
            <a:avLst/>
          </a:prstGeom>
          <a:solidFill>
            <a:schemeClr val="bg1">
              <a:alpha val="72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None/>
            </a:pPr>
            <a:r>
              <a:rPr lang="en-US" sz="6000" b="1" kern="0" dirty="0">
                <a:solidFill>
                  <a:srgbClr val="FF0000"/>
                </a:solidFill>
              </a:rPr>
              <a:t>CHANGE NEEDED</a:t>
            </a:r>
            <a:endParaRPr lang="en-GB" sz="6000" b="1" kern="0" dirty="0">
              <a:solidFill>
                <a:srgbClr val="FF0000"/>
              </a:solidFill>
            </a:endParaRPr>
          </a:p>
        </p:txBody>
      </p:sp>
    </p:spTree>
    <p:extLst>
      <p:ext uri="{BB962C8B-B14F-4D97-AF65-F5344CB8AC3E}">
        <p14:creationId xmlns:p14="http://schemas.microsoft.com/office/powerpoint/2010/main" val="302206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90ED0-3EE6-4226-96CC-4DB533A332A4}"/>
              </a:ext>
            </a:extLst>
          </p:cNvPr>
          <p:cNvSpPr>
            <a:spLocks noGrp="1"/>
          </p:cNvSpPr>
          <p:nvPr>
            <p:ph type="title"/>
          </p:nvPr>
        </p:nvSpPr>
        <p:spPr/>
        <p:txBody>
          <a:bodyPr/>
          <a:lstStyle/>
          <a:p>
            <a:r>
              <a:rPr lang="en-GB" dirty="0"/>
              <a:t>Proposal 3</a:t>
            </a:r>
          </a:p>
        </p:txBody>
      </p:sp>
      <p:sp>
        <p:nvSpPr>
          <p:cNvPr id="5" name="Inhaltsplatzhalter 2">
            <a:extLst>
              <a:ext uri="{FF2B5EF4-FFF2-40B4-BE49-F238E27FC236}">
                <a16:creationId xmlns:a16="http://schemas.microsoft.com/office/drawing/2014/main" id="{05026FD0-011A-4D6B-8B55-794C3BBB2350}"/>
              </a:ext>
            </a:extLst>
          </p:cNvPr>
          <p:cNvSpPr txBox="1">
            <a:spLocks/>
          </p:cNvSpPr>
          <p:nvPr/>
        </p:nvSpPr>
        <p:spPr bwMode="auto">
          <a:xfrm>
            <a:off x="1295400" y="198884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buFont typeface="Arial" panose="020B0604020202020204" pitchFamily="34" charset="0"/>
              <a:buChar char="•"/>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8.2.9 Labels shall be associated with their position indications in a manner precluding erroneous identification by or confusion on the part of the controller</a:t>
            </a:r>
            <a:r>
              <a:rPr lang="en-GB" sz="2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2800" dirty="0">
                <a:solidFill>
                  <a:srgbClr val="CBDAFD"/>
                </a:solidFill>
                <a:latin typeface="Arial" panose="020B0604020202020204" pitchFamily="34" charset="0"/>
                <a:cs typeface="Times New Roman" panose="02020603050405020304" pitchFamily="18" charset="0"/>
              </a:rPr>
              <a:t>or flight information officer</a:t>
            </a:r>
            <a:r>
              <a:rPr lang="en-GB" sz="2800" dirty="0">
                <a:solidFill>
                  <a:srgbClr val="CBDAFD"/>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2800" dirty="0">
                <a:effectLst/>
                <a:latin typeface="Arial" panose="020B0604020202020204" pitchFamily="34" charset="0"/>
                <a:ea typeface="Times New Roman" panose="02020603050405020304" pitchFamily="18" charset="0"/>
                <a:cs typeface="Times New Roman" panose="02020603050405020304" pitchFamily="18" charset="0"/>
              </a:rPr>
              <a:t>All label information shall be presented in a clear and concise manner.</a:t>
            </a:r>
            <a:endParaRPr lang="en-GB" sz="2800" kern="0" dirty="0"/>
          </a:p>
        </p:txBody>
      </p:sp>
      <p:sp>
        <p:nvSpPr>
          <p:cNvPr id="3" name="Textfeld 2">
            <a:extLst>
              <a:ext uri="{FF2B5EF4-FFF2-40B4-BE49-F238E27FC236}">
                <a16:creationId xmlns:a16="http://schemas.microsoft.com/office/drawing/2014/main" id="{B3ADC0A4-A3B3-4F0E-8D45-5C76F9B80FA4}"/>
              </a:ext>
            </a:extLst>
          </p:cNvPr>
          <p:cNvSpPr txBox="1"/>
          <p:nvPr/>
        </p:nvSpPr>
        <p:spPr>
          <a:xfrm>
            <a:off x="1668760" y="3266981"/>
            <a:ext cx="7223720" cy="954107"/>
          </a:xfrm>
          <a:prstGeom prst="rect">
            <a:avLst/>
          </a:prstGeom>
          <a:noFill/>
        </p:spPr>
        <p:txBody>
          <a:bodyPr wrap="square" rtlCol="0">
            <a:spAutoFit/>
          </a:bodyPr>
          <a:lstStyle/>
          <a:p>
            <a:r>
              <a:rPr lang="en-GB" sz="2800" dirty="0">
                <a:solidFill>
                  <a:srgbClr val="FF0000"/>
                </a:solidFill>
                <a:latin typeface="Arial" panose="020B0604020202020204" pitchFamily="34" charset="0"/>
                <a:cs typeface="Times New Roman" panose="02020603050405020304" pitchFamily="18" charset="0"/>
              </a:rPr>
              <a:t>                                       or flight information     officer.</a:t>
            </a:r>
            <a:endParaRPr lang="de-DE" sz="2800" dirty="0">
              <a:solidFill>
                <a:srgbClr val="FF0000"/>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6582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90ED0-3EE6-4226-96CC-4DB533A332A4}"/>
              </a:ext>
            </a:extLst>
          </p:cNvPr>
          <p:cNvSpPr>
            <a:spLocks noGrp="1"/>
          </p:cNvSpPr>
          <p:nvPr>
            <p:ph type="title"/>
          </p:nvPr>
        </p:nvSpPr>
        <p:spPr/>
        <p:txBody>
          <a:bodyPr/>
          <a:lstStyle/>
          <a:p>
            <a:r>
              <a:rPr lang="en-GB" dirty="0"/>
              <a:t>Example 4</a:t>
            </a:r>
          </a:p>
        </p:txBody>
      </p:sp>
      <p:sp>
        <p:nvSpPr>
          <p:cNvPr id="5" name="Inhaltsplatzhalter 2">
            <a:extLst>
              <a:ext uri="{FF2B5EF4-FFF2-40B4-BE49-F238E27FC236}">
                <a16:creationId xmlns:a16="http://schemas.microsoft.com/office/drawing/2014/main" id="{05026FD0-011A-4D6B-8B55-794C3BBB2350}"/>
              </a:ext>
            </a:extLst>
          </p:cNvPr>
          <p:cNvSpPr txBox="1">
            <a:spLocks/>
          </p:cNvSpPr>
          <p:nvPr/>
        </p:nvSpPr>
        <p:spPr bwMode="auto">
          <a:xfrm>
            <a:off x="1295400" y="198884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buFont typeface="Arial" panose="020B0604020202020204" pitchFamily="34" charset="0"/>
              <a:buChar char="•"/>
            </a:pPr>
            <a:r>
              <a:rPr lang="en-US" sz="2800" dirty="0">
                <a:effectLst/>
                <a:latin typeface="Arial" panose="020B0604020202020204" pitchFamily="34" charset="0"/>
                <a:ea typeface="Times New Roman" panose="02020603050405020304" pitchFamily="18" charset="0"/>
                <a:cs typeface="Times New Roman" panose="02020603050405020304" pitchFamily="18" charset="0"/>
              </a:rPr>
              <a:t>8.4.1 Information derived from ATS surveillance systems, including safety-related alerts and warnings such as conflict alert and minimum safe altitude warning, should be used to the extent possible in the provision of air traffic control service in order to improve capacity and efficiency as well as to enhance safety.</a:t>
            </a:r>
            <a:endParaRPr lang="en-GB" sz="2800" kern="0" dirty="0"/>
          </a:p>
        </p:txBody>
      </p:sp>
    </p:spTree>
    <p:extLst>
      <p:ext uri="{BB962C8B-B14F-4D97-AF65-F5344CB8AC3E}">
        <p14:creationId xmlns:p14="http://schemas.microsoft.com/office/powerpoint/2010/main" val="142518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90ED0-3EE6-4226-96CC-4DB533A332A4}"/>
              </a:ext>
            </a:extLst>
          </p:cNvPr>
          <p:cNvSpPr>
            <a:spLocks noGrp="1"/>
          </p:cNvSpPr>
          <p:nvPr>
            <p:ph type="title"/>
          </p:nvPr>
        </p:nvSpPr>
        <p:spPr/>
        <p:txBody>
          <a:bodyPr/>
          <a:lstStyle/>
          <a:p>
            <a:r>
              <a:rPr lang="en-GB" dirty="0"/>
              <a:t>Example 4</a:t>
            </a:r>
          </a:p>
        </p:txBody>
      </p:sp>
      <p:sp>
        <p:nvSpPr>
          <p:cNvPr id="5" name="Inhaltsplatzhalter 2">
            <a:extLst>
              <a:ext uri="{FF2B5EF4-FFF2-40B4-BE49-F238E27FC236}">
                <a16:creationId xmlns:a16="http://schemas.microsoft.com/office/drawing/2014/main" id="{05026FD0-011A-4D6B-8B55-794C3BBB2350}"/>
              </a:ext>
            </a:extLst>
          </p:cNvPr>
          <p:cNvSpPr txBox="1">
            <a:spLocks/>
          </p:cNvSpPr>
          <p:nvPr/>
        </p:nvSpPr>
        <p:spPr bwMode="auto">
          <a:xfrm>
            <a:off x="1295400" y="198884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buFont typeface="Arial" panose="020B0604020202020204" pitchFamily="34" charset="0"/>
              <a:buChar char="•"/>
            </a:pPr>
            <a:r>
              <a:rPr lang="en-US" sz="2800" dirty="0">
                <a:effectLst/>
                <a:latin typeface="Arial" panose="020B0604020202020204" pitchFamily="34" charset="0"/>
                <a:ea typeface="Times New Roman" panose="02020603050405020304" pitchFamily="18" charset="0"/>
                <a:cs typeface="Times New Roman" panose="02020603050405020304" pitchFamily="18" charset="0"/>
              </a:rPr>
              <a:t>8.4.1 Information derived from ATS surveillance systems, including safety-related alerts and warnings such as conflict alert and minimum safe altitude warning, should be used to the extent possible in the provision of </a:t>
            </a:r>
            <a:r>
              <a:rPr lang="en-US" sz="2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air traffic control service</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in order to improve capacity and efficiency as well as to enhance safety.</a:t>
            </a:r>
            <a:endParaRPr lang="en-GB" sz="2800" kern="0" dirty="0"/>
          </a:p>
        </p:txBody>
      </p:sp>
      <p:sp>
        <p:nvSpPr>
          <p:cNvPr id="6" name="Inhaltsplatzhalter 2">
            <a:extLst>
              <a:ext uri="{FF2B5EF4-FFF2-40B4-BE49-F238E27FC236}">
                <a16:creationId xmlns:a16="http://schemas.microsoft.com/office/drawing/2014/main" id="{CC2D4BC6-9641-4993-B857-79F72EA7D225}"/>
              </a:ext>
            </a:extLst>
          </p:cNvPr>
          <p:cNvSpPr txBox="1">
            <a:spLocks/>
          </p:cNvSpPr>
          <p:nvPr/>
        </p:nvSpPr>
        <p:spPr bwMode="auto">
          <a:xfrm>
            <a:off x="1591680" y="5445224"/>
            <a:ext cx="7027440" cy="1029604"/>
          </a:xfrm>
          <a:prstGeom prst="rect">
            <a:avLst/>
          </a:prstGeom>
          <a:solidFill>
            <a:schemeClr val="bg1">
              <a:alpha val="72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None/>
            </a:pPr>
            <a:r>
              <a:rPr lang="en-US" sz="6000" b="1" kern="0" dirty="0">
                <a:solidFill>
                  <a:srgbClr val="FF0000"/>
                </a:solidFill>
              </a:rPr>
              <a:t>CHANGE NEEDED</a:t>
            </a:r>
            <a:endParaRPr lang="en-GB" sz="6000" b="1" kern="0" dirty="0">
              <a:solidFill>
                <a:srgbClr val="FF0000"/>
              </a:solidFill>
            </a:endParaRPr>
          </a:p>
        </p:txBody>
      </p:sp>
    </p:spTree>
    <p:extLst>
      <p:ext uri="{BB962C8B-B14F-4D97-AF65-F5344CB8AC3E}">
        <p14:creationId xmlns:p14="http://schemas.microsoft.com/office/powerpoint/2010/main" val="269135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90ED0-3EE6-4226-96CC-4DB533A332A4}"/>
              </a:ext>
            </a:extLst>
          </p:cNvPr>
          <p:cNvSpPr>
            <a:spLocks noGrp="1"/>
          </p:cNvSpPr>
          <p:nvPr>
            <p:ph type="title"/>
          </p:nvPr>
        </p:nvSpPr>
        <p:spPr/>
        <p:txBody>
          <a:bodyPr/>
          <a:lstStyle/>
          <a:p>
            <a:r>
              <a:rPr lang="en-GB" dirty="0"/>
              <a:t>Example 4</a:t>
            </a:r>
          </a:p>
        </p:txBody>
      </p:sp>
      <p:sp>
        <p:nvSpPr>
          <p:cNvPr id="5" name="Inhaltsplatzhalter 2">
            <a:extLst>
              <a:ext uri="{FF2B5EF4-FFF2-40B4-BE49-F238E27FC236}">
                <a16:creationId xmlns:a16="http://schemas.microsoft.com/office/drawing/2014/main" id="{05026FD0-011A-4D6B-8B55-794C3BBB2350}"/>
              </a:ext>
            </a:extLst>
          </p:cNvPr>
          <p:cNvSpPr txBox="1">
            <a:spLocks/>
          </p:cNvSpPr>
          <p:nvPr/>
        </p:nvSpPr>
        <p:spPr bwMode="auto">
          <a:xfrm>
            <a:off x="1295400" y="198884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buFont typeface="Arial" panose="020B0604020202020204" pitchFamily="34" charset="0"/>
              <a:buChar char="•"/>
            </a:pPr>
            <a:r>
              <a:rPr lang="en-US" sz="2800" dirty="0">
                <a:effectLst/>
                <a:latin typeface="Arial" panose="020B0604020202020204" pitchFamily="34" charset="0"/>
                <a:ea typeface="Times New Roman" panose="02020603050405020304" pitchFamily="18" charset="0"/>
                <a:cs typeface="Times New Roman" panose="02020603050405020304" pitchFamily="18" charset="0"/>
              </a:rPr>
              <a:t>8.4.1 Information derived from ATS surveillance systems, including safety-related alerts and warnings such as conflict alert and minimum safe altitude warning, should be used to the extent possible in the provision of </a:t>
            </a:r>
            <a:r>
              <a:rPr lang="en-US" sz="2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air traffic control service</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in order to improve capacity and efficiency as well as to enhance safety.</a:t>
            </a:r>
            <a:endParaRPr lang="en-GB" sz="2800" kern="0" dirty="0"/>
          </a:p>
        </p:txBody>
      </p:sp>
      <p:sp>
        <p:nvSpPr>
          <p:cNvPr id="3" name="Textfeld 2">
            <a:extLst>
              <a:ext uri="{FF2B5EF4-FFF2-40B4-BE49-F238E27FC236}">
                <a16:creationId xmlns:a16="http://schemas.microsoft.com/office/drawing/2014/main" id="{21DEA058-4317-42E9-93D1-1FC390EE18B2}"/>
              </a:ext>
            </a:extLst>
          </p:cNvPr>
          <p:cNvSpPr txBox="1"/>
          <p:nvPr/>
        </p:nvSpPr>
        <p:spPr>
          <a:xfrm>
            <a:off x="5013673" y="4120205"/>
            <a:ext cx="1265090" cy="523220"/>
          </a:xfrm>
          <a:prstGeom prst="rect">
            <a:avLst/>
          </a:prstGeom>
          <a:noFill/>
        </p:spPr>
        <p:txBody>
          <a:bodyPr wrap="none" rtlCol="0">
            <a:spAutoFit/>
          </a:bodyPr>
          <a:lstStyle/>
          <a:p>
            <a:r>
              <a:rPr lang="en-US" sz="2800" strike="sngStrike" dirty="0">
                <a:solidFill>
                  <a:srgbClr val="FF0000"/>
                </a:solidFill>
                <a:latin typeface="Arial" panose="020B0604020202020204" pitchFamily="34" charset="0"/>
                <a:cs typeface="Times New Roman" panose="02020603050405020304" pitchFamily="18" charset="0"/>
              </a:rPr>
              <a:t>control</a:t>
            </a:r>
            <a:endParaRPr lang="de-DE" sz="2800" strike="sngStrike" dirty="0">
              <a:solidFill>
                <a:srgbClr val="FF0000"/>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5919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90ED0-3EE6-4226-96CC-4DB533A332A4}"/>
              </a:ext>
            </a:extLst>
          </p:cNvPr>
          <p:cNvSpPr>
            <a:spLocks noGrp="1"/>
          </p:cNvSpPr>
          <p:nvPr>
            <p:ph type="title"/>
          </p:nvPr>
        </p:nvSpPr>
        <p:spPr/>
        <p:txBody>
          <a:bodyPr/>
          <a:lstStyle/>
          <a:p>
            <a:r>
              <a:rPr lang="en-GB" dirty="0"/>
              <a:t>Example 4</a:t>
            </a:r>
          </a:p>
        </p:txBody>
      </p:sp>
      <p:sp>
        <p:nvSpPr>
          <p:cNvPr id="5" name="Inhaltsplatzhalter 2">
            <a:extLst>
              <a:ext uri="{FF2B5EF4-FFF2-40B4-BE49-F238E27FC236}">
                <a16:creationId xmlns:a16="http://schemas.microsoft.com/office/drawing/2014/main" id="{05026FD0-011A-4D6B-8B55-794C3BBB2350}"/>
              </a:ext>
            </a:extLst>
          </p:cNvPr>
          <p:cNvSpPr txBox="1">
            <a:spLocks/>
          </p:cNvSpPr>
          <p:nvPr/>
        </p:nvSpPr>
        <p:spPr bwMode="auto">
          <a:xfrm>
            <a:off x="1295400" y="198884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buFont typeface="Arial" panose="020B0604020202020204" pitchFamily="34" charset="0"/>
              <a:buChar char="•"/>
            </a:pPr>
            <a:r>
              <a:rPr lang="en-US" sz="2800" dirty="0">
                <a:effectLst/>
                <a:latin typeface="Arial" panose="020B0604020202020204" pitchFamily="34" charset="0"/>
                <a:ea typeface="Times New Roman" panose="02020603050405020304" pitchFamily="18" charset="0"/>
                <a:cs typeface="Times New Roman" panose="02020603050405020304" pitchFamily="18" charset="0"/>
              </a:rPr>
              <a:t>8.4.1 Information derived from ATS surveillance systems, including safety-related alerts and warnings such as conflict alert and minimum safe altitude warning, should be used to the extent possible in the provision of </a:t>
            </a:r>
            <a:r>
              <a:rPr lang="en-US" sz="2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air traffic </a:t>
            </a:r>
            <a:r>
              <a:rPr lang="en-US" sz="2800" strike="sngStrike"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control</a:t>
            </a:r>
            <a:r>
              <a:rPr lang="en-US" sz="2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service, as appropriate,</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in order to improve capacity and efficiency as well as to enhance safety.</a:t>
            </a:r>
          </a:p>
          <a:p>
            <a:pPr>
              <a:buFont typeface="Arial" panose="020B0604020202020204" pitchFamily="34" charset="0"/>
              <a:buChar char="•"/>
            </a:pPr>
            <a:r>
              <a:rPr lang="en-GB" sz="2800" kern="0" dirty="0">
                <a:latin typeface="Arial" panose="020B0604020202020204" pitchFamily="34" charset="0"/>
                <a:cs typeface="Times New Roman" panose="02020603050405020304" pitchFamily="18" charset="0"/>
              </a:rPr>
              <a:t>IFATCA agrees in principle, but the new wording weakens provision for ATC</a:t>
            </a:r>
            <a:endParaRPr lang="en-US" sz="2800" kern="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44957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90ED0-3EE6-4226-96CC-4DB533A332A4}"/>
              </a:ext>
            </a:extLst>
          </p:cNvPr>
          <p:cNvSpPr>
            <a:spLocks noGrp="1"/>
          </p:cNvSpPr>
          <p:nvPr>
            <p:ph type="title"/>
          </p:nvPr>
        </p:nvSpPr>
        <p:spPr/>
        <p:txBody>
          <a:bodyPr/>
          <a:lstStyle/>
          <a:p>
            <a:r>
              <a:rPr lang="de-DE" dirty="0" err="1"/>
              <a:t>What</a:t>
            </a:r>
            <a:r>
              <a:rPr lang="de-DE" dirty="0"/>
              <a:t> </a:t>
            </a:r>
            <a:r>
              <a:rPr lang="de-DE" dirty="0" err="1"/>
              <a:t>is</a:t>
            </a:r>
            <a:r>
              <a:rPr lang="de-DE" dirty="0"/>
              <a:t>                      ?</a:t>
            </a:r>
          </a:p>
        </p:txBody>
      </p:sp>
      <p:pic>
        <p:nvPicPr>
          <p:cNvPr id="1026" name="Picture 2">
            <a:extLst>
              <a:ext uri="{FF2B5EF4-FFF2-40B4-BE49-F238E27FC236}">
                <a16:creationId xmlns:a16="http://schemas.microsoft.com/office/drawing/2014/main" id="{F1F30F60-ED05-4E05-B2E1-F07E948AF6D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19736" y="664374"/>
            <a:ext cx="3204592" cy="1088226"/>
          </a:xfrm>
          <a:prstGeom prst="rect">
            <a:avLst/>
          </a:prstGeom>
          <a:noFill/>
          <a:extLst>
            <a:ext uri="{909E8E84-426E-40DD-AFC4-6F175D3DCCD1}">
              <a14:hiddenFill xmlns:a14="http://schemas.microsoft.com/office/drawing/2010/main">
                <a:solidFill>
                  <a:srgbClr val="FFFFFF"/>
                </a:solidFill>
              </a14:hiddenFill>
            </a:ext>
          </a:extLst>
        </p:spPr>
      </p:pic>
      <p:sp>
        <p:nvSpPr>
          <p:cNvPr id="5" name="Inhaltsplatzhalter 2">
            <a:extLst>
              <a:ext uri="{FF2B5EF4-FFF2-40B4-BE49-F238E27FC236}">
                <a16:creationId xmlns:a16="http://schemas.microsoft.com/office/drawing/2014/main" id="{05026FD0-011A-4D6B-8B55-794C3BBB2350}"/>
              </a:ext>
            </a:extLst>
          </p:cNvPr>
          <p:cNvSpPr txBox="1">
            <a:spLocks/>
          </p:cNvSpPr>
          <p:nvPr/>
        </p:nvSpPr>
        <p:spPr bwMode="auto">
          <a:xfrm>
            <a:off x="1295400" y="198884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buFont typeface="Arial" panose="020B0604020202020204" pitchFamily="34" charset="0"/>
              <a:buChar char="•"/>
            </a:pPr>
            <a:r>
              <a:rPr lang="en-GB" sz="2800" kern="0" dirty="0"/>
              <a:t>EASA is the EU agency responsible for developing rules und guidelines for aviation (airlines, ANSPs, aerodromes, etc.)</a:t>
            </a:r>
          </a:p>
          <a:p>
            <a:pPr>
              <a:buFont typeface="Arial" panose="020B0604020202020204" pitchFamily="34" charset="0"/>
              <a:buChar char="•"/>
            </a:pPr>
            <a:r>
              <a:rPr lang="en-GB" sz="2800" kern="0" dirty="0"/>
              <a:t>e.g. transposing ICAO Docs to European legislation (IR, AMC, GM)</a:t>
            </a:r>
          </a:p>
          <a:p>
            <a:pPr lvl="1">
              <a:buFont typeface="Arial" panose="020B0604020202020204" pitchFamily="34" charset="0"/>
              <a:buChar char="•"/>
            </a:pPr>
            <a:r>
              <a:rPr lang="en-GB" sz="2400" kern="0" dirty="0"/>
              <a:t>IR = Implementation Rule</a:t>
            </a:r>
          </a:p>
          <a:p>
            <a:pPr lvl="1">
              <a:buFont typeface="Arial" panose="020B0604020202020204" pitchFamily="34" charset="0"/>
              <a:buChar char="•"/>
            </a:pPr>
            <a:r>
              <a:rPr lang="en-GB" sz="2400" kern="0" dirty="0"/>
              <a:t>AMC = Acceptable Means of Compliance</a:t>
            </a:r>
          </a:p>
          <a:p>
            <a:pPr lvl="1">
              <a:buFont typeface="Arial" panose="020B0604020202020204" pitchFamily="34" charset="0"/>
              <a:buChar char="•"/>
            </a:pPr>
            <a:r>
              <a:rPr lang="en-GB" sz="2400" kern="0" dirty="0"/>
              <a:t>GM = Guidance Material</a:t>
            </a:r>
          </a:p>
        </p:txBody>
      </p:sp>
      <p:pic>
        <p:nvPicPr>
          <p:cNvPr id="4" name="Grafik 3">
            <a:extLst>
              <a:ext uri="{FF2B5EF4-FFF2-40B4-BE49-F238E27FC236}">
                <a16:creationId xmlns:a16="http://schemas.microsoft.com/office/drawing/2014/main" id="{84CDEAC8-C84E-4C0C-82B8-24B35D71AD9A}"/>
              </a:ext>
            </a:extLst>
          </p:cNvPr>
          <p:cNvPicPr>
            <a:picLocks noChangeAspect="1"/>
          </p:cNvPicPr>
          <p:nvPr/>
        </p:nvPicPr>
        <p:blipFill>
          <a:blip r:embed="rId4"/>
          <a:stretch>
            <a:fillRect/>
          </a:stretch>
        </p:blipFill>
        <p:spPr>
          <a:xfrm>
            <a:off x="310952" y="2564904"/>
            <a:ext cx="8604448" cy="1246667"/>
          </a:xfrm>
          <a:prstGeom prst="rect">
            <a:avLst/>
          </a:prstGeom>
        </p:spPr>
      </p:pic>
      <p:pic>
        <p:nvPicPr>
          <p:cNvPr id="7" name="Grafik 6">
            <a:extLst>
              <a:ext uri="{FF2B5EF4-FFF2-40B4-BE49-F238E27FC236}">
                <a16:creationId xmlns:a16="http://schemas.microsoft.com/office/drawing/2014/main" id="{E908764A-5979-4B81-8854-9C624D4EBAAE}"/>
              </a:ext>
            </a:extLst>
          </p:cNvPr>
          <p:cNvPicPr>
            <a:picLocks noChangeAspect="1"/>
          </p:cNvPicPr>
          <p:nvPr/>
        </p:nvPicPr>
        <p:blipFill>
          <a:blip r:embed="rId5"/>
          <a:stretch>
            <a:fillRect/>
          </a:stretch>
        </p:blipFill>
        <p:spPr>
          <a:xfrm>
            <a:off x="2195181" y="2824078"/>
            <a:ext cx="4753638" cy="1209844"/>
          </a:xfrm>
          <a:prstGeom prst="rect">
            <a:avLst/>
          </a:prstGeom>
        </p:spPr>
      </p:pic>
      <p:pic>
        <p:nvPicPr>
          <p:cNvPr id="9" name="Grafik 8">
            <a:extLst>
              <a:ext uri="{FF2B5EF4-FFF2-40B4-BE49-F238E27FC236}">
                <a16:creationId xmlns:a16="http://schemas.microsoft.com/office/drawing/2014/main" id="{831DABC8-C7E5-4CED-8BA3-86446AE0ACD6}"/>
              </a:ext>
            </a:extLst>
          </p:cNvPr>
          <p:cNvPicPr>
            <a:picLocks noChangeAspect="1"/>
          </p:cNvPicPr>
          <p:nvPr/>
        </p:nvPicPr>
        <p:blipFill>
          <a:blip r:embed="rId6"/>
          <a:stretch>
            <a:fillRect/>
          </a:stretch>
        </p:blipFill>
        <p:spPr>
          <a:xfrm>
            <a:off x="310952" y="3126653"/>
            <a:ext cx="8604448" cy="1596448"/>
          </a:xfrm>
          <a:prstGeom prst="rect">
            <a:avLst/>
          </a:prstGeom>
        </p:spPr>
      </p:pic>
    </p:spTree>
    <p:extLst>
      <p:ext uri="{BB962C8B-B14F-4D97-AF65-F5344CB8AC3E}">
        <p14:creationId xmlns:p14="http://schemas.microsoft.com/office/powerpoint/2010/main" val="328581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4"/>
                                        </p:tgtEl>
                                        <p:attrNameLst>
                                          <p:attrName>ppt_w</p:attrName>
                                        </p:attrNameLst>
                                      </p:cBhvr>
                                      <p:tavLst>
                                        <p:tav tm="0">
                                          <p:val>
                                            <p:strVal val="ppt_w"/>
                                          </p:val>
                                        </p:tav>
                                        <p:tav tm="100000">
                                          <p:val>
                                            <p:fltVal val="0"/>
                                          </p:val>
                                        </p:tav>
                                      </p:tavLst>
                                    </p:anim>
                                    <p:anim calcmode="lin" valueType="num">
                                      <p:cBhvr>
                                        <p:cTn id="19" dur="500"/>
                                        <p:tgtEl>
                                          <p:spTgt spid="4"/>
                                        </p:tgtEl>
                                        <p:attrNameLst>
                                          <p:attrName>ppt_h</p:attrName>
                                        </p:attrNameLst>
                                      </p:cBhvr>
                                      <p:tavLst>
                                        <p:tav tm="0">
                                          <p:val>
                                            <p:strVal val="ppt_h"/>
                                          </p:val>
                                        </p:tav>
                                        <p:tav tm="100000">
                                          <p:val>
                                            <p:fltVal val="0"/>
                                          </p:val>
                                        </p:tav>
                                      </p:tavLst>
                                    </p:anim>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nodeType="clickEffect">
                                  <p:stCondLst>
                                    <p:cond delay="0"/>
                                  </p:stCondLst>
                                  <p:childTnLst>
                                    <p:anim calcmode="lin" valueType="num">
                                      <p:cBhvr>
                                        <p:cTn id="37" dur="500"/>
                                        <p:tgtEl>
                                          <p:spTgt spid="7"/>
                                        </p:tgtEl>
                                        <p:attrNameLst>
                                          <p:attrName>ppt_w</p:attrName>
                                        </p:attrNameLst>
                                      </p:cBhvr>
                                      <p:tavLst>
                                        <p:tav tm="0">
                                          <p:val>
                                            <p:strVal val="ppt_w"/>
                                          </p:val>
                                        </p:tav>
                                        <p:tav tm="100000">
                                          <p:val>
                                            <p:fltVal val="0"/>
                                          </p:val>
                                        </p:tav>
                                      </p:tavLst>
                                    </p:anim>
                                    <p:anim calcmode="lin" valueType="num">
                                      <p:cBhvr>
                                        <p:cTn id="38" dur="500"/>
                                        <p:tgtEl>
                                          <p:spTgt spid="7"/>
                                        </p:tgtEl>
                                        <p:attrNameLst>
                                          <p:attrName>ppt_h</p:attrName>
                                        </p:attrNameLst>
                                      </p:cBhvr>
                                      <p:tavLst>
                                        <p:tav tm="0">
                                          <p:val>
                                            <p:strVal val="ppt_h"/>
                                          </p:val>
                                        </p:tav>
                                        <p:tav tm="100000">
                                          <p:val>
                                            <p:fltVal val="0"/>
                                          </p:val>
                                        </p:tav>
                                      </p:tavLst>
                                    </p:anim>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fade">
                                      <p:cBhvr>
                                        <p:cTn id="45" dur="500"/>
                                        <p:tgtEl>
                                          <p:spTgt spid="5">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xit" presetSubtype="32" fill="hold" nodeType="clickEffect">
                                  <p:stCondLst>
                                    <p:cond delay="0"/>
                                  </p:stCondLst>
                                  <p:childTnLst>
                                    <p:anim calcmode="lin" valueType="num">
                                      <p:cBhvr>
                                        <p:cTn id="56" dur="500"/>
                                        <p:tgtEl>
                                          <p:spTgt spid="9"/>
                                        </p:tgtEl>
                                        <p:attrNameLst>
                                          <p:attrName>ppt_w</p:attrName>
                                        </p:attrNameLst>
                                      </p:cBhvr>
                                      <p:tavLst>
                                        <p:tav tm="0">
                                          <p:val>
                                            <p:strVal val="ppt_w"/>
                                          </p:val>
                                        </p:tav>
                                        <p:tav tm="100000">
                                          <p:val>
                                            <p:fltVal val="0"/>
                                          </p:val>
                                        </p:tav>
                                      </p:tavLst>
                                    </p:anim>
                                    <p:anim calcmode="lin" valueType="num">
                                      <p:cBhvr>
                                        <p:cTn id="57" dur="500"/>
                                        <p:tgtEl>
                                          <p:spTgt spid="9"/>
                                        </p:tgtEl>
                                        <p:attrNameLst>
                                          <p:attrName>ppt_h</p:attrName>
                                        </p:attrNameLst>
                                      </p:cBhvr>
                                      <p:tavLst>
                                        <p:tav tm="0">
                                          <p:val>
                                            <p:strVal val="ppt_h"/>
                                          </p:val>
                                        </p:tav>
                                        <p:tav tm="100000">
                                          <p:val>
                                            <p:fltVal val="0"/>
                                          </p:val>
                                        </p:tav>
                                      </p:tavLst>
                                    </p:anim>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90ED0-3EE6-4226-96CC-4DB533A332A4}"/>
              </a:ext>
            </a:extLst>
          </p:cNvPr>
          <p:cNvSpPr>
            <a:spLocks noGrp="1"/>
          </p:cNvSpPr>
          <p:nvPr>
            <p:ph type="title"/>
          </p:nvPr>
        </p:nvSpPr>
        <p:spPr/>
        <p:txBody>
          <a:bodyPr/>
          <a:lstStyle/>
          <a:p>
            <a:r>
              <a:rPr lang="en-GB" dirty="0"/>
              <a:t>Controversial 1</a:t>
            </a:r>
          </a:p>
        </p:txBody>
      </p:sp>
      <p:sp>
        <p:nvSpPr>
          <p:cNvPr id="5" name="Inhaltsplatzhalter 2">
            <a:extLst>
              <a:ext uri="{FF2B5EF4-FFF2-40B4-BE49-F238E27FC236}">
                <a16:creationId xmlns:a16="http://schemas.microsoft.com/office/drawing/2014/main" id="{05026FD0-011A-4D6B-8B55-794C3BBB2350}"/>
              </a:ext>
            </a:extLst>
          </p:cNvPr>
          <p:cNvSpPr txBox="1">
            <a:spLocks/>
          </p:cNvSpPr>
          <p:nvPr/>
        </p:nvSpPr>
        <p:spPr bwMode="auto">
          <a:xfrm>
            <a:off x="1295400" y="198884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buFont typeface="Arial" panose="020B0604020202020204" pitchFamily="34" charset="0"/>
              <a:buChar char="•"/>
            </a:pPr>
            <a:r>
              <a:rPr lang="en-US" sz="2800" kern="0" dirty="0"/>
              <a:t>8.8.2.3 When an identified uncontrolled flight is observed to be on a conflicting path with another aircraft, the pilot should be informed and suggestions or advice regarding avoiding action should be provided.</a:t>
            </a:r>
          </a:p>
          <a:p>
            <a:pPr>
              <a:buFont typeface="Arial" panose="020B0604020202020204" pitchFamily="34" charset="0"/>
              <a:buChar char="•"/>
            </a:pPr>
            <a:endParaRPr lang="en-US" sz="2800" kern="0" dirty="0"/>
          </a:p>
          <a:p>
            <a:pPr>
              <a:buFont typeface="Arial" panose="020B0604020202020204" pitchFamily="34" charset="0"/>
              <a:buChar char="•"/>
            </a:pPr>
            <a:r>
              <a:rPr lang="en-US" sz="2800" kern="0" dirty="0"/>
              <a:t>this would be a new provision similar to an existing ATC paragraph</a:t>
            </a:r>
          </a:p>
          <a:p>
            <a:pPr>
              <a:buFont typeface="Arial" panose="020B0604020202020204" pitchFamily="34" charset="0"/>
              <a:buChar char="•"/>
            </a:pPr>
            <a:r>
              <a:rPr lang="en-US" sz="2800" kern="0" dirty="0"/>
              <a:t>was discussed and deleted as controversial</a:t>
            </a:r>
          </a:p>
        </p:txBody>
      </p:sp>
    </p:spTree>
    <p:extLst>
      <p:ext uri="{BB962C8B-B14F-4D97-AF65-F5344CB8AC3E}">
        <p14:creationId xmlns:p14="http://schemas.microsoft.com/office/powerpoint/2010/main" val="133576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90ED0-3EE6-4226-96CC-4DB533A332A4}"/>
              </a:ext>
            </a:extLst>
          </p:cNvPr>
          <p:cNvSpPr>
            <a:spLocks noGrp="1"/>
          </p:cNvSpPr>
          <p:nvPr>
            <p:ph type="title"/>
          </p:nvPr>
        </p:nvSpPr>
        <p:spPr/>
        <p:txBody>
          <a:bodyPr/>
          <a:lstStyle/>
          <a:p>
            <a:r>
              <a:rPr lang="en-GB" dirty="0"/>
              <a:t>Controversial 2</a:t>
            </a:r>
          </a:p>
        </p:txBody>
      </p:sp>
      <p:sp>
        <p:nvSpPr>
          <p:cNvPr id="5" name="Inhaltsplatzhalter 2">
            <a:extLst>
              <a:ext uri="{FF2B5EF4-FFF2-40B4-BE49-F238E27FC236}">
                <a16:creationId xmlns:a16="http://schemas.microsoft.com/office/drawing/2014/main" id="{05026FD0-011A-4D6B-8B55-794C3BBB2350}"/>
              </a:ext>
            </a:extLst>
          </p:cNvPr>
          <p:cNvSpPr txBox="1">
            <a:spLocks/>
          </p:cNvSpPr>
          <p:nvPr/>
        </p:nvSpPr>
        <p:spPr bwMode="auto">
          <a:xfrm>
            <a:off x="1295400" y="198884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buFont typeface="Arial" panose="020B0604020202020204" pitchFamily="34" charset="0"/>
              <a:buChar char="•"/>
            </a:pPr>
            <a:r>
              <a:rPr lang="en-US" sz="2800" dirty="0">
                <a:effectLst/>
                <a:latin typeface="Arial" panose="020B0604020202020204" pitchFamily="34" charset="0"/>
                <a:ea typeface="Times New Roman" panose="02020603050405020304" pitchFamily="18" charset="0"/>
                <a:cs typeface="Times New Roman" panose="02020603050405020304" pitchFamily="18" charset="0"/>
              </a:rPr>
              <a:t>8.4.3 A flight information service unit using an ATS surveillance system should establish criteria to ensure a proportionate workload of the flight information service officer stemming from need to monitor the progress of identified aircraft.</a:t>
            </a:r>
          </a:p>
          <a:p>
            <a:pPr>
              <a:buFont typeface="Arial" panose="020B0604020202020204" pitchFamily="34" charset="0"/>
              <a:buChar char="•"/>
            </a:pPr>
            <a:endParaRPr lang="en-US" sz="2800" dirty="0">
              <a:latin typeface="Arial" panose="020B0604020202020204" pitchFamily="34" charset="0"/>
              <a:ea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Arial" panose="020B0604020202020204" pitchFamily="34" charset="0"/>
                <a:ea typeface="Times New Roman" panose="02020603050405020304" pitchFamily="18" charset="0"/>
                <a:cs typeface="Times New Roman" panose="02020603050405020304" pitchFamily="18" charset="0"/>
              </a:rPr>
              <a:t>How? ATFM for FIS? ANSPs will have to address that topic.</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956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822D3-5A33-49B6-BAF6-DE8B58632E82}"/>
              </a:ext>
            </a:extLst>
          </p:cNvPr>
          <p:cNvSpPr>
            <a:spLocks noGrp="1"/>
          </p:cNvSpPr>
          <p:nvPr>
            <p:ph type="title"/>
          </p:nvPr>
        </p:nvSpPr>
        <p:spPr/>
        <p:txBody>
          <a:bodyPr/>
          <a:lstStyle/>
          <a:p>
            <a:r>
              <a:rPr lang="de-DE" dirty="0"/>
              <a:t>Way </a:t>
            </a:r>
            <a:r>
              <a:rPr lang="en-GB" dirty="0"/>
              <a:t>forward</a:t>
            </a:r>
          </a:p>
        </p:txBody>
      </p:sp>
      <p:sp>
        <p:nvSpPr>
          <p:cNvPr id="12" name="Inhaltsplatzhalter 2">
            <a:extLst>
              <a:ext uri="{FF2B5EF4-FFF2-40B4-BE49-F238E27FC236}">
                <a16:creationId xmlns:a16="http://schemas.microsoft.com/office/drawing/2014/main" id="{0F3949AF-5FA4-4CD4-8C70-F41EAF07EB62}"/>
              </a:ext>
            </a:extLst>
          </p:cNvPr>
          <p:cNvSpPr>
            <a:spLocks noGrp="1"/>
          </p:cNvSpPr>
          <p:nvPr>
            <p:ph idx="1"/>
          </p:nvPr>
        </p:nvSpPr>
        <p:spPr>
          <a:xfrm>
            <a:off x="1295400" y="1981200"/>
            <a:ext cx="7620000" cy="4114800"/>
          </a:xfrm>
        </p:spPr>
        <p:txBody>
          <a:bodyPr/>
          <a:lstStyle/>
          <a:p>
            <a:endParaRPr lang="en-GB" dirty="0"/>
          </a:p>
          <a:p>
            <a:endParaRPr lang="en-GB" dirty="0"/>
          </a:p>
          <a:p>
            <a:endParaRPr lang="en-GB" dirty="0"/>
          </a:p>
          <a:p>
            <a:endParaRPr lang="en-GB" dirty="0"/>
          </a:p>
        </p:txBody>
      </p:sp>
      <p:sp>
        <p:nvSpPr>
          <p:cNvPr id="9" name="Inhaltsplatzhalter 2">
            <a:extLst>
              <a:ext uri="{FF2B5EF4-FFF2-40B4-BE49-F238E27FC236}">
                <a16:creationId xmlns:a16="http://schemas.microsoft.com/office/drawing/2014/main" id="{4ED8CA6C-4A78-483E-B4AA-E084BFF59DF4}"/>
              </a:ext>
            </a:extLst>
          </p:cNvPr>
          <p:cNvSpPr txBox="1">
            <a:spLocks/>
          </p:cNvSpPr>
          <p:nvPr/>
        </p:nvSpPr>
        <p:spPr bwMode="auto">
          <a:xfrm>
            <a:off x="1447800" y="21336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GB" kern="0" dirty="0"/>
              <a:t>the proposals were discussed and I expect them to be deemed mature enough to be passed on at the next meeting (Jan ‘22)</a:t>
            </a:r>
          </a:p>
          <a:p>
            <a:r>
              <a:rPr lang="en-GB" kern="0" dirty="0"/>
              <a:t>will then be discussed at higher level withing EC</a:t>
            </a:r>
          </a:p>
          <a:p>
            <a:r>
              <a:rPr lang="en-GB" kern="0" dirty="0"/>
              <a:t>eventually be forwarded to ICAO</a:t>
            </a:r>
          </a:p>
          <a:p>
            <a:r>
              <a:rPr lang="en-GB" kern="0" dirty="0"/>
              <a:t>ICAO working group may take a while</a:t>
            </a:r>
          </a:p>
        </p:txBody>
      </p:sp>
    </p:spTree>
    <p:extLst>
      <p:ext uri="{BB962C8B-B14F-4D97-AF65-F5344CB8AC3E}">
        <p14:creationId xmlns:p14="http://schemas.microsoft.com/office/powerpoint/2010/main" val="3998767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822D3-5A33-49B6-BAF6-DE8B58632E82}"/>
              </a:ext>
            </a:extLst>
          </p:cNvPr>
          <p:cNvSpPr>
            <a:spLocks noGrp="1"/>
          </p:cNvSpPr>
          <p:nvPr>
            <p:ph type="title"/>
          </p:nvPr>
        </p:nvSpPr>
        <p:spPr/>
        <p:txBody>
          <a:bodyPr/>
          <a:lstStyle/>
          <a:p>
            <a:r>
              <a:rPr lang="de-DE" dirty="0"/>
              <a:t>2nd </a:t>
            </a:r>
            <a:r>
              <a:rPr lang="en-GB" dirty="0"/>
              <a:t>part</a:t>
            </a:r>
            <a:r>
              <a:rPr lang="de-DE" dirty="0"/>
              <a:t> </a:t>
            </a:r>
            <a:r>
              <a:rPr lang="en-GB" dirty="0"/>
              <a:t>done</a:t>
            </a:r>
          </a:p>
        </p:txBody>
      </p:sp>
      <p:sp>
        <p:nvSpPr>
          <p:cNvPr id="12" name="Inhaltsplatzhalter 2">
            <a:extLst>
              <a:ext uri="{FF2B5EF4-FFF2-40B4-BE49-F238E27FC236}">
                <a16:creationId xmlns:a16="http://schemas.microsoft.com/office/drawing/2014/main" id="{0F3949AF-5FA4-4CD4-8C70-F41EAF07EB62}"/>
              </a:ext>
            </a:extLst>
          </p:cNvPr>
          <p:cNvSpPr>
            <a:spLocks noGrp="1"/>
          </p:cNvSpPr>
          <p:nvPr>
            <p:ph idx="1"/>
          </p:nvPr>
        </p:nvSpPr>
        <p:spPr>
          <a:xfrm>
            <a:off x="1295400" y="1981200"/>
            <a:ext cx="7620000" cy="4114800"/>
          </a:xfrm>
        </p:spPr>
        <p:txBody>
          <a:bodyPr/>
          <a:lstStyle/>
          <a:p>
            <a:endParaRPr lang="en-GB" dirty="0"/>
          </a:p>
          <a:p>
            <a:endParaRPr lang="en-GB" dirty="0"/>
          </a:p>
          <a:p>
            <a:endParaRPr lang="en-GB" dirty="0"/>
          </a:p>
          <a:p>
            <a:endParaRPr lang="en-GB" dirty="0"/>
          </a:p>
        </p:txBody>
      </p:sp>
      <p:sp>
        <p:nvSpPr>
          <p:cNvPr id="9" name="Inhaltsplatzhalter 2">
            <a:extLst>
              <a:ext uri="{FF2B5EF4-FFF2-40B4-BE49-F238E27FC236}">
                <a16:creationId xmlns:a16="http://schemas.microsoft.com/office/drawing/2014/main" id="{4ED8CA6C-4A78-483E-B4AA-E084BFF59DF4}"/>
              </a:ext>
            </a:extLst>
          </p:cNvPr>
          <p:cNvSpPr txBox="1">
            <a:spLocks/>
          </p:cNvSpPr>
          <p:nvPr/>
        </p:nvSpPr>
        <p:spPr bwMode="auto">
          <a:xfrm>
            <a:off x="1447800" y="21336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de-DE" kern="0" dirty="0"/>
              <a:t>Questions? Comments?</a:t>
            </a:r>
            <a:endParaRPr lang="en-GB" kern="0" dirty="0"/>
          </a:p>
        </p:txBody>
      </p:sp>
    </p:spTree>
    <p:extLst>
      <p:ext uri="{BB962C8B-B14F-4D97-AF65-F5344CB8AC3E}">
        <p14:creationId xmlns:p14="http://schemas.microsoft.com/office/powerpoint/2010/main" val="668281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822D3-5A33-49B6-BAF6-DE8B58632E82}"/>
              </a:ext>
            </a:extLst>
          </p:cNvPr>
          <p:cNvSpPr>
            <a:spLocks noGrp="1"/>
          </p:cNvSpPr>
          <p:nvPr>
            <p:ph type="title"/>
          </p:nvPr>
        </p:nvSpPr>
        <p:spPr/>
        <p:txBody>
          <a:bodyPr/>
          <a:lstStyle/>
          <a:p>
            <a:r>
              <a:rPr lang="de-DE" dirty="0"/>
              <a:t>2nd </a:t>
            </a:r>
            <a:r>
              <a:rPr lang="en-GB" dirty="0"/>
              <a:t>part</a:t>
            </a:r>
            <a:r>
              <a:rPr lang="de-DE" dirty="0"/>
              <a:t> </a:t>
            </a:r>
            <a:r>
              <a:rPr lang="en-GB" dirty="0"/>
              <a:t>done</a:t>
            </a:r>
          </a:p>
        </p:txBody>
      </p:sp>
      <p:sp>
        <p:nvSpPr>
          <p:cNvPr id="12" name="Inhaltsplatzhalter 2">
            <a:extLst>
              <a:ext uri="{FF2B5EF4-FFF2-40B4-BE49-F238E27FC236}">
                <a16:creationId xmlns:a16="http://schemas.microsoft.com/office/drawing/2014/main" id="{0F3949AF-5FA4-4CD4-8C70-F41EAF07EB62}"/>
              </a:ext>
            </a:extLst>
          </p:cNvPr>
          <p:cNvSpPr>
            <a:spLocks noGrp="1"/>
          </p:cNvSpPr>
          <p:nvPr>
            <p:ph idx="1"/>
          </p:nvPr>
        </p:nvSpPr>
        <p:spPr>
          <a:xfrm>
            <a:off x="1295400" y="1981200"/>
            <a:ext cx="7620000" cy="4114800"/>
          </a:xfrm>
        </p:spPr>
        <p:txBody>
          <a:bodyPr/>
          <a:lstStyle/>
          <a:p>
            <a:endParaRPr lang="en-GB" dirty="0"/>
          </a:p>
          <a:p>
            <a:endParaRPr lang="en-GB" dirty="0"/>
          </a:p>
          <a:p>
            <a:endParaRPr lang="en-GB" dirty="0"/>
          </a:p>
          <a:p>
            <a:endParaRPr lang="en-GB" dirty="0"/>
          </a:p>
        </p:txBody>
      </p:sp>
      <p:sp>
        <p:nvSpPr>
          <p:cNvPr id="9" name="Inhaltsplatzhalter 2">
            <a:extLst>
              <a:ext uri="{FF2B5EF4-FFF2-40B4-BE49-F238E27FC236}">
                <a16:creationId xmlns:a16="http://schemas.microsoft.com/office/drawing/2014/main" id="{4ED8CA6C-4A78-483E-B4AA-E084BFF59DF4}"/>
              </a:ext>
            </a:extLst>
          </p:cNvPr>
          <p:cNvSpPr txBox="1">
            <a:spLocks/>
          </p:cNvSpPr>
          <p:nvPr/>
        </p:nvSpPr>
        <p:spPr bwMode="auto">
          <a:xfrm>
            <a:off x="1295400" y="1981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None/>
            </a:pPr>
            <a:endParaRPr lang="en-GB" sz="4800" b="1" kern="0" dirty="0"/>
          </a:p>
          <a:p>
            <a:pPr marL="0" indent="0" algn="ctr">
              <a:buNone/>
            </a:pPr>
            <a:r>
              <a:rPr lang="en-GB" sz="4800" b="1" kern="0" dirty="0"/>
              <a:t>See you in person in 2022!</a:t>
            </a:r>
          </a:p>
        </p:txBody>
      </p:sp>
    </p:spTree>
    <p:extLst>
      <p:ext uri="{BB962C8B-B14F-4D97-AF65-F5344CB8AC3E}">
        <p14:creationId xmlns:p14="http://schemas.microsoft.com/office/powerpoint/2010/main" val="3772427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822D3-5A33-49B6-BAF6-DE8B58632E82}"/>
              </a:ext>
            </a:extLst>
          </p:cNvPr>
          <p:cNvSpPr>
            <a:spLocks noGrp="1"/>
          </p:cNvSpPr>
          <p:nvPr>
            <p:ph type="title"/>
          </p:nvPr>
        </p:nvSpPr>
        <p:spPr/>
        <p:txBody>
          <a:bodyPr/>
          <a:lstStyle/>
          <a:p>
            <a:r>
              <a:rPr lang="de-DE" dirty="0" err="1"/>
              <a:t>What</a:t>
            </a:r>
            <a:r>
              <a:rPr lang="de-DE" dirty="0"/>
              <a:t> </a:t>
            </a:r>
            <a:r>
              <a:rPr lang="de-DE" dirty="0" err="1"/>
              <a:t>is</a:t>
            </a:r>
            <a:r>
              <a:rPr lang="de-DE" dirty="0"/>
              <a:t> an NPA?</a:t>
            </a:r>
          </a:p>
        </p:txBody>
      </p:sp>
      <p:sp>
        <p:nvSpPr>
          <p:cNvPr id="3" name="Inhaltsplatzhalter 2">
            <a:extLst>
              <a:ext uri="{FF2B5EF4-FFF2-40B4-BE49-F238E27FC236}">
                <a16:creationId xmlns:a16="http://schemas.microsoft.com/office/drawing/2014/main" id="{DF99CDBF-30AC-47F4-A799-1E665B32A87E}"/>
              </a:ext>
            </a:extLst>
          </p:cNvPr>
          <p:cNvSpPr>
            <a:spLocks noGrp="1"/>
          </p:cNvSpPr>
          <p:nvPr>
            <p:ph idx="1"/>
          </p:nvPr>
        </p:nvSpPr>
        <p:spPr/>
        <p:txBody>
          <a:bodyPr/>
          <a:lstStyle/>
          <a:p>
            <a:pPr>
              <a:buFont typeface="Arial" panose="020B0604020202020204" pitchFamily="34" charset="0"/>
              <a:buChar char="•"/>
            </a:pPr>
            <a:r>
              <a:rPr lang="en-GB" sz="2800" dirty="0"/>
              <a:t>Notice of Proposed Amendment</a:t>
            </a:r>
          </a:p>
          <a:p>
            <a:pPr>
              <a:buFont typeface="Arial" panose="020B0604020202020204" pitchFamily="34" charset="0"/>
              <a:buChar char="•"/>
            </a:pPr>
            <a:r>
              <a:rPr lang="en-GB" sz="2800" dirty="0"/>
              <a:t>published by EASA</a:t>
            </a:r>
          </a:p>
          <a:p>
            <a:pPr>
              <a:buFont typeface="Arial" panose="020B0604020202020204" pitchFamily="34" charset="0"/>
              <a:buChar char="•"/>
            </a:pPr>
            <a:r>
              <a:rPr lang="en-GB" sz="2800" dirty="0"/>
              <a:t>lists how and why the amendment is proposed including benefits and drawbacks</a:t>
            </a:r>
          </a:p>
          <a:p>
            <a:pPr>
              <a:buFont typeface="Arial" panose="020B0604020202020204" pitchFamily="34" charset="0"/>
              <a:buChar char="•"/>
            </a:pPr>
            <a:r>
              <a:rPr lang="en-GB" sz="2800" dirty="0"/>
              <a:t>invites comments from any affected party: https://hub.easa.europa.eu/crt/</a:t>
            </a:r>
          </a:p>
          <a:p>
            <a:pPr>
              <a:buFont typeface="Arial" panose="020B0604020202020204" pitchFamily="34" charset="0"/>
              <a:buChar char="•"/>
            </a:pPr>
            <a:r>
              <a:rPr lang="en-GB" sz="2800" dirty="0"/>
              <a:t>results in IR, AMC or GM</a:t>
            </a:r>
          </a:p>
        </p:txBody>
      </p:sp>
    </p:spTree>
    <p:extLst>
      <p:ext uri="{BB962C8B-B14F-4D97-AF65-F5344CB8AC3E}">
        <p14:creationId xmlns:p14="http://schemas.microsoft.com/office/powerpoint/2010/main" val="1734191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822D3-5A33-49B6-BAF6-DE8B58632E82}"/>
              </a:ext>
            </a:extLst>
          </p:cNvPr>
          <p:cNvSpPr>
            <a:spLocks noGrp="1"/>
          </p:cNvSpPr>
          <p:nvPr>
            <p:ph type="title"/>
          </p:nvPr>
        </p:nvSpPr>
        <p:spPr>
          <a:xfrm>
            <a:off x="1295400" y="404664"/>
            <a:ext cx="7620000" cy="1143000"/>
          </a:xfrm>
        </p:spPr>
        <p:txBody>
          <a:bodyPr/>
          <a:lstStyle/>
          <a:p>
            <a:r>
              <a:rPr lang="fr-FR" sz="4400" dirty="0"/>
              <a:t>https://hub.easa.europa.eu/crt</a:t>
            </a:r>
            <a:endParaRPr lang="de-DE" dirty="0"/>
          </a:p>
        </p:txBody>
      </p:sp>
      <p:sp>
        <p:nvSpPr>
          <p:cNvPr id="3" name="Inhaltsplatzhalter 2">
            <a:extLst>
              <a:ext uri="{FF2B5EF4-FFF2-40B4-BE49-F238E27FC236}">
                <a16:creationId xmlns:a16="http://schemas.microsoft.com/office/drawing/2014/main" id="{DF99CDBF-30AC-47F4-A799-1E665B32A87E}"/>
              </a:ext>
            </a:extLst>
          </p:cNvPr>
          <p:cNvSpPr>
            <a:spLocks noGrp="1"/>
          </p:cNvSpPr>
          <p:nvPr>
            <p:ph idx="1"/>
          </p:nvPr>
        </p:nvSpPr>
        <p:spPr/>
        <p:txBody>
          <a:bodyPr/>
          <a:lstStyle/>
          <a:p>
            <a:pPr>
              <a:buFont typeface="Arial" panose="020B0604020202020204" pitchFamily="34" charset="0"/>
              <a:buChar char="•"/>
            </a:pPr>
            <a:r>
              <a:rPr lang="de-DE" sz="2800" dirty="0" err="1"/>
              <a:t>Notice</a:t>
            </a:r>
            <a:r>
              <a:rPr lang="de-DE" sz="2800" dirty="0"/>
              <a:t> </a:t>
            </a:r>
            <a:r>
              <a:rPr lang="de-DE" sz="2800" dirty="0" err="1"/>
              <a:t>of</a:t>
            </a:r>
            <a:r>
              <a:rPr lang="de-DE" sz="2800" dirty="0"/>
              <a:t> </a:t>
            </a:r>
            <a:r>
              <a:rPr lang="de-DE" sz="2800" dirty="0" err="1"/>
              <a:t>Proposed</a:t>
            </a:r>
            <a:r>
              <a:rPr lang="de-DE" sz="2800" dirty="0"/>
              <a:t> Amendment</a:t>
            </a:r>
          </a:p>
          <a:p>
            <a:pPr>
              <a:buFont typeface="Arial" panose="020B0604020202020204" pitchFamily="34" charset="0"/>
              <a:buChar char="•"/>
            </a:pPr>
            <a:r>
              <a:rPr lang="de-DE" sz="2800" dirty="0" err="1"/>
              <a:t>Published</a:t>
            </a:r>
            <a:r>
              <a:rPr lang="de-DE" sz="2800" dirty="0"/>
              <a:t> by EASA (</a:t>
            </a:r>
            <a:r>
              <a:rPr lang="en-US" sz="2800" dirty="0"/>
              <a:t>European Union Aviation Safety Agency)</a:t>
            </a:r>
            <a:endParaRPr lang="de-DE" sz="2800" dirty="0"/>
          </a:p>
          <a:p>
            <a:pPr>
              <a:buFont typeface="Arial" panose="020B0604020202020204" pitchFamily="34" charset="0"/>
              <a:buChar char="•"/>
            </a:pPr>
            <a:r>
              <a:rPr lang="fr-FR" sz="2800" dirty="0"/>
              <a:t>invites </a:t>
            </a:r>
            <a:r>
              <a:rPr lang="fr-FR" sz="2800" dirty="0" err="1"/>
              <a:t>comments</a:t>
            </a:r>
            <a:r>
              <a:rPr lang="fr-FR" sz="2800" dirty="0"/>
              <a:t> </a:t>
            </a:r>
            <a:r>
              <a:rPr lang="fr-FR" sz="2800" dirty="0" err="1"/>
              <a:t>from</a:t>
            </a:r>
            <a:r>
              <a:rPr lang="fr-FR" sz="2800" dirty="0"/>
              <a:t> </a:t>
            </a:r>
            <a:r>
              <a:rPr lang="fr-FR" sz="2800" dirty="0" err="1"/>
              <a:t>any</a:t>
            </a:r>
            <a:r>
              <a:rPr lang="fr-FR" sz="2800" dirty="0"/>
              <a:t> </a:t>
            </a:r>
            <a:r>
              <a:rPr lang="fr-FR" sz="2800" dirty="0" err="1"/>
              <a:t>affected</a:t>
            </a:r>
            <a:r>
              <a:rPr lang="fr-FR" sz="2800" dirty="0"/>
              <a:t> party: https://hub.easa.europa.eu/crt/</a:t>
            </a:r>
          </a:p>
          <a:p>
            <a:pPr>
              <a:buFont typeface="Arial" panose="020B0604020202020204" pitchFamily="34" charset="0"/>
              <a:buChar char="•"/>
            </a:pPr>
            <a:r>
              <a:rPr lang="fr-FR" sz="2800" dirty="0" err="1"/>
              <a:t>lists</a:t>
            </a:r>
            <a:r>
              <a:rPr lang="fr-FR" sz="2800" dirty="0"/>
              <a:t> how and </a:t>
            </a:r>
            <a:r>
              <a:rPr lang="fr-FR" sz="2800" dirty="0" err="1"/>
              <a:t>why</a:t>
            </a:r>
            <a:r>
              <a:rPr lang="fr-FR" sz="2800" dirty="0"/>
              <a:t> the </a:t>
            </a:r>
            <a:r>
              <a:rPr lang="fr-FR" sz="2800" dirty="0" err="1"/>
              <a:t>amendment</a:t>
            </a:r>
            <a:r>
              <a:rPr lang="fr-FR" sz="2800" dirty="0"/>
              <a:t> </a:t>
            </a:r>
            <a:r>
              <a:rPr lang="fr-FR" sz="2800" dirty="0" err="1"/>
              <a:t>is</a:t>
            </a:r>
            <a:r>
              <a:rPr lang="fr-FR" sz="2800" dirty="0"/>
              <a:t> </a:t>
            </a:r>
            <a:r>
              <a:rPr lang="fr-FR" sz="2800" dirty="0" err="1"/>
              <a:t>proposed</a:t>
            </a:r>
            <a:r>
              <a:rPr lang="fr-FR" sz="2800" dirty="0"/>
              <a:t> </a:t>
            </a:r>
            <a:r>
              <a:rPr lang="fr-FR" sz="2800" dirty="0" err="1"/>
              <a:t>including</a:t>
            </a:r>
            <a:r>
              <a:rPr lang="fr-FR" sz="2800" dirty="0"/>
              <a:t> </a:t>
            </a:r>
            <a:r>
              <a:rPr lang="fr-FR" sz="2800" dirty="0" err="1"/>
              <a:t>benefits</a:t>
            </a:r>
            <a:r>
              <a:rPr lang="fr-FR" sz="2800" dirty="0"/>
              <a:t> and drawbacks</a:t>
            </a:r>
            <a:endParaRPr lang="de-DE" sz="2800" dirty="0"/>
          </a:p>
        </p:txBody>
      </p:sp>
      <p:pic>
        <p:nvPicPr>
          <p:cNvPr id="5" name="Grafik 4">
            <a:extLst>
              <a:ext uri="{FF2B5EF4-FFF2-40B4-BE49-F238E27FC236}">
                <a16:creationId xmlns:a16="http://schemas.microsoft.com/office/drawing/2014/main" id="{F68AF0C1-18DC-428F-8F6E-AC9D03B8AD34}"/>
              </a:ext>
            </a:extLst>
          </p:cNvPr>
          <p:cNvPicPr>
            <a:picLocks noChangeAspect="1"/>
          </p:cNvPicPr>
          <p:nvPr/>
        </p:nvPicPr>
        <p:blipFill>
          <a:blip r:embed="rId2"/>
          <a:stretch>
            <a:fillRect/>
          </a:stretch>
        </p:blipFill>
        <p:spPr>
          <a:xfrm>
            <a:off x="0" y="1412776"/>
            <a:ext cx="9144000" cy="4367212"/>
          </a:xfrm>
          <a:prstGeom prst="rect">
            <a:avLst/>
          </a:prstGeom>
        </p:spPr>
      </p:pic>
    </p:spTree>
    <p:extLst>
      <p:ext uri="{BB962C8B-B14F-4D97-AF65-F5344CB8AC3E}">
        <p14:creationId xmlns:p14="http://schemas.microsoft.com/office/powerpoint/2010/main" val="1583957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822D3-5A33-49B6-BAF6-DE8B58632E82}"/>
              </a:ext>
            </a:extLst>
          </p:cNvPr>
          <p:cNvSpPr>
            <a:spLocks noGrp="1"/>
          </p:cNvSpPr>
          <p:nvPr>
            <p:ph type="title"/>
          </p:nvPr>
        </p:nvSpPr>
        <p:spPr/>
        <p:txBody>
          <a:bodyPr/>
          <a:lstStyle/>
          <a:p>
            <a:r>
              <a:rPr lang="de-DE" dirty="0"/>
              <a:t>NPA 2021-05</a:t>
            </a:r>
          </a:p>
        </p:txBody>
      </p:sp>
      <p:sp>
        <p:nvSpPr>
          <p:cNvPr id="3" name="Inhaltsplatzhalter 2">
            <a:extLst>
              <a:ext uri="{FF2B5EF4-FFF2-40B4-BE49-F238E27FC236}">
                <a16:creationId xmlns:a16="http://schemas.microsoft.com/office/drawing/2014/main" id="{DF99CDBF-30AC-47F4-A799-1E665B32A87E}"/>
              </a:ext>
            </a:extLst>
          </p:cNvPr>
          <p:cNvSpPr>
            <a:spLocks noGrp="1"/>
          </p:cNvSpPr>
          <p:nvPr>
            <p:ph idx="1"/>
          </p:nvPr>
        </p:nvSpPr>
        <p:spPr/>
        <p:txBody>
          <a:bodyPr/>
          <a:lstStyle/>
          <a:p>
            <a:pPr marL="0" indent="0" algn="ctr">
              <a:buNone/>
            </a:pPr>
            <a:r>
              <a:rPr lang="en-US" sz="2800" b="0" i="1" u="none" strike="noStrike" baseline="0" dirty="0">
                <a:solidFill>
                  <a:srgbClr val="000000"/>
                </a:solidFill>
                <a:latin typeface="Calibri" panose="020F0502020204030204" pitchFamily="34" charset="0"/>
              </a:rPr>
              <a:t>Introduction of radiotelephony for the provision of aerodrome flight information service (AFIS)</a:t>
            </a:r>
          </a:p>
          <a:p>
            <a:pPr>
              <a:buFont typeface="Arial" panose="020B0604020202020204" pitchFamily="34" charset="0"/>
              <a:buChar char="•"/>
            </a:pPr>
            <a:endParaRPr lang="de-DE" sz="2800" dirty="0"/>
          </a:p>
        </p:txBody>
      </p:sp>
      <p:pic>
        <p:nvPicPr>
          <p:cNvPr id="9" name="Grafik 8">
            <a:extLst>
              <a:ext uri="{FF2B5EF4-FFF2-40B4-BE49-F238E27FC236}">
                <a16:creationId xmlns:a16="http://schemas.microsoft.com/office/drawing/2014/main" id="{3935AD21-0E6E-432C-873F-244E4D0CA29C}"/>
              </a:ext>
            </a:extLst>
          </p:cNvPr>
          <p:cNvPicPr>
            <a:picLocks noChangeAspect="1"/>
          </p:cNvPicPr>
          <p:nvPr/>
        </p:nvPicPr>
        <p:blipFill>
          <a:blip r:embed="rId3"/>
          <a:stretch>
            <a:fillRect/>
          </a:stretch>
        </p:blipFill>
        <p:spPr>
          <a:xfrm>
            <a:off x="1194177" y="3573016"/>
            <a:ext cx="7822445" cy="1733272"/>
          </a:xfrm>
          <a:prstGeom prst="rect">
            <a:avLst/>
          </a:prstGeom>
        </p:spPr>
      </p:pic>
      <p:sp>
        <p:nvSpPr>
          <p:cNvPr id="10" name="Textfeld 9">
            <a:extLst>
              <a:ext uri="{FF2B5EF4-FFF2-40B4-BE49-F238E27FC236}">
                <a16:creationId xmlns:a16="http://schemas.microsoft.com/office/drawing/2014/main" id="{0B78247B-FB0F-450C-91D7-2E1EE46A4EF9}"/>
              </a:ext>
            </a:extLst>
          </p:cNvPr>
          <p:cNvSpPr txBox="1"/>
          <p:nvPr/>
        </p:nvSpPr>
        <p:spPr>
          <a:xfrm>
            <a:off x="4716016" y="5313463"/>
            <a:ext cx="2120452" cy="523220"/>
          </a:xfrm>
          <a:prstGeom prst="rect">
            <a:avLst/>
          </a:prstGeom>
          <a:noFill/>
        </p:spPr>
        <p:txBody>
          <a:bodyPr wrap="none" rtlCol="0">
            <a:spAutoFit/>
          </a:bodyPr>
          <a:lstStyle/>
          <a:p>
            <a:pPr algn="ctr"/>
            <a:r>
              <a:rPr lang="en-GB" sz="1400" b="1" dirty="0">
                <a:latin typeface="Arial Black" panose="020B0A04020102020204" pitchFamily="34" charset="0"/>
              </a:rPr>
              <a:t>End of Consultation</a:t>
            </a:r>
          </a:p>
          <a:p>
            <a:pPr algn="ctr"/>
            <a:r>
              <a:rPr lang="de-DE" sz="1400" b="1" dirty="0">
                <a:latin typeface="Arial Black" panose="020B0A04020102020204" pitchFamily="34" charset="0"/>
              </a:rPr>
              <a:t>13.5.2021</a:t>
            </a:r>
          </a:p>
        </p:txBody>
      </p:sp>
    </p:spTree>
    <p:extLst>
      <p:ext uri="{BB962C8B-B14F-4D97-AF65-F5344CB8AC3E}">
        <p14:creationId xmlns:p14="http://schemas.microsoft.com/office/powerpoint/2010/main" val="4263257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822D3-5A33-49B6-BAF6-DE8B58632E82}"/>
              </a:ext>
            </a:extLst>
          </p:cNvPr>
          <p:cNvSpPr>
            <a:spLocks noGrp="1"/>
          </p:cNvSpPr>
          <p:nvPr>
            <p:ph type="title"/>
          </p:nvPr>
        </p:nvSpPr>
        <p:spPr/>
        <p:txBody>
          <a:bodyPr/>
          <a:lstStyle/>
          <a:p>
            <a:r>
              <a:rPr lang="de-DE" dirty="0" err="1"/>
              <a:t>What</a:t>
            </a:r>
            <a:r>
              <a:rPr lang="de-DE" dirty="0"/>
              <a:t> </a:t>
            </a:r>
            <a:r>
              <a:rPr lang="de-DE" dirty="0" err="1"/>
              <a:t>is</a:t>
            </a:r>
            <a:r>
              <a:rPr lang="de-DE" dirty="0"/>
              <a:t> </a:t>
            </a:r>
            <a:r>
              <a:rPr lang="de-DE" dirty="0" err="1"/>
              <a:t>it</a:t>
            </a:r>
            <a:r>
              <a:rPr lang="de-DE" dirty="0"/>
              <a:t> </a:t>
            </a:r>
            <a:r>
              <a:rPr lang="de-DE" dirty="0" err="1"/>
              <a:t>about</a:t>
            </a:r>
            <a:r>
              <a:rPr lang="de-DE" dirty="0"/>
              <a:t>?</a:t>
            </a:r>
          </a:p>
        </p:txBody>
      </p:sp>
      <p:sp>
        <p:nvSpPr>
          <p:cNvPr id="3" name="Inhaltsplatzhalter 2">
            <a:extLst>
              <a:ext uri="{FF2B5EF4-FFF2-40B4-BE49-F238E27FC236}">
                <a16:creationId xmlns:a16="http://schemas.microsoft.com/office/drawing/2014/main" id="{DF99CDBF-30AC-47F4-A799-1E665B32A87E}"/>
              </a:ext>
            </a:extLst>
          </p:cNvPr>
          <p:cNvSpPr>
            <a:spLocks noGrp="1"/>
          </p:cNvSpPr>
          <p:nvPr>
            <p:ph idx="1"/>
          </p:nvPr>
        </p:nvSpPr>
        <p:spPr/>
        <p:txBody>
          <a:bodyPr/>
          <a:lstStyle/>
          <a:p>
            <a:pPr>
              <a:buFont typeface="Arial" panose="020B0604020202020204" pitchFamily="34" charset="0"/>
              <a:buChar char="•"/>
            </a:pPr>
            <a:r>
              <a:rPr lang="de-DE" sz="2800" dirty="0"/>
              <a:t>The NPA 2021-05 </a:t>
            </a:r>
            <a:r>
              <a:rPr lang="en-GB" sz="2800" dirty="0"/>
              <a:t>addresses </a:t>
            </a:r>
            <a:r>
              <a:rPr lang="fr-FR" sz="2800" dirty="0"/>
              <a:t>Appendix 1 to AMC1 SERA.14001:</a:t>
            </a:r>
          </a:p>
          <a:p>
            <a:pPr>
              <a:buFont typeface="Arial" panose="020B0604020202020204" pitchFamily="34" charset="0"/>
              <a:buChar char="•"/>
            </a:pPr>
            <a:r>
              <a:rPr lang="en-US" sz="2800" dirty="0"/>
              <a:t>aims to introduce amendments to enable the safe, efficient and </a:t>
            </a:r>
            <a:r>
              <a:rPr lang="en-GB" sz="2800" dirty="0"/>
              <a:t>harmonised</a:t>
            </a:r>
            <a:r>
              <a:rPr lang="en-US" sz="2800" dirty="0"/>
              <a:t> provision of AFIS and complete the EU regulatory framework in the provision of FIS/AFIS.</a:t>
            </a:r>
            <a:endParaRPr lang="fr-FR" sz="2800" dirty="0"/>
          </a:p>
          <a:p>
            <a:pPr>
              <a:buFont typeface="Arial" panose="020B0604020202020204" pitchFamily="34" charset="0"/>
              <a:buChar char="•"/>
            </a:pPr>
            <a:endParaRPr lang="fr-FR" sz="2800" dirty="0"/>
          </a:p>
        </p:txBody>
      </p:sp>
    </p:spTree>
    <p:extLst>
      <p:ext uri="{BB962C8B-B14F-4D97-AF65-F5344CB8AC3E}">
        <p14:creationId xmlns:p14="http://schemas.microsoft.com/office/powerpoint/2010/main" val="1623094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822D3-5A33-49B6-BAF6-DE8B58632E82}"/>
              </a:ext>
            </a:extLst>
          </p:cNvPr>
          <p:cNvSpPr>
            <a:spLocks noGrp="1"/>
          </p:cNvSpPr>
          <p:nvPr>
            <p:ph type="title"/>
          </p:nvPr>
        </p:nvSpPr>
        <p:spPr/>
        <p:txBody>
          <a:bodyPr/>
          <a:lstStyle/>
          <a:p>
            <a:r>
              <a:rPr lang="de-DE" dirty="0" err="1"/>
              <a:t>What</a:t>
            </a:r>
            <a:r>
              <a:rPr lang="de-DE" dirty="0"/>
              <a:t> </a:t>
            </a:r>
            <a:r>
              <a:rPr lang="de-DE" dirty="0" err="1"/>
              <a:t>is</a:t>
            </a:r>
            <a:r>
              <a:rPr lang="de-DE" dirty="0"/>
              <a:t> </a:t>
            </a:r>
            <a:r>
              <a:rPr lang="de-DE" dirty="0" err="1"/>
              <a:t>it</a:t>
            </a:r>
            <a:r>
              <a:rPr lang="de-DE" dirty="0"/>
              <a:t> </a:t>
            </a:r>
            <a:r>
              <a:rPr lang="de-DE" dirty="0" err="1"/>
              <a:t>about</a:t>
            </a:r>
            <a:r>
              <a:rPr lang="de-DE" dirty="0"/>
              <a:t>?</a:t>
            </a:r>
          </a:p>
        </p:txBody>
      </p:sp>
      <p:sp>
        <p:nvSpPr>
          <p:cNvPr id="3" name="Inhaltsplatzhalter 2">
            <a:extLst>
              <a:ext uri="{FF2B5EF4-FFF2-40B4-BE49-F238E27FC236}">
                <a16:creationId xmlns:a16="http://schemas.microsoft.com/office/drawing/2014/main" id="{DF99CDBF-30AC-47F4-A799-1E665B32A87E}"/>
              </a:ext>
            </a:extLst>
          </p:cNvPr>
          <p:cNvSpPr>
            <a:spLocks noGrp="1"/>
          </p:cNvSpPr>
          <p:nvPr>
            <p:ph idx="1"/>
          </p:nvPr>
        </p:nvSpPr>
        <p:spPr/>
        <p:txBody>
          <a:bodyPr/>
          <a:lstStyle/>
          <a:p>
            <a:pPr>
              <a:buFont typeface="Arial" panose="020B0604020202020204" pitchFamily="34" charset="0"/>
              <a:buChar char="•"/>
            </a:pPr>
            <a:r>
              <a:rPr lang="de-DE" sz="2800" dirty="0"/>
              <a:t>The NPA 2021-05 </a:t>
            </a:r>
            <a:r>
              <a:rPr lang="en-GB" sz="2800" dirty="0"/>
              <a:t>addresses </a:t>
            </a:r>
            <a:r>
              <a:rPr lang="fr-FR" sz="2800" dirty="0"/>
              <a:t>Appendix 1 to AMC1 SERA.14001:</a:t>
            </a:r>
          </a:p>
          <a:p>
            <a:pPr>
              <a:buFont typeface="Arial" panose="020B0604020202020204" pitchFamily="34" charset="0"/>
              <a:buChar char="•"/>
            </a:pPr>
            <a:r>
              <a:rPr lang="en-US" sz="2800" dirty="0"/>
              <a:t>aims to introduce amendments to enable the safe, efficient and </a:t>
            </a:r>
            <a:r>
              <a:rPr lang="en-GB" sz="2800" u="sng" dirty="0"/>
              <a:t>harmonised</a:t>
            </a:r>
            <a:r>
              <a:rPr lang="en-US" sz="2800" dirty="0"/>
              <a:t> provision of AFIS and complete the EU regulatory framework in the provision of FIS/AFIS.</a:t>
            </a:r>
            <a:endParaRPr lang="fr-FR" sz="2800" dirty="0"/>
          </a:p>
          <a:p>
            <a:pPr>
              <a:buFont typeface="Arial" panose="020B0604020202020204" pitchFamily="34" charset="0"/>
              <a:buChar char="•"/>
            </a:pPr>
            <a:endParaRPr lang="fr-FR" sz="2800" dirty="0"/>
          </a:p>
        </p:txBody>
      </p:sp>
    </p:spTree>
    <p:extLst>
      <p:ext uri="{BB962C8B-B14F-4D97-AF65-F5344CB8AC3E}">
        <p14:creationId xmlns:p14="http://schemas.microsoft.com/office/powerpoint/2010/main" val="1974630121"/>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sld>
</file>

<file path=ppt/theme/theme1.xml><?xml version="1.0" encoding="utf-8"?>
<a:theme xmlns:a="http://schemas.openxmlformats.org/drawingml/2006/main" name="1_Office-Design">
  <a:themeElements>
    <a:clrScheme name="Office-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Office-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Office-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1834</Words>
  <Application>Microsoft Office PowerPoint</Application>
  <PresentationFormat>Bildschirmpräsentation (4:3)</PresentationFormat>
  <Paragraphs>261</Paragraphs>
  <Slides>44</Slides>
  <Notes>28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44</vt:i4>
      </vt:variant>
    </vt:vector>
  </HeadingPairs>
  <TitlesOfParts>
    <vt:vector size="50" baseType="lpstr">
      <vt:lpstr>Arial</vt:lpstr>
      <vt:lpstr>Arial Black</vt:lpstr>
      <vt:lpstr>Calibri</vt:lpstr>
      <vt:lpstr>Tahoma</vt:lpstr>
      <vt:lpstr>Times</vt:lpstr>
      <vt:lpstr>1_Office-Design</vt:lpstr>
      <vt:lpstr>PowerPoint-Präsentation</vt:lpstr>
      <vt:lpstr>PowerPoint-Präsentation</vt:lpstr>
      <vt:lpstr>A/FIS Phraseology</vt:lpstr>
      <vt:lpstr>What is                      ?</vt:lpstr>
      <vt:lpstr>What is an NPA?</vt:lpstr>
      <vt:lpstr>https://hub.easa.europa.eu/crt</vt:lpstr>
      <vt:lpstr>NPA 2021-05</vt:lpstr>
      <vt:lpstr>What is it about?</vt:lpstr>
      <vt:lpstr>What is it about?</vt:lpstr>
      <vt:lpstr>General</vt:lpstr>
      <vt:lpstr>Proposal (non-A/FIS)</vt:lpstr>
      <vt:lpstr>Example Comment</vt:lpstr>
      <vt:lpstr>Additions A/FIS</vt:lpstr>
      <vt:lpstr>Applicability</vt:lpstr>
      <vt:lpstr>Relay Phraseology</vt:lpstr>
      <vt:lpstr>AFIS aerodrome RT</vt:lpstr>
      <vt:lpstr>IFATCA Proposals</vt:lpstr>
      <vt:lpstr>Way forward</vt:lpstr>
      <vt:lpstr>1st part done</vt:lpstr>
      <vt:lpstr>PowerPoint-Präsentation</vt:lpstr>
      <vt:lpstr>PowerPoint-Präsentation</vt:lpstr>
      <vt:lpstr>PowerPoint-Präsentation</vt:lpstr>
      <vt:lpstr>Surveillance FIS</vt:lpstr>
      <vt:lpstr>What is         ?</vt:lpstr>
      <vt:lpstr>What is the APDSG?</vt:lpstr>
      <vt:lpstr>What is APDSG working on?</vt:lpstr>
      <vt:lpstr>What is the FIS-problem?</vt:lpstr>
      <vt:lpstr>Identifying the problem</vt:lpstr>
      <vt:lpstr>Example 1</vt:lpstr>
      <vt:lpstr>Example 2</vt:lpstr>
      <vt:lpstr>Example 2</vt:lpstr>
      <vt:lpstr>Proposal 2</vt:lpstr>
      <vt:lpstr>Example 3</vt:lpstr>
      <vt:lpstr>Example 3</vt:lpstr>
      <vt:lpstr>Proposal 3</vt:lpstr>
      <vt:lpstr>Example 4</vt:lpstr>
      <vt:lpstr>Example 4</vt:lpstr>
      <vt:lpstr>Example 4</vt:lpstr>
      <vt:lpstr>Example 4</vt:lpstr>
      <vt:lpstr>Controversial 1</vt:lpstr>
      <vt:lpstr>Controversial 2</vt:lpstr>
      <vt:lpstr>Way forward</vt:lpstr>
      <vt:lpstr>2nd part done</vt:lpstr>
      <vt:lpstr>2nd part done</vt:lpstr>
    </vt:vector>
  </TitlesOfParts>
  <Company>IFATCA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Schwassmann</dc:creator>
  <cp:lastModifiedBy>oliver wessollek</cp:lastModifiedBy>
  <cp:revision>245</cp:revision>
  <dcterms:created xsi:type="dcterms:W3CDTF">2011-02-28T15:03:43Z</dcterms:created>
  <dcterms:modified xsi:type="dcterms:W3CDTF">2021-09-29T07:50:16Z</dcterms:modified>
</cp:coreProperties>
</file>