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3"/>
  </p:notesMasterIdLst>
  <p:sldIdLst>
    <p:sldId id="319" r:id="rId5"/>
    <p:sldId id="334" r:id="rId6"/>
    <p:sldId id="326" r:id="rId7"/>
    <p:sldId id="321" r:id="rId8"/>
    <p:sldId id="327" r:id="rId9"/>
    <p:sldId id="314" r:id="rId10"/>
    <p:sldId id="329" r:id="rId11"/>
    <p:sldId id="330" r:id="rId12"/>
    <p:sldId id="332" r:id="rId13"/>
    <p:sldId id="316" r:id="rId14"/>
    <p:sldId id="315" r:id="rId15"/>
    <p:sldId id="320" r:id="rId16"/>
    <p:sldId id="322" r:id="rId17"/>
    <p:sldId id="323" r:id="rId18"/>
    <p:sldId id="325" r:id="rId19"/>
    <p:sldId id="333" r:id="rId20"/>
    <p:sldId id="266" r:id="rId21"/>
    <p:sldId id="309" r:id="rId22"/>
  </p:sldIdLst>
  <p:sldSz cx="12192000" cy="6858000"/>
  <p:notesSz cx="6797675" cy="9928225"/>
  <p:embeddedFontLst>
    <p:embeddedFont>
      <p:font typeface="Rift Bold" panose="00000800000000000000" pitchFamily="50" charset="0"/>
      <p:bold r:id="rId24"/>
      <p:boldItalic r:id="rId25"/>
    </p:embeddedFont>
    <p:embeddedFont>
      <p:font typeface="Tenso" panose="02000000000000000000" pitchFamily="50" charset="0"/>
      <p:regular r:id="rId26"/>
      <p:bold r:id="rId27"/>
      <p:italic r:id="rId28"/>
    </p:embeddedFont>
  </p:embeddedFontLst>
  <p:custDataLst>
    <p:tags r:id="rId29"/>
  </p:custDataLst>
  <p:defaultTextStyle>
    <a:defPPr>
      <a:defRPr lang="en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FBFC4-41E5-45C9-9D33-8A4739D8B4E7}" v="3" dt="2026-09-10T05:38:06.0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20" autoAdjust="0"/>
    <p:restoredTop sz="94660"/>
  </p:normalViewPr>
  <p:slideViewPr>
    <p:cSldViewPr snapToGrid="0">
      <p:cViewPr varScale="1">
        <p:scale>
          <a:sx n="81" d="100"/>
          <a:sy n="81" d="100"/>
        </p:scale>
        <p:origin x="57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ng Schmidt" userId="24d0c437-27e3-422d-9c52-5a722fb6890e" providerId="ADAL" clId="{B7F76C45-E352-412A-8F60-773E24A7C56E}"/>
    <pc:docChg chg="custSel addSld modSld">
      <pc:chgData name="Henning Schmidt" userId="24d0c437-27e3-422d-9c52-5a722fb6890e" providerId="ADAL" clId="{B7F76C45-E352-412A-8F60-773E24A7C56E}" dt="2026-09-10T05:38:15.190" v="318" actId="6549"/>
      <pc:docMkLst>
        <pc:docMk/>
      </pc:docMkLst>
      <pc:sldChg chg="modSp mod">
        <pc:chgData name="Henning Schmidt" userId="24d0c437-27e3-422d-9c52-5a722fb6890e" providerId="ADAL" clId="{B7F76C45-E352-412A-8F60-773E24A7C56E}" dt="2026-09-07T09:58:13.233" v="24" actId="948"/>
        <pc:sldMkLst>
          <pc:docMk/>
          <pc:sldMk cId="2622224003" sldId="325"/>
        </pc:sldMkLst>
        <pc:spChg chg="mod">
          <ac:chgData name="Henning Schmidt" userId="24d0c437-27e3-422d-9c52-5a722fb6890e" providerId="ADAL" clId="{B7F76C45-E352-412A-8F60-773E24A7C56E}" dt="2026-09-07T09:58:13.233" v="24" actId="948"/>
          <ac:spMkLst>
            <pc:docMk/>
            <pc:sldMk cId="2622224003" sldId="325"/>
            <ac:spMk id="3" creationId="{60DB7AED-DFED-89EC-FAFA-D839118C68EF}"/>
          </ac:spMkLst>
        </pc:spChg>
      </pc:sldChg>
      <pc:sldChg chg="modSp mod">
        <pc:chgData name="Henning Schmidt" userId="24d0c437-27e3-422d-9c52-5a722fb6890e" providerId="ADAL" clId="{B7F76C45-E352-412A-8F60-773E24A7C56E}" dt="2026-09-07T17:11:18.411" v="306" actId="20577"/>
        <pc:sldMkLst>
          <pc:docMk/>
          <pc:sldMk cId="1350292642" sldId="326"/>
        </pc:sldMkLst>
        <pc:spChg chg="mod">
          <ac:chgData name="Henning Schmidt" userId="24d0c437-27e3-422d-9c52-5a722fb6890e" providerId="ADAL" clId="{B7F76C45-E352-412A-8F60-773E24A7C56E}" dt="2026-09-07T17:11:18.411" v="306" actId="20577"/>
          <ac:spMkLst>
            <pc:docMk/>
            <pc:sldMk cId="1350292642" sldId="326"/>
            <ac:spMk id="3" creationId="{9F94D03E-E992-6953-0FAD-0D86D9C9AF6B}"/>
          </ac:spMkLst>
        </pc:spChg>
      </pc:sldChg>
      <pc:sldChg chg="modSp mod">
        <pc:chgData name="Henning Schmidt" userId="24d0c437-27e3-422d-9c52-5a722fb6890e" providerId="ADAL" clId="{B7F76C45-E352-412A-8F60-773E24A7C56E}" dt="2026-09-07T10:50:18.011" v="249" actId="20577"/>
        <pc:sldMkLst>
          <pc:docMk/>
          <pc:sldMk cId="571323767" sldId="330"/>
        </pc:sldMkLst>
        <pc:spChg chg="mod">
          <ac:chgData name="Henning Schmidt" userId="24d0c437-27e3-422d-9c52-5a722fb6890e" providerId="ADAL" clId="{B7F76C45-E352-412A-8F60-773E24A7C56E}" dt="2026-09-07T10:50:18.011" v="249" actId="20577"/>
          <ac:spMkLst>
            <pc:docMk/>
            <pc:sldMk cId="571323767" sldId="330"/>
            <ac:spMk id="3" creationId="{D91CCE60-75F9-5D13-A1C6-E2A5292D5278}"/>
          </ac:spMkLst>
        </pc:spChg>
      </pc:sldChg>
      <pc:sldChg chg="delSp modSp new mod">
        <pc:chgData name="Henning Schmidt" userId="24d0c437-27e3-422d-9c52-5a722fb6890e" providerId="ADAL" clId="{B7F76C45-E352-412A-8F60-773E24A7C56E}" dt="2026-09-10T05:38:15.190" v="318" actId="6549"/>
        <pc:sldMkLst>
          <pc:docMk/>
          <pc:sldMk cId="3877403523" sldId="334"/>
        </pc:sldMkLst>
        <pc:spChg chg="mod">
          <ac:chgData name="Henning Schmidt" userId="24d0c437-27e3-422d-9c52-5a722fb6890e" providerId="ADAL" clId="{B7F76C45-E352-412A-8F60-773E24A7C56E}" dt="2026-09-07T10:45:23.323" v="29" actId="20577"/>
          <ac:spMkLst>
            <pc:docMk/>
            <pc:sldMk cId="3877403523" sldId="334"/>
            <ac:spMk id="2" creationId="{411A6CA4-EE60-04E3-DFF1-489FBF6A0A83}"/>
          </ac:spMkLst>
        </pc:spChg>
        <pc:spChg chg="mod">
          <ac:chgData name="Henning Schmidt" userId="24d0c437-27e3-422d-9c52-5a722fb6890e" providerId="ADAL" clId="{B7F76C45-E352-412A-8F60-773E24A7C56E}" dt="2026-09-10T05:38:15.190" v="318" actId="6549"/>
          <ac:spMkLst>
            <pc:docMk/>
            <pc:sldMk cId="3877403523" sldId="334"/>
            <ac:spMk id="3" creationId="{E57A21BC-F2BB-C621-0F4B-2D77A4E399C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04A06-017C-44A1-B5B1-B10A9333A7C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B1AD2-ABBF-4529-BC07-3E749ECCA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71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B0DC-0615-4EC7-AECB-9AA0DC864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112400-E8C3-4FF1-B768-ED4B6329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Tenso" panose="020000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449F7-7574-4B00-8497-794CBF6CE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29D4-6F71-479D-9011-A6E619A4C9DC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C0AC8-9587-4AAB-B8A5-735862EAC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A66E5-8104-48AC-B84E-D4FDA976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697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132A0-2A30-4705-ABC8-FED44E767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341D0-0FC3-43D1-9347-AF96F7E6C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Tenso" panose="02000000000000000000" pitchFamily="50" charset="0"/>
              </a:defRPr>
            </a:lvl1pPr>
            <a:lvl2pPr>
              <a:defRPr>
                <a:latin typeface="Tenso" panose="02000000000000000000" pitchFamily="50" charset="0"/>
              </a:defRPr>
            </a:lvl2pPr>
            <a:lvl3pPr>
              <a:defRPr>
                <a:latin typeface="Tenso" panose="02000000000000000000" pitchFamily="50" charset="0"/>
              </a:defRPr>
            </a:lvl3pPr>
            <a:lvl4pPr>
              <a:defRPr>
                <a:latin typeface="Tenso" panose="02000000000000000000" pitchFamily="50" charset="0"/>
              </a:defRPr>
            </a:lvl4pPr>
            <a:lvl5pPr>
              <a:defRPr>
                <a:latin typeface="Tenso" panose="02000000000000000000" pitchFamily="50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2214A-228D-412E-B11F-AD94B1B6A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7DBF0-7355-4A66-95C7-287F9DE8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18E82-A0DB-4287-84CA-0A03D7EBC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12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2460-BD1B-41E5-BF13-A30D0E932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90F91-2009-43B6-A8C8-46EF078DA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Tenso" panose="020000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EB1D5-7C59-4A7C-B7B8-11B341630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E1B9-6F55-4BDC-AA8E-E1227CAB9E0B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BAAC0-77B4-4959-88AE-ECD4E03CA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7D55F-D89A-48F2-A59D-C69236097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7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8393A-84C3-4556-BC43-CF126BCD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1CD97-A630-4787-BAF5-7BD12B82CB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Tenso" panose="02000000000000000000" pitchFamily="50" charset="0"/>
              </a:defRPr>
            </a:lvl1pPr>
            <a:lvl2pPr>
              <a:defRPr>
                <a:latin typeface="Tenso" panose="02000000000000000000" pitchFamily="50" charset="0"/>
              </a:defRPr>
            </a:lvl2pPr>
            <a:lvl3pPr>
              <a:defRPr>
                <a:latin typeface="Tenso" panose="02000000000000000000" pitchFamily="50" charset="0"/>
              </a:defRPr>
            </a:lvl3pPr>
            <a:lvl4pPr>
              <a:defRPr>
                <a:latin typeface="Tenso" panose="02000000000000000000" pitchFamily="50" charset="0"/>
              </a:defRPr>
            </a:lvl4pPr>
            <a:lvl5pPr>
              <a:defRPr>
                <a:latin typeface="Tenso" panose="02000000000000000000" pitchFamily="50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366D7C-1745-43F8-881F-E08FF7ED1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Tenso" panose="02000000000000000000" pitchFamily="50" charset="0"/>
              </a:defRPr>
            </a:lvl1pPr>
            <a:lvl2pPr>
              <a:defRPr>
                <a:latin typeface="Tenso" panose="02000000000000000000" pitchFamily="50" charset="0"/>
              </a:defRPr>
            </a:lvl2pPr>
            <a:lvl3pPr>
              <a:defRPr>
                <a:latin typeface="Tenso" panose="02000000000000000000" pitchFamily="50" charset="0"/>
              </a:defRPr>
            </a:lvl3pPr>
            <a:lvl4pPr>
              <a:defRPr>
                <a:latin typeface="Tenso" panose="02000000000000000000" pitchFamily="50" charset="0"/>
              </a:defRPr>
            </a:lvl4pPr>
            <a:lvl5pPr>
              <a:defRPr>
                <a:latin typeface="Tenso" panose="02000000000000000000" pitchFamily="50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6F028D-C063-4FEA-8A04-0D8E9E688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C210-8BC2-4334-9F32-1149122163D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C7891-3CEA-44DC-A1BA-92DEE6CB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82F56-85E7-48BC-BE01-58AADA9D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33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52E48-B405-4FD3-BCF5-2E72A56E7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94994-9C30-4A50-B363-9F0D78F2F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enso" panose="02000000000000000000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527CE-02D4-4A41-BF5C-A37EF495C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Tenso" panose="02000000000000000000" pitchFamily="50" charset="0"/>
              </a:defRPr>
            </a:lvl1pPr>
            <a:lvl2pPr>
              <a:defRPr>
                <a:latin typeface="Tenso" panose="02000000000000000000" pitchFamily="50" charset="0"/>
              </a:defRPr>
            </a:lvl2pPr>
            <a:lvl3pPr>
              <a:defRPr>
                <a:latin typeface="Tenso" panose="02000000000000000000" pitchFamily="50" charset="0"/>
              </a:defRPr>
            </a:lvl3pPr>
            <a:lvl4pPr>
              <a:defRPr>
                <a:latin typeface="Tenso" panose="02000000000000000000" pitchFamily="50" charset="0"/>
              </a:defRPr>
            </a:lvl4pPr>
            <a:lvl5pPr>
              <a:defRPr>
                <a:latin typeface="Tenso" panose="02000000000000000000" pitchFamily="50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462B60-C456-4E44-A35D-EE49A6E83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Tenso" panose="02000000000000000000" pitchFamily="50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9948F7-784D-422A-B9CA-7008B14C7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Tenso" panose="02000000000000000000" pitchFamily="50" charset="0"/>
              </a:defRPr>
            </a:lvl1pPr>
            <a:lvl2pPr>
              <a:defRPr>
                <a:latin typeface="Tenso" panose="02000000000000000000" pitchFamily="50" charset="0"/>
              </a:defRPr>
            </a:lvl2pPr>
            <a:lvl3pPr>
              <a:defRPr>
                <a:latin typeface="Tenso" panose="02000000000000000000" pitchFamily="50" charset="0"/>
              </a:defRPr>
            </a:lvl3pPr>
            <a:lvl4pPr>
              <a:defRPr>
                <a:latin typeface="Tenso" panose="02000000000000000000" pitchFamily="50" charset="0"/>
              </a:defRPr>
            </a:lvl4pPr>
            <a:lvl5pPr>
              <a:defRPr>
                <a:latin typeface="Tenso" panose="02000000000000000000" pitchFamily="50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39CD9C-35DB-408A-AA94-4323CB310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9ABCE-5CB0-47D4-A72D-11025975F805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4D24F-1883-4162-97BB-C99A33F99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537E40-ABD1-4EC7-816F-214E0F42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4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B46B1-1050-4E1D-83AD-A3C99A332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1FD12A-AB99-4F8B-8101-24C5539FF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899F1-CF86-4935-860E-EB3061136095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9E9EB-C440-4F0D-A342-649BD946D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3150E-585E-43CF-81DD-A8FE2AAF0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0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C8EFE-5D38-459C-85D6-ABA35D112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9CD3A-0A6C-4511-B8D6-36BC5873E9B4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3BDC0E-C496-4622-AE35-BB6839344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9C48B-2274-4B85-8EFD-04BC84F35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8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0FE1B-A5E8-492A-94E5-B6B6E0F7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00F80-F126-48D1-A712-DD6684F52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Tenso" panose="02000000000000000000" pitchFamily="50" charset="0"/>
              </a:defRPr>
            </a:lvl1pPr>
            <a:lvl2pPr>
              <a:defRPr sz="2800">
                <a:latin typeface="Tenso" panose="02000000000000000000" pitchFamily="50" charset="0"/>
              </a:defRPr>
            </a:lvl2pPr>
            <a:lvl3pPr>
              <a:defRPr sz="2400">
                <a:latin typeface="Tenso" panose="02000000000000000000" pitchFamily="50" charset="0"/>
              </a:defRPr>
            </a:lvl3pPr>
            <a:lvl4pPr>
              <a:defRPr sz="2000">
                <a:latin typeface="Tenso" panose="02000000000000000000" pitchFamily="50" charset="0"/>
              </a:defRPr>
            </a:lvl4pPr>
            <a:lvl5pPr>
              <a:defRPr sz="2000">
                <a:latin typeface="Tenso" panose="02000000000000000000" pitchFamily="50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5DF19-424C-46DB-98DB-73BCD1C0F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Tenso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4CBFB-02DB-4749-8535-D7D39B254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24F7-ACFC-4BFC-A661-7B4B16A7BCC9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8BA7E-9F4B-41A6-85C3-E59D96334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09BDAB-9C1F-4624-B223-60D8A3F1B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5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2688-3B85-4FD6-A2D1-DCBC9D5B6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772BAD-05EB-49DD-9B2F-3A76C99D3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Tenso" panose="02000000000000000000" pitchFamily="50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26976-2D1C-4858-BF47-6169B3A58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Tenso" panose="02000000000000000000" pitchFamily="50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5AD27-646C-46FD-A6EE-3D2313562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8382-9778-4C24-A019-B231F21634AA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28A71-1867-4EBA-840B-727B899EE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50030-E4CD-4311-9B3C-05CE690E7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8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F8B5A-DBF0-407F-9C3C-15EF4045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D81245-8622-431E-BEC5-75884A65C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enso" panose="02000000000000000000" pitchFamily="50" charset="0"/>
              </a:defRPr>
            </a:lvl1pPr>
            <a:lvl2pPr>
              <a:defRPr>
                <a:latin typeface="Tenso" panose="02000000000000000000" pitchFamily="50" charset="0"/>
              </a:defRPr>
            </a:lvl2pPr>
            <a:lvl3pPr>
              <a:defRPr>
                <a:latin typeface="Tenso" panose="02000000000000000000" pitchFamily="50" charset="0"/>
              </a:defRPr>
            </a:lvl3pPr>
            <a:lvl4pPr>
              <a:defRPr>
                <a:latin typeface="Tenso" panose="02000000000000000000" pitchFamily="50" charset="0"/>
              </a:defRPr>
            </a:lvl4pPr>
            <a:lvl5pPr>
              <a:defRPr>
                <a:latin typeface="Tenso" panose="02000000000000000000" pitchFamily="50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237EC-84AF-4C61-8DD0-35C942F70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259E7-F518-4880-B741-3FA8E9978264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FB6BE-3F25-4FCA-BDE1-D4F12576F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9F289-2F70-4F35-BB6E-4E9190AFC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6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23AB8-28A2-4781-BB0E-3E2F1CAB9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Rift Bold" panose="00000800000000000000" pitchFamily="50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A2CA4D-73FD-419A-8F57-488726C26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Tenso" panose="02000000000000000000" pitchFamily="50" charset="0"/>
              </a:defRPr>
            </a:lvl1pPr>
            <a:lvl2pPr>
              <a:defRPr>
                <a:latin typeface="Tenso" panose="02000000000000000000" pitchFamily="50" charset="0"/>
              </a:defRPr>
            </a:lvl2pPr>
            <a:lvl3pPr>
              <a:defRPr>
                <a:latin typeface="Tenso" panose="02000000000000000000" pitchFamily="50" charset="0"/>
              </a:defRPr>
            </a:lvl3pPr>
            <a:lvl4pPr>
              <a:defRPr>
                <a:latin typeface="Tenso" panose="02000000000000000000" pitchFamily="50" charset="0"/>
              </a:defRPr>
            </a:lvl4pPr>
            <a:lvl5pPr>
              <a:defRPr>
                <a:latin typeface="Tenso" panose="02000000000000000000" pitchFamily="50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921E9-D674-4DDB-B346-0C55CC25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A3A98-2BF2-4B5A-BDFE-2EA5672A67A2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A3062-2877-4257-8A0D-C53616A14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COURSE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2373D2-3662-4D7D-A37E-6E6EBC193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7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100000">
              <a:schemeClr val="bg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CFDDA-7D99-4700-BFEF-7191AE5DA2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Tenso" panose="02000000000000000000" pitchFamily="50" charset="0"/>
              </a:defRPr>
            </a:lvl1pPr>
          </a:lstStyle>
          <a:p>
            <a:fld id="{0B4D5362-2B4C-4771-9C51-98A718BF3791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99475-66A9-42A7-9079-9130EFE60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Tenso" panose="02000000000000000000" pitchFamily="50" charset="0"/>
              </a:defRPr>
            </a:lvl1pPr>
          </a:lstStyle>
          <a:p>
            <a:r>
              <a:rPr lang="en-US"/>
              <a:t>COURSE NAME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2FF2F-2FF8-46FF-8809-188E2F613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Tenso" panose="02000000000000000000" pitchFamily="50" charset="0"/>
              </a:defRPr>
            </a:lvl1pPr>
          </a:lstStyle>
          <a:p>
            <a:fld id="{C152650E-7680-47C9-96AC-B2A9D12164C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EA4081-1AC6-447B-9469-C51271EFB83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16" y="136525"/>
            <a:ext cx="2855167" cy="84545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CB231F-AE01-4F88-AB26-A0F019751FC2}"/>
              </a:ext>
            </a:extLst>
          </p:cNvPr>
          <p:cNvCxnSpPr>
            <a:cxnSpLocks/>
          </p:cNvCxnSpPr>
          <p:nvPr userDrawn="1"/>
        </p:nvCxnSpPr>
        <p:spPr>
          <a:xfrm>
            <a:off x="670874" y="6259400"/>
            <a:ext cx="10850252" cy="0"/>
          </a:xfrm>
          <a:prstGeom prst="line">
            <a:avLst/>
          </a:prstGeom>
          <a:ln w="38100" cap="flat" cmpd="sng">
            <a:solidFill>
              <a:srgbClr val="D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39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68FD1-2978-2ABE-511D-D3C22D2F1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er er ingen alternativ tekst for dette billede">
            <a:extLst>
              <a:ext uri="{FF2B5EF4-FFF2-40B4-BE49-F238E27FC236}">
                <a16:creationId xmlns:a16="http://schemas.microsoft.com/office/drawing/2014/main" id="{E16DFC9B-6E60-D174-9CF8-F3CDBC619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" b="-2"/>
          <a:stretch/>
        </p:blipFill>
        <p:spPr bwMode="auto">
          <a:xfrm>
            <a:off x="6796401" y="10"/>
            <a:ext cx="5395599" cy="3428991"/>
          </a:xfrm>
          <a:custGeom>
            <a:avLst/>
            <a:gdLst/>
            <a:ahLst/>
            <a:cxnLst/>
            <a:rect l="l" t="t" r="r" b="b"/>
            <a:pathLst>
              <a:path w="5395599" h="3429001">
                <a:moveTo>
                  <a:pt x="72963" y="0"/>
                </a:moveTo>
                <a:lnTo>
                  <a:pt x="5395599" y="0"/>
                </a:lnTo>
                <a:lnTo>
                  <a:pt x="5395599" y="3429001"/>
                </a:lnTo>
                <a:lnTo>
                  <a:pt x="256669" y="3429001"/>
                </a:lnTo>
                <a:lnTo>
                  <a:pt x="256477" y="3428211"/>
                </a:lnTo>
                <a:cubicBezTo>
                  <a:pt x="254725" y="3426377"/>
                  <a:pt x="251186" y="3424046"/>
                  <a:pt x="244603" y="3420520"/>
                </a:cubicBezTo>
                <a:cubicBezTo>
                  <a:pt x="243813" y="3379165"/>
                  <a:pt x="193520" y="3324511"/>
                  <a:pt x="204327" y="3284165"/>
                </a:cubicBezTo>
                <a:cubicBezTo>
                  <a:pt x="194574" y="3253336"/>
                  <a:pt x="190523" y="3260142"/>
                  <a:pt x="186088" y="3235544"/>
                </a:cubicBezTo>
                <a:cubicBezTo>
                  <a:pt x="177204" y="3195982"/>
                  <a:pt x="171586" y="3088699"/>
                  <a:pt x="169747" y="3057384"/>
                </a:cubicBezTo>
                <a:cubicBezTo>
                  <a:pt x="172244" y="3054365"/>
                  <a:pt x="173937" y="3051091"/>
                  <a:pt x="175054" y="3047652"/>
                </a:cubicBezTo>
                <a:lnTo>
                  <a:pt x="176808" y="3037529"/>
                </a:lnTo>
                <a:lnTo>
                  <a:pt x="175755" y="3036541"/>
                </a:lnTo>
                <a:cubicBezTo>
                  <a:pt x="173051" y="3031669"/>
                  <a:pt x="172963" y="3028266"/>
                  <a:pt x="174031" y="3025524"/>
                </a:cubicBezTo>
                <a:lnTo>
                  <a:pt x="176185" y="3022606"/>
                </a:lnTo>
                <a:cubicBezTo>
                  <a:pt x="176055" y="3020033"/>
                  <a:pt x="175924" y="3017460"/>
                  <a:pt x="175794" y="3014887"/>
                </a:cubicBezTo>
                <a:lnTo>
                  <a:pt x="177164" y="2999257"/>
                </a:lnTo>
                <a:lnTo>
                  <a:pt x="175416" y="2996732"/>
                </a:lnTo>
                <a:cubicBezTo>
                  <a:pt x="175064" y="2989081"/>
                  <a:pt x="174711" y="2981431"/>
                  <a:pt x="174360" y="2973780"/>
                </a:cubicBezTo>
                <a:lnTo>
                  <a:pt x="173394" y="2973655"/>
                </a:lnTo>
                <a:cubicBezTo>
                  <a:pt x="171202" y="2972846"/>
                  <a:pt x="169541" y="2971263"/>
                  <a:pt x="168939" y="2968014"/>
                </a:cubicBezTo>
                <a:cubicBezTo>
                  <a:pt x="155920" y="2975784"/>
                  <a:pt x="163222" y="2967071"/>
                  <a:pt x="162593" y="2956801"/>
                </a:cubicBezTo>
                <a:cubicBezTo>
                  <a:pt x="142236" y="2966578"/>
                  <a:pt x="148874" y="2935726"/>
                  <a:pt x="136190" y="2933298"/>
                </a:cubicBezTo>
                <a:cubicBezTo>
                  <a:pt x="136188" y="2925534"/>
                  <a:pt x="135815" y="2917501"/>
                  <a:pt x="134984" y="2909390"/>
                </a:cubicBezTo>
                <a:lnTo>
                  <a:pt x="134221" y="2904671"/>
                </a:lnTo>
                <a:lnTo>
                  <a:pt x="133991" y="2904615"/>
                </a:lnTo>
                <a:cubicBezTo>
                  <a:pt x="133368" y="2903671"/>
                  <a:pt x="132944" y="2902150"/>
                  <a:pt x="132759" y="2899714"/>
                </a:cubicBezTo>
                <a:cubicBezTo>
                  <a:pt x="132783" y="2898499"/>
                  <a:pt x="132807" y="2897282"/>
                  <a:pt x="132830" y="2896066"/>
                </a:cubicBezTo>
                <a:lnTo>
                  <a:pt x="131350" y="2886912"/>
                </a:lnTo>
                <a:lnTo>
                  <a:pt x="129415" y="2884014"/>
                </a:lnTo>
                <a:lnTo>
                  <a:pt x="126590" y="2883229"/>
                </a:lnTo>
                <a:cubicBezTo>
                  <a:pt x="126642" y="2882933"/>
                  <a:pt x="126695" y="2882639"/>
                  <a:pt x="126747" y="2882343"/>
                </a:cubicBezTo>
                <a:cubicBezTo>
                  <a:pt x="130282" y="2875325"/>
                  <a:pt x="136614" y="2872524"/>
                  <a:pt x="116721" y="2866529"/>
                </a:cubicBezTo>
                <a:cubicBezTo>
                  <a:pt x="121715" y="2850828"/>
                  <a:pt x="109951" y="2849285"/>
                  <a:pt x="102407" y="2829536"/>
                </a:cubicBezTo>
                <a:cubicBezTo>
                  <a:pt x="108068" y="2820214"/>
                  <a:pt x="104313" y="2813723"/>
                  <a:pt x="97513" y="2807759"/>
                </a:cubicBezTo>
                <a:cubicBezTo>
                  <a:pt x="97366" y="2787664"/>
                  <a:pt x="86314" y="2770658"/>
                  <a:pt x="80493" y="2748755"/>
                </a:cubicBezTo>
                <a:cubicBezTo>
                  <a:pt x="85565" y="2723695"/>
                  <a:pt x="66811" y="2713438"/>
                  <a:pt x="60663" y="2690022"/>
                </a:cubicBezTo>
                <a:cubicBezTo>
                  <a:pt x="73066" y="2667595"/>
                  <a:pt x="43769" y="2674802"/>
                  <a:pt x="35350" y="2663439"/>
                </a:cubicBezTo>
                <a:lnTo>
                  <a:pt x="34178" y="2660083"/>
                </a:lnTo>
                <a:cubicBezTo>
                  <a:pt x="34439" y="2657010"/>
                  <a:pt x="34700" y="2653937"/>
                  <a:pt x="34961" y="2650864"/>
                </a:cubicBezTo>
                <a:lnTo>
                  <a:pt x="35913" y="2647388"/>
                </a:lnTo>
                <a:cubicBezTo>
                  <a:pt x="36323" y="2644997"/>
                  <a:pt x="36282" y="2643412"/>
                  <a:pt x="35906" y="2642321"/>
                </a:cubicBezTo>
                <a:lnTo>
                  <a:pt x="35697" y="2642199"/>
                </a:lnTo>
                <a:cubicBezTo>
                  <a:pt x="35831" y="2640614"/>
                  <a:pt x="35966" y="2639031"/>
                  <a:pt x="36101" y="2637446"/>
                </a:cubicBezTo>
                <a:cubicBezTo>
                  <a:pt x="37260" y="2629421"/>
                  <a:pt x="38842" y="2621608"/>
                  <a:pt x="40718" y="2614161"/>
                </a:cubicBezTo>
                <a:cubicBezTo>
                  <a:pt x="29032" y="2608058"/>
                  <a:pt x="42921" y="2580448"/>
                  <a:pt x="20855" y="2583767"/>
                </a:cubicBezTo>
                <a:cubicBezTo>
                  <a:pt x="22732" y="2573730"/>
                  <a:pt x="31907" y="2567549"/>
                  <a:pt x="17429" y="2571126"/>
                </a:cubicBezTo>
                <a:lnTo>
                  <a:pt x="16691" y="2569441"/>
                </a:lnTo>
                <a:lnTo>
                  <a:pt x="19977" y="2563632"/>
                </a:lnTo>
                <a:cubicBezTo>
                  <a:pt x="21370" y="2557453"/>
                  <a:pt x="22736" y="2551799"/>
                  <a:pt x="25721" y="2556344"/>
                </a:cubicBezTo>
                <a:cubicBezTo>
                  <a:pt x="32713" y="2548895"/>
                  <a:pt x="23526" y="2540807"/>
                  <a:pt x="29740" y="2533157"/>
                </a:cubicBezTo>
                <a:cubicBezTo>
                  <a:pt x="32155" y="2522927"/>
                  <a:pt x="22112" y="2536851"/>
                  <a:pt x="22984" y="2524899"/>
                </a:cubicBezTo>
                <a:cubicBezTo>
                  <a:pt x="22853" y="2523879"/>
                  <a:pt x="22721" y="2522860"/>
                  <a:pt x="22591" y="2521840"/>
                </a:cubicBezTo>
                <a:lnTo>
                  <a:pt x="23626" y="2516618"/>
                </a:lnTo>
                <a:lnTo>
                  <a:pt x="26416" y="2514462"/>
                </a:lnTo>
                <a:cubicBezTo>
                  <a:pt x="28113" y="2512148"/>
                  <a:pt x="28851" y="2508859"/>
                  <a:pt x="27412" y="2503381"/>
                </a:cubicBezTo>
                <a:lnTo>
                  <a:pt x="26912" y="2502571"/>
                </a:lnTo>
                <a:lnTo>
                  <a:pt x="29779" y="2501027"/>
                </a:lnTo>
                <a:lnTo>
                  <a:pt x="31105" y="2492600"/>
                </a:lnTo>
                <a:lnTo>
                  <a:pt x="38272" y="2485183"/>
                </a:lnTo>
                <a:lnTo>
                  <a:pt x="36838" y="2480669"/>
                </a:lnTo>
                <a:lnTo>
                  <a:pt x="33929" y="2480825"/>
                </a:lnTo>
                <a:lnTo>
                  <a:pt x="40930" y="2465130"/>
                </a:lnTo>
                <a:cubicBezTo>
                  <a:pt x="38183" y="2455259"/>
                  <a:pt x="40884" y="2449073"/>
                  <a:pt x="45376" y="2443685"/>
                </a:cubicBezTo>
                <a:cubicBezTo>
                  <a:pt x="46859" y="2423506"/>
                  <a:pt x="54665" y="2407402"/>
                  <a:pt x="59676" y="2385914"/>
                </a:cubicBezTo>
                <a:cubicBezTo>
                  <a:pt x="58375" y="2360280"/>
                  <a:pt x="70331" y="2351643"/>
                  <a:pt x="75643" y="2328662"/>
                </a:cubicBezTo>
                <a:cubicBezTo>
                  <a:pt x="68923" y="2301647"/>
                  <a:pt x="92173" y="2318371"/>
                  <a:pt x="94380" y="2298217"/>
                </a:cubicBezTo>
                <a:cubicBezTo>
                  <a:pt x="89894" y="2262517"/>
                  <a:pt x="102355" y="2301922"/>
                  <a:pt x="106504" y="2250782"/>
                </a:cubicBezTo>
                <a:cubicBezTo>
                  <a:pt x="105375" y="2247398"/>
                  <a:pt x="107866" y="2241930"/>
                  <a:pt x="109892" y="2243352"/>
                </a:cubicBezTo>
                <a:cubicBezTo>
                  <a:pt x="109711" y="2239945"/>
                  <a:pt x="106781" y="2230878"/>
                  <a:pt x="110290" y="2231409"/>
                </a:cubicBezTo>
                <a:cubicBezTo>
                  <a:pt x="113089" y="2215680"/>
                  <a:pt x="113491" y="2199138"/>
                  <a:pt x="111457" y="2183375"/>
                </a:cubicBezTo>
                <a:cubicBezTo>
                  <a:pt x="121905" y="2154998"/>
                  <a:pt x="103565" y="2165592"/>
                  <a:pt x="108536" y="2144085"/>
                </a:cubicBezTo>
                <a:cubicBezTo>
                  <a:pt x="117898" y="2128897"/>
                  <a:pt x="113450" y="2120189"/>
                  <a:pt x="120996" y="2101383"/>
                </a:cubicBezTo>
                <a:cubicBezTo>
                  <a:pt x="113567" y="2092860"/>
                  <a:pt x="119580" y="2086506"/>
                  <a:pt x="122262" y="2079956"/>
                </a:cubicBezTo>
                <a:lnTo>
                  <a:pt x="122705" y="2076836"/>
                </a:lnTo>
                <a:lnTo>
                  <a:pt x="120431" y="2062205"/>
                </a:lnTo>
                <a:cubicBezTo>
                  <a:pt x="124896" y="2059982"/>
                  <a:pt x="118406" y="2051541"/>
                  <a:pt x="117092" y="2047621"/>
                </a:cubicBezTo>
                <a:cubicBezTo>
                  <a:pt x="120027" y="2047669"/>
                  <a:pt x="121324" y="2039112"/>
                  <a:pt x="118859" y="2035989"/>
                </a:cubicBezTo>
                <a:cubicBezTo>
                  <a:pt x="107554" y="1971545"/>
                  <a:pt x="135428" y="2008454"/>
                  <a:pt x="118500" y="1969476"/>
                </a:cubicBezTo>
                <a:cubicBezTo>
                  <a:pt x="114745" y="1943615"/>
                  <a:pt x="148559" y="1944656"/>
                  <a:pt x="131680" y="1917869"/>
                </a:cubicBezTo>
                <a:cubicBezTo>
                  <a:pt x="130819" y="1886102"/>
                  <a:pt x="142687" y="1866056"/>
                  <a:pt x="132882" y="1836507"/>
                </a:cubicBezTo>
                <a:cubicBezTo>
                  <a:pt x="132131" y="1806766"/>
                  <a:pt x="136526" y="1781182"/>
                  <a:pt x="131877" y="1755879"/>
                </a:cubicBezTo>
                <a:cubicBezTo>
                  <a:pt x="135648" y="1745788"/>
                  <a:pt x="136972" y="1736202"/>
                  <a:pt x="130448" y="1726651"/>
                </a:cubicBezTo>
                <a:cubicBezTo>
                  <a:pt x="131521" y="1698957"/>
                  <a:pt x="140123" y="1692528"/>
                  <a:pt x="132596" y="1674709"/>
                </a:cubicBezTo>
                <a:cubicBezTo>
                  <a:pt x="137178" y="1669668"/>
                  <a:pt x="139622" y="1666183"/>
                  <a:pt x="140684" y="1663502"/>
                </a:cubicBezTo>
                <a:cubicBezTo>
                  <a:pt x="143868" y="1655460"/>
                  <a:pt x="134606" y="1654644"/>
                  <a:pt x="133266" y="1640672"/>
                </a:cubicBezTo>
                <a:cubicBezTo>
                  <a:pt x="130503" y="1625689"/>
                  <a:pt x="122671" y="1650492"/>
                  <a:pt x="122351" y="1636309"/>
                </a:cubicBezTo>
                <a:cubicBezTo>
                  <a:pt x="127504" y="1622116"/>
                  <a:pt x="113671" y="1619938"/>
                  <a:pt x="119842" y="1605349"/>
                </a:cubicBezTo>
                <a:cubicBezTo>
                  <a:pt x="130060" y="1611345"/>
                  <a:pt x="119283" y="1573894"/>
                  <a:pt x="128418" y="1574712"/>
                </a:cubicBezTo>
                <a:cubicBezTo>
                  <a:pt x="116056" y="1558635"/>
                  <a:pt x="132372" y="1555273"/>
                  <a:pt x="129203" y="1536647"/>
                </a:cubicBezTo>
                <a:cubicBezTo>
                  <a:pt x="124681" y="1527242"/>
                  <a:pt x="124122" y="1521025"/>
                  <a:pt x="129792" y="1513896"/>
                </a:cubicBezTo>
                <a:cubicBezTo>
                  <a:pt x="107681" y="1470305"/>
                  <a:pt x="129817" y="1490329"/>
                  <a:pt x="122312" y="1452296"/>
                </a:cubicBezTo>
                <a:cubicBezTo>
                  <a:pt x="114097" y="1419160"/>
                  <a:pt x="109473" y="1382582"/>
                  <a:pt x="87787" y="1347657"/>
                </a:cubicBezTo>
                <a:cubicBezTo>
                  <a:pt x="81503" y="1340763"/>
                  <a:pt x="79662" y="1326684"/>
                  <a:pt x="83676" y="1316214"/>
                </a:cubicBezTo>
                <a:cubicBezTo>
                  <a:pt x="84367" y="1314411"/>
                  <a:pt x="85208" y="1312787"/>
                  <a:pt x="86175" y="1311390"/>
                </a:cubicBezTo>
                <a:cubicBezTo>
                  <a:pt x="70681" y="1290091"/>
                  <a:pt x="79090" y="1279232"/>
                  <a:pt x="68414" y="1268952"/>
                </a:cubicBezTo>
                <a:cubicBezTo>
                  <a:pt x="64882" y="1237645"/>
                  <a:pt x="76303" y="1214150"/>
                  <a:pt x="66960" y="1204622"/>
                </a:cubicBezTo>
                <a:cubicBezTo>
                  <a:pt x="68012" y="1188944"/>
                  <a:pt x="79810" y="1168727"/>
                  <a:pt x="69797" y="1155703"/>
                </a:cubicBezTo>
                <a:cubicBezTo>
                  <a:pt x="78315" y="1155066"/>
                  <a:pt x="63849" y="1136907"/>
                  <a:pt x="69688" y="1128440"/>
                </a:cubicBezTo>
                <a:cubicBezTo>
                  <a:pt x="74740" y="1122556"/>
                  <a:pt x="71529" y="1115674"/>
                  <a:pt x="71494" y="1108417"/>
                </a:cubicBezTo>
                <a:cubicBezTo>
                  <a:pt x="75656" y="1099737"/>
                  <a:pt x="70388" y="1067483"/>
                  <a:pt x="65950" y="1058433"/>
                </a:cubicBezTo>
                <a:cubicBezTo>
                  <a:pt x="50118" y="1035713"/>
                  <a:pt x="64594" y="994640"/>
                  <a:pt x="52521" y="975987"/>
                </a:cubicBezTo>
                <a:cubicBezTo>
                  <a:pt x="50914" y="969800"/>
                  <a:pt x="50418" y="963971"/>
                  <a:pt x="50615" y="958395"/>
                </a:cubicBezTo>
                <a:lnTo>
                  <a:pt x="52757" y="943118"/>
                </a:lnTo>
                <a:lnTo>
                  <a:pt x="56549" y="939439"/>
                </a:lnTo>
                <a:cubicBezTo>
                  <a:pt x="56401" y="936206"/>
                  <a:pt x="56255" y="932972"/>
                  <a:pt x="56107" y="929739"/>
                </a:cubicBezTo>
                <a:lnTo>
                  <a:pt x="56780" y="927127"/>
                </a:lnTo>
                <a:cubicBezTo>
                  <a:pt x="58082" y="922138"/>
                  <a:pt x="59244" y="917190"/>
                  <a:pt x="59846" y="912177"/>
                </a:cubicBezTo>
                <a:cubicBezTo>
                  <a:pt x="41559" y="915106"/>
                  <a:pt x="61959" y="870019"/>
                  <a:pt x="46764" y="881067"/>
                </a:cubicBezTo>
                <a:cubicBezTo>
                  <a:pt x="46894" y="854032"/>
                  <a:pt x="35518" y="846928"/>
                  <a:pt x="49935" y="817416"/>
                </a:cubicBezTo>
                <a:cubicBezTo>
                  <a:pt x="37190" y="772732"/>
                  <a:pt x="51975" y="740070"/>
                  <a:pt x="31206" y="702815"/>
                </a:cubicBezTo>
                <a:cubicBezTo>
                  <a:pt x="39530" y="708645"/>
                  <a:pt x="37598" y="685431"/>
                  <a:pt x="33943" y="672401"/>
                </a:cubicBezTo>
                <a:cubicBezTo>
                  <a:pt x="66681" y="693593"/>
                  <a:pt x="6096" y="618072"/>
                  <a:pt x="29392" y="612154"/>
                </a:cubicBezTo>
                <a:cubicBezTo>
                  <a:pt x="8255" y="607196"/>
                  <a:pt x="27963" y="545243"/>
                  <a:pt x="5970" y="516197"/>
                </a:cubicBezTo>
                <a:cubicBezTo>
                  <a:pt x="4766" y="496236"/>
                  <a:pt x="3235" y="464307"/>
                  <a:pt x="0" y="446558"/>
                </a:cubicBezTo>
                <a:lnTo>
                  <a:pt x="3892" y="402046"/>
                </a:lnTo>
                <a:cubicBezTo>
                  <a:pt x="8570" y="377878"/>
                  <a:pt x="6389" y="373884"/>
                  <a:pt x="12474" y="322733"/>
                </a:cubicBezTo>
                <a:cubicBezTo>
                  <a:pt x="12216" y="257376"/>
                  <a:pt x="25563" y="267420"/>
                  <a:pt x="21680" y="204587"/>
                </a:cubicBezTo>
                <a:cubicBezTo>
                  <a:pt x="27666" y="201120"/>
                  <a:pt x="29305" y="133016"/>
                  <a:pt x="33179" y="127724"/>
                </a:cubicBezTo>
                <a:lnTo>
                  <a:pt x="41973" y="110945"/>
                </a:lnTo>
                <a:lnTo>
                  <a:pt x="40746" y="108356"/>
                </a:lnTo>
                <a:cubicBezTo>
                  <a:pt x="38939" y="97517"/>
                  <a:pt x="40742" y="91347"/>
                  <a:pt x="44132" y="87265"/>
                </a:cubicBezTo>
                <a:lnTo>
                  <a:pt x="49473" y="83713"/>
                </a:lnTo>
                <a:lnTo>
                  <a:pt x="53238" y="69573"/>
                </a:lnTo>
                <a:lnTo>
                  <a:pt x="64534" y="42623"/>
                </a:lnTo>
                <a:lnTo>
                  <a:pt x="63008" y="367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ecruitment and Career Development - IResearchNet">
            <a:extLst>
              <a:ext uri="{FF2B5EF4-FFF2-40B4-BE49-F238E27FC236}">
                <a16:creationId xmlns:a16="http://schemas.microsoft.com/office/drawing/2014/main" id="{323DD867-79A1-59C5-C636-84F54FB86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" r="-2" b="-2"/>
          <a:stretch/>
        </p:blipFill>
        <p:spPr bwMode="auto">
          <a:xfrm>
            <a:off x="7047822" y="3428999"/>
            <a:ext cx="5144178" cy="3429001"/>
          </a:xfrm>
          <a:custGeom>
            <a:avLst/>
            <a:gdLst/>
            <a:ahLst/>
            <a:cxnLst/>
            <a:rect l="l" t="t" r="r" b="b"/>
            <a:pathLst>
              <a:path w="5144178" h="3429001">
                <a:moveTo>
                  <a:pt x="5248" y="0"/>
                </a:moveTo>
                <a:lnTo>
                  <a:pt x="5144178" y="0"/>
                </a:lnTo>
                <a:lnTo>
                  <a:pt x="5144178" y="3429001"/>
                </a:lnTo>
                <a:lnTo>
                  <a:pt x="429241" y="3429001"/>
                </a:lnTo>
                <a:cubicBezTo>
                  <a:pt x="428992" y="3419887"/>
                  <a:pt x="428744" y="3410773"/>
                  <a:pt x="428494" y="3401659"/>
                </a:cubicBezTo>
                <a:cubicBezTo>
                  <a:pt x="429406" y="3391510"/>
                  <a:pt x="431679" y="3383098"/>
                  <a:pt x="435734" y="3378121"/>
                </a:cubicBezTo>
                <a:cubicBezTo>
                  <a:pt x="436991" y="3361326"/>
                  <a:pt x="427053" y="3345262"/>
                  <a:pt x="445861" y="3331866"/>
                </a:cubicBezTo>
                <a:cubicBezTo>
                  <a:pt x="467915" y="3312526"/>
                  <a:pt x="420717" y="3269875"/>
                  <a:pt x="450667" y="3268767"/>
                </a:cubicBezTo>
                <a:cubicBezTo>
                  <a:pt x="418085" y="3238190"/>
                  <a:pt x="438274" y="3223695"/>
                  <a:pt x="444940" y="3187464"/>
                </a:cubicBezTo>
                <a:cubicBezTo>
                  <a:pt x="457718" y="3161471"/>
                  <a:pt x="427295" y="3075829"/>
                  <a:pt x="420880" y="3003224"/>
                </a:cubicBezTo>
                <a:cubicBezTo>
                  <a:pt x="410416" y="2961314"/>
                  <a:pt x="398246" y="2982449"/>
                  <a:pt x="397965" y="2932483"/>
                </a:cubicBezTo>
                <a:cubicBezTo>
                  <a:pt x="401612" y="2929293"/>
                  <a:pt x="384023" y="2884236"/>
                  <a:pt x="379552" y="2861410"/>
                </a:cubicBezTo>
                <a:cubicBezTo>
                  <a:pt x="375080" y="2838584"/>
                  <a:pt x="391830" y="2811754"/>
                  <a:pt x="371133" y="2795530"/>
                </a:cubicBezTo>
                <a:cubicBezTo>
                  <a:pt x="301844" y="2713757"/>
                  <a:pt x="345652" y="2657154"/>
                  <a:pt x="323187" y="2580110"/>
                </a:cubicBezTo>
                <a:cubicBezTo>
                  <a:pt x="306519" y="2502814"/>
                  <a:pt x="320305" y="2543491"/>
                  <a:pt x="312797" y="2504294"/>
                </a:cubicBezTo>
                <a:lnTo>
                  <a:pt x="315266" y="2447810"/>
                </a:lnTo>
                <a:lnTo>
                  <a:pt x="327943" y="2406477"/>
                </a:lnTo>
                <a:cubicBezTo>
                  <a:pt x="336752" y="2372041"/>
                  <a:pt x="329139" y="2360511"/>
                  <a:pt x="325453" y="2348977"/>
                </a:cubicBezTo>
                <a:cubicBezTo>
                  <a:pt x="325453" y="2348863"/>
                  <a:pt x="325452" y="2348749"/>
                  <a:pt x="325452" y="2348635"/>
                </a:cubicBezTo>
                <a:lnTo>
                  <a:pt x="332343" y="2338523"/>
                </a:lnTo>
                <a:cubicBezTo>
                  <a:pt x="338694" y="2329606"/>
                  <a:pt x="342749" y="2321075"/>
                  <a:pt x="335894" y="2309406"/>
                </a:cubicBezTo>
                <a:lnTo>
                  <a:pt x="335338" y="2308744"/>
                </a:lnTo>
                <a:lnTo>
                  <a:pt x="346504" y="2291451"/>
                </a:lnTo>
                <a:cubicBezTo>
                  <a:pt x="334713" y="2273286"/>
                  <a:pt x="336169" y="2261530"/>
                  <a:pt x="346212" y="2246479"/>
                </a:cubicBezTo>
                <a:cubicBezTo>
                  <a:pt x="348097" y="2237953"/>
                  <a:pt x="347346" y="2230388"/>
                  <a:pt x="345583" y="2223491"/>
                </a:cubicBezTo>
                <a:lnTo>
                  <a:pt x="343060" y="2216357"/>
                </a:lnTo>
                <a:lnTo>
                  <a:pt x="353168" y="2174541"/>
                </a:lnTo>
                <a:cubicBezTo>
                  <a:pt x="352741" y="2164594"/>
                  <a:pt x="352315" y="2154646"/>
                  <a:pt x="351888" y="2144699"/>
                </a:cubicBezTo>
                <a:lnTo>
                  <a:pt x="342493" y="2149725"/>
                </a:lnTo>
                <a:lnTo>
                  <a:pt x="338392" y="2151536"/>
                </a:lnTo>
                <a:lnTo>
                  <a:pt x="337982" y="2151019"/>
                </a:lnTo>
                <a:lnTo>
                  <a:pt x="338449" y="2149486"/>
                </a:lnTo>
                <a:lnTo>
                  <a:pt x="338600" y="2134712"/>
                </a:lnTo>
                <a:cubicBezTo>
                  <a:pt x="338425" y="2120490"/>
                  <a:pt x="336235" y="2078941"/>
                  <a:pt x="337398" y="2064154"/>
                </a:cubicBezTo>
                <a:lnTo>
                  <a:pt x="345585" y="2045992"/>
                </a:lnTo>
                <a:cubicBezTo>
                  <a:pt x="350276" y="2032063"/>
                  <a:pt x="344152" y="2014047"/>
                  <a:pt x="346822" y="2001765"/>
                </a:cubicBezTo>
                <a:lnTo>
                  <a:pt x="342883" y="1961707"/>
                </a:lnTo>
                <a:lnTo>
                  <a:pt x="347470" y="1900236"/>
                </a:lnTo>
                <a:cubicBezTo>
                  <a:pt x="364289" y="1870214"/>
                  <a:pt x="369986" y="1840554"/>
                  <a:pt x="379121" y="1812831"/>
                </a:cubicBezTo>
                <a:cubicBezTo>
                  <a:pt x="389911" y="1770577"/>
                  <a:pt x="354039" y="1794440"/>
                  <a:pt x="388831" y="1744809"/>
                </a:cubicBezTo>
                <a:cubicBezTo>
                  <a:pt x="379105" y="1737519"/>
                  <a:pt x="379758" y="1730671"/>
                  <a:pt x="386854" y="1719984"/>
                </a:cubicBezTo>
                <a:cubicBezTo>
                  <a:pt x="383430" y="1703465"/>
                  <a:pt x="370916" y="1663756"/>
                  <a:pt x="368290" y="1645695"/>
                </a:cubicBezTo>
                <a:cubicBezTo>
                  <a:pt x="357400" y="1630293"/>
                  <a:pt x="380274" y="1626679"/>
                  <a:pt x="371094" y="1611618"/>
                </a:cubicBezTo>
                <a:cubicBezTo>
                  <a:pt x="371002" y="1596082"/>
                  <a:pt x="385095" y="1622507"/>
                  <a:pt x="389023" y="1605878"/>
                </a:cubicBezTo>
                <a:cubicBezTo>
                  <a:pt x="390632" y="1590479"/>
                  <a:pt x="405974" y="1588764"/>
                  <a:pt x="400334" y="1580252"/>
                </a:cubicBezTo>
                <a:cubicBezTo>
                  <a:pt x="398453" y="1577416"/>
                  <a:pt x="394242" y="1573824"/>
                  <a:pt x="386415" y="1568719"/>
                </a:cubicBezTo>
                <a:cubicBezTo>
                  <a:pt x="398127" y="1548565"/>
                  <a:pt x="383562" y="1542300"/>
                  <a:pt x="380563" y="1512113"/>
                </a:cubicBezTo>
                <a:cubicBezTo>
                  <a:pt x="390974" y="1501090"/>
                  <a:pt x="388354" y="1490725"/>
                  <a:pt x="381649" y="1480027"/>
                </a:cubicBezTo>
                <a:cubicBezTo>
                  <a:pt x="388255" y="1451946"/>
                  <a:pt x="379830" y="1424362"/>
                  <a:pt x="379771" y="1391776"/>
                </a:cubicBezTo>
                <a:cubicBezTo>
                  <a:pt x="394749" y="1358592"/>
                  <a:pt x="374165" y="1337728"/>
                  <a:pt x="374196" y="1302917"/>
                </a:cubicBezTo>
                <a:cubicBezTo>
                  <a:pt x="368854" y="1266771"/>
                  <a:pt x="352704" y="1198328"/>
                  <a:pt x="347716" y="1174898"/>
                </a:cubicBezTo>
                <a:cubicBezTo>
                  <a:pt x="351670" y="1171265"/>
                  <a:pt x="349141" y="1162023"/>
                  <a:pt x="344270" y="1162336"/>
                </a:cubicBezTo>
                <a:cubicBezTo>
                  <a:pt x="346277" y="1157934"/>
                  <a:pt x="356682" y="1148125"/>
                  <a:pt x="349170" y="1146091"/>
                </a:cubicBezTo>
                <a:lnTo>
                  <a:pt x="352303" y="1129892"/>
                </a:lnTo>
                <a:lnTo>
                  <a:pt x="351430" y="1126519"/>
                </a:lnTo>
                <a:cubicBezTo>
                  <a:pt x="346690" y="1119595"/>
                  <a:pt x="336427" y="1113182"/>
                  <a:pt x="348385" y="1103202"/>
                </a:cubicBezTo>
                <a:cubicBezTo>
                  <a:pt x="335029" y="1083311"/>
                  <a:pt x="342034" y="1073392"/>
                  <a:pt x="325821" y="1057618"/>
                </a:cubicBezTo>
                <a:cubicBezTo>
                  <a:pt x="316621" y="1034543"/>
                  <a:pt x="347537" y="1044496"/>
                  <a:pt x="328942" y="1014396"/>
                </a:cubicBezTo>
                <a:cubicBezTo>
                  <a:pt x="331627" y="996980"/>
                  <a:pt x="330231" y="978927"/>
                  <a:pt x="324892" y="961978"/>
                </a:cubicBezTo>
                <a:cubicBezTo>
                  <a:pt x="319089" y="962869"/>
                  <a:pt x="323554" y="952695"/>
                  <a:pt x="323705" y="948954"/>
                </a:cubicBezTo>
                <a:cubicBezTo>
                  <a:pt x="320405" y="950689"/>
                  <a:pt x="316028" y="944932"/>
                  <a:pt x="317752" y="941130"/>
                </a:cubicBezTo>
                <a:cubicBezTo>
                  <a:pt x="307649" y="926090"/>
                  <a:pt x="277038" y="882649"/>
                  <a:pt x="263090" y="858717"/>
                </a:cubicBezTo>
                <a:cubicBezTo>
                  <a:pt x="253262" y="834060"/>
                  <a:pt x="233030" y="825680"/>
                  <a:pt x="234063" y="797535"/>
                </a:cubicBezTo>
                <a:cubicBezTo>
                  <a:pt x="224798" y="774484"/>
                  <a:pt x="211129" y="757569"/>
                  <a:pt x="207780" y="735637"/>
                </a:cubicBezTo>
                <a:cubicBezTo>
                  <a:pt x="200086" y="730144"/>
                  <a:pt x="195328" y="723621"/>
                  <a:pt x="199455" y="712583"/>
                </a:cubicBezTo>
                <a:cubicBezTo>
                  <a:pt x="188825" y="692142"/>
                  <a:pt x="176915" y="692229"/>
                  <a:pt x="179363" y="674324"/>
                </a:cubicBezTo>
                <a:cubicBezTo>
                  <a:pt x="151790" y="669588"/>
                  <a:pt x="171348" y="664028"/>
                  <a:pt x="167031" y="648825"/>
                </a:cubicBezTo>
                <a:cubicBezTo>
                  <a:pt x="165058" y="635832"/>
                  <a:pt x="182344" y="650164"/>
                  <a:pt x="177885" y="639193"/>
                </a:cubicBezTo>
                <a:cubicBezTo>
                  <a:pt x="167233" y="631381"/>
                  <a:pt x="182128" y="621721"/>
                  <a:pt x="170193" y="614197"/>
                </a:cubicBezTo>
                <a:cubicBezTo>
                  <a:pt x="160681" y="624667"/>
                  <a:pt x="160125" y="589951"/>
                  <a:pt x="150078" y="595857"/>
                </a:cubicBezTo>
                <a:cubicBezTo>
                  <a:pt x="158584" y="576480"/>
                  <a:pt x="139000" y="583361"/>
                  <a:pt x="136246" y="567366"/>
                </a:cubicBezTo>
                <a:cubicBezTo>
                  <a:pt x="138159" y="557596"/>
                  <a:pt x="136677" y="552544"/>
                  <a:pt x="127843" y="550402"/>
                </a:cubicBezTo>
                <a:cubicBezTo>
                  <a:pt x="138013" y="504459"/>
                  <a:pt x="119800" y="532495"/>
                  <a:pt x="115350" y="499229"/>
                </a:cubicBezTo>
                <a:cubicBezTo>
                  <a:pt x="113368" y="469276"/>
                  <a:pt x="106154" y="438783"/>
                  <a:pt x="118788" y="399677"/>
                </a:cubicBezTo>
                <a:cubicBezTo>
                  <a:pt x="123548" y="390799"/>
                  <a:pt x="120841" y="379028"/>
                  <a:pt x="112744" y="373386"/>
                </a:cubicBezTo>
                <a:cubicBezTo>
                  <a:pt x="111350" y="372416"/>
                  <a:pt x="109845" y="371666"/>
                  <a:pt x="108278" y="371164"/>
                </a:cubicBezTo>
                <a:cubicBezTo>
                  <a:pt x="105102" y="355408"/>
                  <a:pt x="99426" y="300162"/>
                  <a:pt x="93688" y="278850"/>
                </a:cubicBezTo>
                <a:cubicBezTo>
                  <a:pt x="87166" y="267537"/>
                  <a:pt x="66957" y="258985"/>
                  <a:pt x="73845" y="243290"/>
                </a:cubicBezTo>
                <a:cubicBezTo>
                  <a:pt x="63998" y="247733"/>
                  <a:pt x="74173" y="225554"/>
                  <a:pt x="64695" y="222491"/>
                </a:cubicBezTo>
                <a:cubicBezTo>
                  <a:pt x="56983" y="220939"/>
                  <a:pt x="58274" y="213849"/>
                  <a:pt x="55847" y="208309"/>
                </a:cubicBezTo>
                <a:cubicBezTo>
                  <a:pt x="48190" y="204115"/>
                  <a:pt x="43175" y="176538"/>
                  <a:pt x="45112" y="167089"/>
                </a:cubicBezTo>
                <a:cubicBezTo>
                  <a:pt x="55281" y="140651"/>
                  <a:pt x="24950" y="117791"/>
                  <a:pt x="32253" y="96620"/>
                </a:cubicBezTo>
                <a:cubicBezTo>
                  <a:pt x="31966" y="90985"/>
                  <a:pt x="30545" y="86265"/>
                  <a:pt x="28426" y="82140"/>
                </a:cubicBezTo>
                <a:lnTo>
                  <a:pt x="20810" y="71761"/>
                </a:lnTo>
                <a:lnTo>
                  <a:pt x="15272" y="71157"/>
                </a:lnTo>
                <a:lnTo>
                  <a:pt x="12472" y="63523"/>
                </a:lnTo>
                <a:lnTo>
                  <a:pt x="10824" y="61925"/>
                </a:lnTo>
                <a:cubicBezTo>
                  <a:pt x="7654" y="58884"/>
                  <a:pt x="4659" y="55793"/>
                  <a:pt x="2274" y="52329"/>
                </a:cubicBezTo>
                <a:cubicBezTo>
                  <a:pt x="23939" y="43979"/>
                  <a:pt x="-14451" y="21492"/>
                  <a:pt x="6482" y="21103"/>
                </a:cubicBezTo>
                <a:cubicBezTo>
                  <a:pt x="1811" y="10861"/>
                  <a:pt x="5069" y="6991"/>
                  <a:pt x="6204" y="391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4BB8DC-4EEF-08AF-DC9F-73344A529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152650E-7680-47C9-96AC-B2A9D12164C4}" type="slidenum">
              <a:rPr lang="en-US" sz="1000">
                <a:solidFill>
                  <a:srgbClr val="FFFFFF"/>
                </a:solidFill>
                <a:latin typeface="+mn-lt"/>
              </a:rPr>
              <a:pPr>
                <a:spcAft>
                  <a:spcPts val="600"/>
                </a:spcAft>
              </a:pPr>
              <a:t>1</a:t>
            </a:fld>
            <a:endParaRPr lang="en-US" sz="100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DA256378-F73F-9F1A-08B1-14E785154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385" y="4605981"/>
            <a:ext cx="3556029" cy="1049029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1215C53-E77D-C7D6-40EF-8936E683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53" y="650874"/>
            <a:ext cx="6319838" cy="2778125"/>
          </a:xfrm>
        </p:spPr>
        <p:txBody>
          <a:bodyPr/>
          <a:lstStyle/>
          <a:p>
            <a:pPr algn="ctr"/>
            <a:r>
              <a:rPr lang="da-DK" sz="2800" dirty="0"/>
              <a:t>Recruitment and training for</a:t>
            </a:r>
            <a:br>
              <a:rPr lang="da-DK" sz="2800" dirty="0"/>
            </a:br>
            <a:r>
              <a:rPr lang="da-DK" sz="2800" dirty="0"/>
              <a:t>FISO</a:t>
            </a:r>
            <a:r>
              <a:rPr lang="da-DK" sz="1800" dirty="0"/>
              <a:t>s</a:t>
            </a:r>
            <a:br>
              <a:rPr lang="da-DK" sz="2800" dirty="0"/>
            </a:br>
            <a:r>
              <a:rPr lang="da-DK" sz="2800" dirty="0"/>
              <a:t>-</a:t>
            </a:r>
            <a:br>
              <a:rPr lang="da-DK" sz="2800" dirty="0"/>
            </a:br>
            <a:r>
              <a:rPr lang="da-DK" sz="2800" dirty="0"/>
              <a:t>Where are we heading?</a:t>
            </a:r>
            <a:br>
              <a:rPr lang="da-DK" sz="2800" dirty="0"/>
            </a:br>
            <a:br>
              <a:rPr lang="da-DK" dirty="0"/>
            </a:br>
            <a:r>
              <a:rPr lang="da-DK" sz="2400" dirty="0">
                <a:latin typeface="Tenso" panose="02000000000000000000" charset="0"/>
              </a:rPr>
              <a:t>Dr Henning Schmidt</a:t>
            </a:r>
            <a:endParaRPr lang="da-DK" dirty="0">
              <a:latin typeface="Tenso" panose="020000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268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A6CA4-EE60-04E3-DFF1-489FBF6A0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A21BC-F2BB-C621-0F4B-2D77A4E39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2400" dirty="0"/>
              <a:t>Shortage of staff (CANSO task force etc.)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Staff fluctuation, retirement rounds etc.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High failure rates in some units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We see new behaviours - example: generation Z doesn’t tell you when they consider leaving, they just </a:t>
            </a:r>
            <a:r>
              <a:rPr lang="en-GB" sz="2400"/>
              <a:t>leave </a:t>
            </a:r>
            <a:endParaRPr lang="en-GB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7AB21-CC40-0D42-9F86-1249FEAAF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195321-ED2C-BD47-5FB1-38F2C7F97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0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62D5-9EAB-2460-F63A-181A6A6AC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Flight plan of todays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4D03E-E992-6953-0FAD-0D86D9C9A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Aligning what are we looking speaking about generation Z</a:t>
            </a:r>
          </a:p>
          <a:p>
            <a:pPr>
              <a:lnSpc>
                <a:spcPct val="150000"/>
              </a:lnSpc>
            </a:pPr>
            <a:r>
              <a:rPr lang="en-GB" dirty="0"/>
              <a:t>Where are we going with recruiting from generation Z?</a:t>
            </a:r>
          </a:p>
          <a:p>
            <a:pPr>
              <a:lnSpc>
                <a:spcPct val="150000"/>
              </a:lnSpc>
            </a:pPr>
            <a:r>
              <a:rPr lang="en-GB" dirty="0"/>
              <a:t>Where are we going with </a:t>
            </a:r>
            <a:r>
              <a:rPr lang="en-GB"/>
              <a:t>training for</a:t>
            </a:r>
            <a:br>
              <a:rPr lang="en-GB" dirty="0"/>
            </a:br>
            <a:r>
              <a:rPr lang="en-GB" dirty="0"/>
              <a:t>generation Z?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D0620-74E4-B620-DB47-F0EE5AB12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71065-EA44-E24B-0443-3125902F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ECAC16-EC77-6ACB-718B-3E2CD50A65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4"/>
          <a:stretch>
            <a:fillRect/>
          </a:stretch>
        </p:blipFill>
        <p:spPr>
          <a:xfrm>
            <a:off x="7400719" y="3327202"/>
            <a:ext cx="4110726" cy="274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92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EB0A1-C3ED-8095-89C3-15E0F759E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6966BB-BD03-AD89-284B-DBF11D221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 sz="3100" dirty="0"/>
              <a:t>Understand Generation Z for learning behaviours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F8FD58-2D72-4A8B-EA28-F01BEBD04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en-GB" sz="1800" dirty="0"/>
              <a:t>Digital natives, prefer interactivity and tech-driven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Shorter attention span – need for microlearning 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Less self reflection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Less able to handle stress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Comfortable with visually rich learning materials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They are competitive - Growing up with social media means constant exposure to the achievements of peers</a:t>
            </a:r>
          </a:p>
        </p:txBody>
      </p:sp>
      <p:pic>
        <p:nvPicPr>
          <p:cNvPr id="14338" name="Picture 2" descr="The Gen Z Activism Survey - United Way NCA">
            <a:extLst>
              <a:ext uri="{FF2B5EF4-FFF2-40B4-BE49-F238E27FC236}">
                <a16:creationId xmlns:a16="http://schemas.microsoft.com/office/drawing/2014/main" id="{4AE62D7A-2691-0E0C-45DE-FF0A44906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8" r="19123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7C1E0-8CEA-DAF1-7C0D-96886494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2650E-7680-47C9-96AC-B2A9D12164C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15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4DB0-58B3-CC39-5E64-38A535537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we recruit aspiring</a:t>
            </a:r>
            <a:br>
              <a:rPr lang="en-GB" dirty="0"/>
            </a:br>
            <a:r>
              <a:rPr lang="en-GB" dirty="0"/>
              <a:t>Fisos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928D7-117C-1592-621E-06CBC1A77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Cognitive recruitment tests, e.g. FEAST</a:t>
            </a:r>
          </a:p>
          <a:p>
            <a:pPr>
              <a:lnSpc>
                <a:spcPct val="150000"/>
              </a:lnSpc>
            </a:pPr>
            <a:r>
              <a:rPr lang="en-GB" dirty="0"/>
              <a:t>Interviews</a:t>
            </a:r>
          </a:p>
          <a:p>
            <a:pPr>
              <a:lnSpc>
                <a:spcPct val="150000"/>
              </a:lnSpc>
            </a:pPr>
            <a:r>
              <a:rPr lang="en-GB" dirty="0"/>
              <a:t>Group exercises, assessment centre?</a:t>
            </a:r>
          </a:p>
          <a:p>
            <a:pPr>
              <a:lnSpc>
                <a:spcPct val="150000"/>
              </a:lnSpc>
            </a:pPr>
            <a:r>
              <a:rPr lang="en-GB" dirty="0"/>
              <a:t>Anything else?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0FF4E-8F27-3014-B533-6A2C5DC9F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B0532-1DB4-B9B8-D093-C3083FF3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3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3DEBC-4859-F3B9-1C47-48B39460D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CC971C-5B6C-E7F2-F240-F2F728CD5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100" dirty="0"/>
              <a:t>Recruiting from Generation 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87A7E8-95A9-5AC5-6E2A-9C8CD393A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487"/>
            <a:ext cx="4614759" cy="41633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600" dirty="0"/>
              <a:t>According to studies (Deloitte, Randstad), almost half of Gen Z are organisational surfers and within their first 5 years they stay on average 1.1 years; recruitment needs to target the rest half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600" dirty="0"/>
              <a:t>New behaviours, new personalities. We have to embrace the change; need to recruit for the future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600" dirty="0"/>
              <a:t>With technological advancements, monitoring becomes a wider element of the work position; research suggests those qualities are equally found in women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600" dirty="0"/>
              <a:t>Do we currently get what we want? Are new recruitment approaches / tools needed?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GB" sz="1600" dirty="0"/>
          </a:p>
        </p:txBody>
      </p:sp>
      <p:pic>
        <p:nvPicPr>
          <p:cNvPr id="4098" name="Picture 2" descr="Recruitment and Career Development - IResearchNet">
            <a:extLst>
              <a:ext uri="{FF2B5EF4-FFF2-40B4-BE49-F238E27FC236}">
                <a16:creationId xmlns:a16="http://schemas.microsoft.com/office/drawing/2014/main" id="{2999D74E-A843-07DB-8551-B1F97C3A8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27" b="1"/>
          <a:stretch/>
        </p:blipFill>
        <p:spPr bwMode="auto">
          <a:xfrm>
            <a:off x="6174911" y="1521181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11C420-C421-5F80-BF1A-6A4B37F69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2650E-7680-47C9-96AC-B2A9D12164C4}" type="slidenum">
              <a:rPr lang="en-US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9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F7032-857E-67A0-8744-B8FCF9669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54A5AC-3D70-32DF-97AA-11B1E9E06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100" dirty="0"/>
              <a:t>Recruiting from Generation 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A5EBB1-323C-AB20-FB0C-BE280C161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487"/>
            <a:ext cx="4614759" cy="4163337"/>
          </a:xfrm>
        </p:spPr>
        <p:txBody>
          <a:bodyPr>
            <a:normAutofit/>
          </a:bodyPr>
          <a:lstStyle/>
          <a:p>
            <a:r>
              <a:rPr lang="en-GB" sz="1800" dirty="0"/>
              <a:t>Most tools today take a candidates IQ as a cheap and effective predictor for performance</a:t>
            </a:r>
          </a:p>
          <a:p>
            <a:r>
              <a:rPr lang="en-GB" sz="1800" dirty="0"/>
              <a:t>How about adaptiveness as an important trait?</a:t>
            </a:r>
          </a:p>
          <a:p>
            <a:r>
              <a:rPr lang="en-GB" sz="1800" dirty="0"/>
              <a:t>How about cultural fit to the unit?</a:t>
            </a:r>
          </a:p>
          <a:p>
            <a:r>
              <a:rPr lang="en-GB" sz="1800" dirty="0"/>
              <a:t>How about leadership qualities?</a:t>
            </a:r>
          </a:p>
          <a:p>
            <a:r>
              <a:rPr lang="en-GB" sz="1800" dirty="0"/>
              <a:t>How about resilience?</a:t>
            </a:r>
          </a:p>
          <a:p>
            <a:r>
              <a:rPr lang="en-GB" sz="1800" dirty="0"/>
              <a:t>How long will they stay in their job?</a:t>
            </a:r>
          </a:p>
          <a:p>
            <a:r>
              <a:rPr lang="en-GB" sz="1800" dirty="0"/>
              <a:t>We developed a suit of recruitment tools (STAR) and assessment centres for the younger generation</a:t>
            </a:r>
          </a:p>
          <a:p>
            <a:endParaRPr lang="en-GB" sz="1800" dirty="0"/>
          </a:p>
          <a:p>
            <a:endParaRPr lang="en-GB" sz="1700" dirty="0"/>
          </a:p>
          <a:p>
            <a:endParaRPr lang="en-GB" sz="17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FB680DC-0EFF-64D5-CD37-D7ABAE676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/>
        </p:blipFill>
        <p:spPr bwMode="auto">
          <a:xfrm>
            <a:off x="6174911" y="1521181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0A1F9A-AE48-E172-062F-376711E0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2650E-7680-47C9-96AC-B2A9D12164C4}" type="slidenum">
              <a:rPr lang="en-US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43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8BB9E-4BFF-2FEE-6778-297421BAE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3F3B-B3AC-6C8F-EAC9-E7F4AC08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we Train aspiring</a:t>
            </a:r>
            <a:br>
              <a:rPr lang="en-GB" dirty="0"/>
            </a:br>
            <a:r>
              <a:rPr lang="en-GB" dirty="0"/>
              <a:t>Fisos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CCE60-75F9-5D13-A1C6-E2A5292D5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Having covered some generation Z’s learning behaviours, is our current training approach still valid?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BFC3C-C8E3-82AC-E8A4-D475ED8C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7BD58-05F7-4F0A-F9AF-1012D387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23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4F220-E5BF-8557-1422-09EFE1CA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we Train aspiring</a:t>
            </a:r>
            <a:br>
              <a:rPr lang="en-GB" dirty="0"/>
            </a:br>
            <a:r>
              <a:rPr lang="en-GB" dirty="0"/>
              <a:t>Fisos in 5 years from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89795-9231-6B36-5A5E-0B69ED2D6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/>
              <a:t>Highlighting a couple of approaches:</a:t>
            </a:r>
          </a:p>
          <a:p>
            <a:pPr>
              <a:lnSpc>
                <a:spcPct val="150000"/>
              </a:lnSpc>
            </a:pPr>
            <a:r>
              <a:rPr lang="en-GB" dirty="0"/>
              <a:t>Training Culture</a:t>
            </a:r>
          </a:p>
          <a:p>
            <a:pPr>
              <a:lnSpc>
                <a:spcPct val="150000"/>
              </a:lnSpc>
            </a:pPr>
            <a:r>
              <a:rPr lang="en-GB" dirty="0"/>
              <a:t>Investing in instructors</a:t>
            </a:r>
          </a:p>
          <a:p>
            <a:pPr>
              <a:lnSpc>
                <a:spcPct val="150000"/>
              </a:lnSpc>
            </a:pPr>
            <a:r>
              <a:rPr lang="en-GB" dirty="0"/>
              <a:t>Embracing technology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67BDF-0184-7A17-F539-40FCD73A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FDC92-98A4-4CDB-22CE-FA23E35A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58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8E13-59E2-060B-A195-ACFF47767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2BBC87-9704-EB4E-73CD-158353DC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35261" cy="1022241"/>
          </a:xfrm>
        </p:spPr>
        <p:txBody>
          <a:bodyPr>
            <a:normAutofit fontScale="90000"/>
          </a:bodyPr>
          <a:lstStyle/>
          <a:p>
            <a:r>
              <a:rPr lang="en-GB" sz="3100" dirty="0"/>
              <a:t>Building a new training culture</a:t>
            </a:r>
            <a:br>
              <a:rPr lang="en-GB" sz="3100" dirty="0"/>
            </a:br>
            <a:r>
              <a:rPr lang="en-GB" sz="3100" dirty="0"/>
              <a:t>in ANSP’s and training organisations</a:t>
            </a:r>
            <a:br>
              <a:rPr lang="en-GB" sz="3100" dirty="0"/>
            </a:br>
            <a:endParaRPr lang="en-GB" sz="31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2B7C78-6B52-0B5A-4FD8-62C3D001B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772" y="1828800"/>
            <a:ext cx="5510048" cy="418311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1800" dirty="0"/>
              <a:t>Shift from hierarchical to collaborative structures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Embracing Psychological Safety – creating environments where learners feel safe (high failure rates may not create a safe learning environment)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Recognizing diverse perspectives in today's learning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Adapting quickly to changes within the aviation </a:t>
            </a:r>
            <a:br>
              <a:rPr lang="en-GB" sz="1800" dirty="0"/>
            </a:br>
            <a:r>
              <a:rPr lang="en-GB" sz="1800" dirty="0"/>
              <a:t>industry incl. possibility to train at customer site</a:t>
            </a:r>
          </a:p>
          <a:p>
            <a:pPr>
              <a:spcAft>
                <a:spcPts val="600"/>
              </a:spcAft>
            </a:pPr>
            <a:r>
              <a:rPr lang="en-GB" sz="1800" dirty="0"/>
              <a:t>Learner focussed training concept incl. well-being elements for learning behaviours of a new generation</a:t>
            </a:r>
          </a:p>
          <a:p>
            <a:pPr>
              <a:spcAft>
                <a:spcPts val="600"/>
              </a:spcAft>
            </a:pPr>
            <a:endParaRPr lang="en-GB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9DF9E9-8CDA-AC67-6A22-AAB05730B5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84" r="21880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5CFDE4-99A1-CA44-2341-DD6C2D07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2650E-7680-47C9-96AC-B2A9D12164C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2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A0AC8-C05B-0422-78D6-CA0EC999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D302C7-540B-666E-60AC-047C8A7C7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154" y="1652260"/>
            <a:ext cx="5210046" cy="470409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GB" sz="1600" dirty="0"/>
              <a:t>Enhancing interpersonal skills – empathy, communication and adaptability to connect with Gen Z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Mentorship and coaching – shifting from authoritative teaching styles to mentorship / coach roles that foster more supportive learning environments than what we see today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Upscaling the understanding for pedagogical Instructor skills 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Continuous Professional Development – encouraging ongoing learning and development for instructors to stay current with evolving training methodologies and technologies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Preparing instructors also for the ability to teach life skills in addition to theoretical and practical FISO skills</a:t>
            </a:r>
            <a:br>
              <a:rPr lang="en-GB" sz="1600" dirty="0"/>
            </a:br>
            <a:endParaRPr lang="en-GB" sz="1600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GB" sz="1600" dirty="0"/>
              <a:t>IS THAT WHAT WE DO TODAY?</a:t>
            </a:r>
          </a:p>
          <a:p>
            <a:pPr>
              <a:spcAft>
                <a:spcPts val="600"/>
              </a:spcAft>
            </a:pPr>
            <a:endParaRPr lang="en-GB" sz="1600" dirty="0"/>
          </a:p>
        </p:txBody>
      </p:sp>
      <p:pic>
        <p:nvPicPr>
          <p:cNvPr id="1026" name="Picture 2" descr="Der er ingen alternativ tekst for dette billede">
            <a:extLst>
              <a:ext uri="{FF2B5EF4-FFF2-40B4-BE49-F238E27FC236}">
                <a16:creationId xmlns:a16="http://schemas.microsoft.com/office/drawing/2014/main" id="{50329BE4-397A-0851-717B-81F9C873A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4" r="840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D8C828-52CB-CBA2-EEE5-38684E01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2650E-7680-47C9-96AC-B2A9D12164C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678AB0-279E-4DBB-8702-B8DD5CF36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6919912" cy="1287135"/>
          </a:xfrm>
        </p:spPr>
        <p:txBody>
          <a:bodyPr>
            <a:normAutofit/>
          </a:bodyPr>
          <a:lstStyle/>
          <a:p>
            <a:r>
              <a:rPr lang="en-GB" sz="3100" dirty="0"/>
              <a:t>Educating instructors for </a:t>
            </a:r>
            <a:br>
              <a:rPr lang="en-GB" sz="3100" dirty="0"/>
            </a:br>
            <a:r>
              <a:rPr lang="en-GB" sz="3100" dirty="0"/>
              <a:t>todays and Tomorrows learning generations </a:t>
            </a:r>
          </a:p>
        </p:txBody>
      </p:sp>
    </p:spTree>
    <p:extLst>
      <p:ext uri="{BB962C8B-B14F-4D97-AF65-F5344CB8AC3E}">
        <p14:creationId xmlns:p14="http://schemas.microsoft.com/office/powerpoint/2010/main" val="924891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9C713-EA44-E948-A6D6-5CFF36ED3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6182F-184B-1968-94B8-2C2E9F90B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 sz="3100" dirty="0"/>
              <a:t>Training for future generations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77B63A-05F5-FF4C-7497-EA2BA1E75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659"/>
            <a:ext cx="4619621" cy="384366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GB" sz="1800" dirty="0"/>
              <a:t>OJTI culture - instructors are coaches enabling an ATS learning journey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Integrate mental health and wellbeing into training solutions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Create a safe learning environment 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Invest in the development of people, their knowhow and skills</a:t>
            </a:r>
          </a:p>
          <a:p>
            <a:pPr marL="0" indent="0">
              <a:spcAft>
                <a:spcPts val="1200"/>
              </a:spcAft>
              <a:buNone/>
            </a:pPr>
            <a:endParaRPr lang="en-GB" sz="1800" dirty="0"/>
          </a:p>
          <a:p>
            <a:pPr marL="0" indent="0" algn="ctr">
              <a:spcAft>
                <a:spcPts val="1200"/>
              </a:spcAft>
              <a:buNone/>
            </a:pPr>
            <a:r>
              <a:rPr lang="en-GB" sz="1800" b="1" dirty="0"/>
              <a:t>Out of the box thinking is required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AFB80522-380C-998D-DEE0-79500CEEF9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3" r="20874" b="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8881F6-F000-A442-4654-212C87700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2650E-7680-47C9-96AC-B2A9D12164C4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94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3015D-9399-3F67-2DF1-DF8346C05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makes a Sports team successful?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9A31A-361C-E6E4-556B-D1BB6F9E4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7235" y="3279879"/>
            <a:ext cx="2367682" cy="76292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=&gt; Practice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B6D27-F2F6-190C-6D8C-BC27FFEA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93FDC-DD8B-598E-22A6-588AC72C4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13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2F8F63-8950-2F71-D399-5268F9B78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84" y="1275429"/>
            <a:ext cx="4608251" cy="28220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DCA8D5-57E8-6E38-2036-7976BB182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529" y="3267412"/>
            <a:ext cx="4438878" cy="24575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429CA5-DD28-9EBF-9960-3D3BAE77A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569" y="1275429"/>
            <a:ext cx="4042031" cy="19274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556922-0AC0-4E7F-DB30-1F8625BB3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84" y="4085145"/>
            <a:ext cx="4170083" cy="21507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D70087-C93B-0CC5-690E-B06BB58B3F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1847" y="3862428"/>
            <a:ext cx="3623850" cy="2234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7140B1-D6C0-779C-AFDB-C48DF3C2BF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0181" y="1275428"/>
            <a:ext cx="3586226" cy="215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92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6C79-245D-9D37-B101-51C251A79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Constraints/Considerations</a:t>
            </a:r>
            <a:br>
              <a:rPr lang="en-GB" dirty="0"/>
            </a:br>
            <a:r>
              <a:rPr lang="en-GB" dirty="0"/>
              <a:t>for Practice in FISO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FE4A-5850-E26E-1A96-6F52124B6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dirty="0"/>
              <a:t>Practice (simulator-) environments have limited resources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OJTI shortage / Rostering – especially during summer rush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Cost of instructors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Cost of simulator pilots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# of simulators etc.</a:t>
            </a:r>
          </a:p>
          <a:p>
            <a:pPr>
              <a:lnSpc>
                <a:spcPct val="150000"/>
              </a:lnSpc>
            </a:pPr>
            <a:endParaRPr lang="en-GB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0258D-0BF0-E9B2-A64F-AC4F37781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BDCFE-204C-F268-CA18-36A09B5B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15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AC88-5B3D-8B6F-090F-71965F88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Embracing Technology </a:t>
            </a:r>
            <a:br>
              <a:rPr lang="en-GB" dirty="0"/>
            </a:br>
            <a:r>
              <a:rPr lang="en-GB" dirty="0"/>
              <a:t>to increase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B7AED-DFED-89EC-FAFA-D839118C6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Having offered a 24/7 academy for years for self practice, it’s dependent that a colleague acts a simulator pilot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AI offers new ways to increase practice (Randal 2025: 75% of Gen Z are using AI to upskill)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AI simulator pilots enable more independent practice in-/outside the academy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GB" sz="2400" dirty="0"/>
              <a:t>Simulator providers offer increasingly tablet versions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endParaRPr lang="en-GB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8418C-D3B6-45E8-5185-3E6F2A1AE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9A172-6B83-E475-3E0E-3C250576D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24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EBA2F-72C1-784B-7B15-927CBFB93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AD8BE-C92E-C95A-C0EA-E35153ED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Embracing Technology </a:t>
            </a:r>
            <a:br>
              <a:rPr lang="en-GB" dirty="0"/>
            </a:br>
            <a:r>
              <a:rPr lang="en-GB" dirty="0"/>
              <a:t>to increase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5E21-7DE9-1D2A-F243-54C3DD5E7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GB" dirty="0"/>
              <a:t>Not to replace the human but to offer additional opportunities for practice – this is a transition journey</a:t>
            </a:r>
          </a:p>
          <a:p>
            <a:pPr>
              <a:lnSpc>
                <a:spcPct val="120000"/>
              </a:lnSpc>
            </a:pPr>
            <a:r>
              <a:rPr lang="en-GB" dirty="0"/>
              <a:t>The AI needs to be thoroughly instructed and tested so it has realistic behaviours and does not allow students to learn wrong behaviours</a:t>
            </a:r>
          </a:p>
          <a:p>
            <a:pPr>
              <a:lnSpc>
                <a:spcPct val="120000"/>
              </a:lnSpc>
            </a:pPr>
            <a:r>
              <a:rPr lang="en-GB" dirty="0"/>
              <a:t>Exercises covered by students should be up to instructor led exercise objectives</a:t>
            </a:r>
          </a:p>
          <a:p>
            <a:pPr>
              <a:lnSpc>
                <a:spcPct val="120000"/>
              </a:lnSpc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20E1C-1B1A-F844-B793-EDFF2CACD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05BB-DEE8-4A07-AC82-2EF0BDC0B09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C0A41-1982-258F-7B92-EBC004DE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72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E8287350-601A-FE83-4008-0BCBBBB80D12}"/>
              </a:ext>
            </a:extLst>
          </p:cNvPr>
          <p:cNvSpPr txBox="1"/>
          <p:nvPr/>
        </p:nvSpPr>
        <p:spPr>
          <a:xfrm>
            <a:off x="257908" y="13652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>
                <a:latin typeface="Rift Bold" panose="00000800000000000000" charset="0"/>
              </a:rPr>
              <a:t>GATE’s training experience</a:t>
            </a:r>
            <a:endParaRPr lang="cs-CZ" sz="4800">
              <a:latin typeface="Rift Bold" panose="00000800000000000000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3476E60-ABD2-D467-BFC0-0E43FB7A4E71}"/>
              </a:ext>
            </a:extLst>
          </p:cNvPr>
          <p:cNvSpPr txBox="1"/>
          <p:nvPr/>
        </p:nvSpPr>
        <p:spPr>
          <a:xfrm>
            <a:off x="740507" y="916331"/>
            <a:ext cx="10091616" cy="5396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en-GB" dirty="0">
              <a:effectLst/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GB" sz="2000" dirty="0">
                <a:effectLst/>
                <a:latin typeface="Tenso" panose="020B0604020202020204" charset="-18"/>
                <a:ea typeface="SimSun" panose="02010600030101010101" pitchFamily="2" charset="-122"/>
                <a:cs typeface="Times New Roman" panose="02020603050405020304" pitchFamily="18" charset="0"/>
              </a:rPr>
              <a:t>GATE trains pan European and beyond - civil and military customers in: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effectLst/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endParaRPr lang="en-GB" sz="2000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92100" lvl="1">
              <a:spcAft>
                <a:spcPts val="800"/>
              </a:spcAft>
              <a:tabLst>
                <a:tab pos="457200" algn="l"/>
              </a:tabLst>
            </a:pPr>
            <a:r>
              <a:rPr lang="en-GB" sz="2000" dirty="0">
                <a:latin typeface="Tenso" panose="020B0604020202020204" charset="-18"/>
                <a:ea typeface="SimSun" panose="02010600030101010101" pitchFamily="2" charset="-122"/>
                <a:cs typeface="Times New Roman" panose="02020603050405020304" pitchFamily="18" charset="0"/>
              </a:rPr>
              <a:t>EUROCONTROL MUAC, Armenia, Croatia , Denmark, Estonia, Latvia, Lithuania, Greenland, Kosovo, Netherlands, Oman, Sweden, Thailand, The Republic of North Macedonia, Malta, Peru, Columbia, Kazakhstan, Kirgizstan, Croatia, Ghana, Iceland, Bosnia &amp; Herzegovina etc.</a:t>
            </a:r>
            <a:endParaRPr lang="en-GB" dirty="0">
              <a:latin typeface="Tenso" panose="020B0604020202020204" charset="-18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30" name="Picture 6" descr="Flag of Armenia">
            <a:extLst>
              <a:ext uri="{FF2B5EF4-FFF2-40B4-BE49-F238E27FC236}">
                <a16:creationId xmlns:a16="http://schemas.microsoft.com/office/drawing/2014/main" id="{415CE10E-18A5-5B82-7285-2D285C92D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22" y="2546813"/>
            <a:ext cx="741867" cy="44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uy Croatia Flags from £3.90 | Croatian Flags for sale at Flag and Bunting  Store">
            <a:extLst>
              <a:ext uri="{FF2B5EF4-FFF2-40B4-BE49-F238E27FC236}">
                <a16:creationId xmlns:a16="http://schemas.microsoft.com/office/drawing/2014/main" id="{C44372E5-FD2A-5E0A-06D1-8DFE731A4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22" y="3377810"/>
            <a:ext cx="741867" cy="44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enmark Flag APK for Android Download">
            <a:extLst>
              <a:ext uri="{FF2B5EF4-FFF2-40B4-BE49-F238E27FC236}">
                <a16:creationId xmlns:a16="http://schemas.microsoft.com/office/drawing/2014/main" id="{CB179270-359B-B6BC-BE88-C2AAA43FE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248923" y="4154118"/>
            <a:ext cx="741866" cy="41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Flag of Latvia - Wikipedia">
            <a:extLst>
              <a:ext uri="{FF2B5EF4-FFF2-40B4-BE49-F238E27FC236}">
                <a16:creationId xmlns:a16="http://schemas.microsoft.com/office/drawing/2014/main" id="{5613A8D5-61A1-BF7E-F020-D6F37E496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768" y="3377810"/>
            <a:ext cx="731274" cy="47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Flag of Lithuania - Wikipedia">
            <a:extLst>
              <a:ext uri="{FF2B5EF4-FFF2-40B4-BE49-F238E27FC236}">
                <a16:creationId xmlns:a16="http://schemas.microsoft.com/office/drawing/2014/main" id="{CBEA98A5-4961-2AB3-CC91-BA64CBAC4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176" y="4126104"/>
            <a:ext cx="741866" cy="44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1F2D5108-0EFB-4178-BEA1-20D6A044F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791" y="2516058"/>
            <a:ext cx="708430" cy="47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Flag of Kosovo | Britannica">
            <a:extLst>
              <a:ext uri="{FF2B5EF4-FFF2-40B4-BE49-F238E27FC236}">
                <a16:creationId xmlns:a16="http://schemas.microsoft.com/office/drawing/2014/main" id="{72D04FC6-B0F7-6ECB-4296-F2296C66B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341662" y="3354682"/>
            <a:ext cx="741866" cy="49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Flag of the Netherlands - Wikipedia">
            <a:extLst>
              <a:ext uri="{FF2B5EF4-FFF2-40B4-BE49-F238E27FC236}">
                <a16:creationId xmlns:a16="http://schemas.microsoft.com/office/drawing/2014/main" id="{BBF427E4-27D7-F508-AB70-B47B4D8E0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409" y="4146495"/>
            <a:ext cx="744640" cy="42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760E2496-A639-D3DF-4FC0-71FD1D864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175" y="2546812"/>
            <a:ext cx="776519" cy="47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Flag of Oman | Britannica">
            <a:extLst>
              <a:ext uri="{FF2B5EF4-FFF2-40B4-BE49-F238E27FC236}">
                <a16:creationId xmlns:a16="http://schemas.microsoft.com/office/drawing/2014/main" id="{B2CA9FCE-C196-DED5-ACAF-068FAB8F1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318" y="2516058"/>
            <a:ext cx="708430" cy="46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B02E0CFB-4923-403D-2F4F-9B7456D8C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318" y="3350862"/>
            <a:ext cx="708430" cy="47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thailand flag - Google Search | Thailand flag, Flag coloring pages, Thailand  history">
            <a:extLst>
              <a:ext uri="{FF2B5EF4-FFF2-40B4-BE49-F238E27FC236}">
                <a16:creationId xmlns:a16="http://schemas.microsoft.com/office/drawing/2014/main" id="{8388B24A-8728-8363-A87F-14271F295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318" y="4122715"/>
            <a:ext cx="708431" cy="47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Flag of North Macedonia - Wikipedia">
            <a:extLst>
              <a:ext uri="{FF2B5EF4-FFF2-40B4-BE49-F238E27FC236}">
                <a16:creationId xmlns:a16="http://schemas.microsoft.com/office/drawing/2014/main" id="{884FF1B5-A99F-5634-CE4B-6E06F9CE2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845" y="2516057"/>
            <a:ext cx="708430" cy="46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>
            <a:extLst>
              <a:ext uri="{FF2B5EF4-FFF2-40B4-BE49-F238E27FC236}">
                <a16:creationId xmlns:a16="http://schemas.microsoft.com/office/drawing/2014/main" id="{4CF971B3-D52F-7FEE-0098-4FF0348B7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845" y="3360182"/>
            <a:ext cx="694305" cy="50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02ED6077-4D8C-3D63-5369-52BF10B36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582" y="4056125"/>
            <a:ext cx="552829" cy="58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027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AF237D7-603E-2D0D-9482-9CDB42A9D2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EFA71BA-903C-34BC-9C4D-D3F85CA223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540DDB-5DDE-C369-F14A-FBA558BB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2650E-7680-47C9-96AC-B2A9D12164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894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2.4.7921"/>
  <p:tag name="SLIDO_PRESENTATION_ID" val="9caa1d55-407c-4684-bb81-7672a4ebad0f"/>
  <p:tag name="SLIDO_EVENT_UUID" val="fc940a94-5380-473d-a6bb-e2f06e5a1ec5"/>
  <p:tag name="SLIDO_EVENT_SECTION_UUID" val="5bde8d77-0623-458b-b982-0461ee876e59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ard-gate-powerpoint" id="{FAC60E68-E17C-4954-96B5-73B54F65DD5F}" vid="{93A31E23-8522-4187-9AD3-A1613C7522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3b0fd1a-874e-4558-868d-1d1ff0759ff3">
      <Terms xmlns="http://schemas.microsoft.com/office/infopath/2007/PartnerControls"/>
    </lcf76f155ced4ddcb4097134ff3c332f>
    <TaxCatchAll xmlns="6322a32e-35cb-49b5-a70f-7c52367f0c7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BFA121D78EC408BB49173620ABD98" ma:contentTypeVersion="13" ma:contentTypeDescription="Create a new document." ma:contentTypeScope="" ma:versionID="1ac2803627b3862e2bc193565b4005e2">
  <xsd:schema xmlns:xsd="http://www.w3.org/2001/XMLSchema" xmlns:xs="http://www.w3.org/2001/XMLSchema" xmlns:p="http://schemas.microsoft.com/office/2006/metadata/properties" xmlns:ns2="93b0fd1a-874e-4558-868d-1d1ff0759ff3" xmlns:ns3="6322a32e-35cb-49b5-a70f-7c52367f0c7f" targetNamespace="http://schemas.microsoft.com/office/2006/metadata/properties" ma:root="true" ma:fieldsID="2b05c56c7f5152b7bcc0fc8ea1b332b0" ns2:_="" ns3:_="">
    <xsd:import namespace="93b0fd1a-874e-4558-868d-1d1ff0759ff3"/>
    <xsd:import namespace="6322a32e-35cb-49b5-a70f-7c52367f0c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0fd1a-874e-4558-868d-1d1ff0759f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5b8983f-1af0-404f-ae8d-b843ceb4ae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22a32e-35cb-49b5-a70f-7c52367f0c7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602e7f-cc2d-43fb-9680-a00e4ef5a4fe}" ma:internalName="TaxCatchAll" ma:showField="CatchAllData" ma:web="6322a32e-35cb-49b5-a70f-7c52367f0c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29490A-3CDC-477F-9BDA-78163489F0C2}">
  <ds:schemaRefs>
    <ds:schemaRef ds:uri="http://schemas.microsoft.com/office/2006/metadata/properties"/>
    <ds:schemaRef ds:uri="http://schemas.microsoft.com/office/infopath/2007/PartnerControls"/>
    <ds:schemaRef ds:uri="93b0fd1a-874e-4558-868d-1d1ff0759ff3"/>
    <ds:schemaRef ds:uri="6322a32e-35cb-49b5-a70f-7c52367f0c7f"/>
  </ds:schemaRefs>
</ds:datastoreItem>
</file>

<file path=customXml/itemProps2.xml><?xml version="1.0" encoding="utf-8"?>
<ds:datastoreItem xmlns:ds="http://schemas.openxmlformats.org/officeDocument/2006/customXml" ds:itemID="{ECA76C1A-3BD7-4F76-A261-99D636A361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b0fd1a-874e-4558-868d-1d1ff0759ff3"/>
    <ds:schemaRef ds:uri="6322a32e-35cb-49b5-a70f-7c52367f0c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BA3F65-B8C9-48EC-B5E7-BD6E194464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standard-gate-powerpoint</Template>
  <TotalTime>0</TotalTime>
  <Words>892</Words>
  <Application>Microsoft Office PowerPoint</Application>
  <PresentationFormat>Widescreen</PresentationFormat>
  <Paragraphs>122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Tenso</vt:lpstr>
      <vt:lpstr>Arial</vt:lpstr>
      <vt:lpstr>Rift Bold</vt:lpstr>
      <vt:lpstr>Calibri</vt:lpstr>
      <vt:lpstr>Office</vt:lpstr>
      <vt:lpstr>Recruitment and training for FISOs - Where are we heading?  Dr Henning Schmidt</vt:lpstr>
      <vt:lpstr>Why?</vt:lpstr>
      <vt:lpstr>Flight plan of todays presentation</vt:lpstr>
      <vt:lpstr>Understand Generation Z for learning behaviours</vt:lpstr>
      <vt:lpstr>How do we recruit aspiring Fisos today?</vt:lpstr>
      <vt:lpstr>Recruiting from Generation Z</vt:lpstr>
      <vt:lpstr>Recruiting from Generation Z</vt:lpstr>
      <vt:lpstr>How do we Train aspiring Fisos today?</vt:lpstr>
      <vt:lpstr>How do we Train aspiring Fisos in 5 years from now?</vt:lpstr>
      <vt:lpstr>Building a new training culture in ANSP’s and training organisations </vt:lpstr>
      <vt:lpstr>Educating instructors for  todays and Tomorrows learning generations </vt:lpstr>
      <vt:lpstr>Training for future generations</vt:lpstr>
      <vt:lpstr>What makes a Sports team successful?</vt:lpstr>
      <vt:lpstr>Constraints/Considerations for Practice in FISO Training</vt:lpstr>
      <vt:lpstr>Embracing Technology  to increase practice</vt:lpstr>
      <vt:lpstr>Embracing Technology  to increase practice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  Titles are made with the “Rift, Rift bold” Font</dc:title>
  <dc:creator>Henning Schmidt</dc:creator>
  <cp:lastModifiedBy>Henning Schmidt</cp:lastModifiedBy>
  <cp:revision>125</cp:revision>
  <cp:lastPrinted>2025-04-26T16:19:38Z</cp:lastPrinted>
  <dcterms:created xsi:type="dcterms:W3CDTF">2022-06-04T09:59:42Z</dcterms:created>
  <dcterms:modified xsi:type="dcterms:W3CDTF">2026-09-10T05:38:15Z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0x010100E14BFA121D78EC408BB49173620ABD98</vt:lpwstr>
  </property>
  <property fmtid="{D5CDD505-2E9C-101B-9397-08002B2CF9AE}" pid="3" name="Order">
    <vt:r8>6400</vt:r8>
  </property>
  <property fmtid="{D5CDD505-2E9C-101B-9397-08002B2CF9AE}" pid="4" name="MediaServiceImageTags">
    <vt:lpwstr/>
  </property>
</Properties>
</file>