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5" r:id="rId5"/>
  </p:sldMasterIdLst>
  <p:notesMasterIdLst>
    <p:notesMasterId r:id="rId26"/>
  </p:notesMasterIdLst>
  <p:handoutMasterIdLst>
    <p:handoutMasterId r:id="rId27"/>
  </p:handoutMasterIdLst>
  <p:sldIdLst>
    <p:sldId id="272" r:id="rId6"/>
    <p:sldId id="282" r:id="rId7"/>
    <p:sldId id="276" r:id="rId8"/>
    <p:sldId id="294" r:id="rId9"/>
    <p:sldId id="299" r:id="rId10"/>
    <p:sldId id="305" r:id="rId11"/>
    <p:sldId id="300" r:id="rId12"/>
    <p:sldId id="301" r:id="rId13"/>
    <p:sldId id="303" r:id="rId14"/>
    <p:sldId id="304" r:id="rId15"/>
    <p:sldId id="274" r:id="rId16"/>
    <p:sldId id="279" r:id="rId17"/>
    <p:sldId id="288" r:id="rId18"/>
    <p:sldId id="292" r:id="rId19"/>
    <p:sldId id="280" r:id="rId20"/>
    <p:sldId id="289" r:id="rId21"/>
    <p:sldId id="291" r:id="rId22"/>
    <p:sldId id="290" r:id="rId23"/>
    <p:sldId id="281" r:id="rId24"/>
    <p:sldId id="293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5AD2"/>
    <a:srgbClr val="0F58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33A5CA-79D6-4DA7-8D82-822AD9D1C52A}" v="32" dt="2026-09-07T14:45:47.5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7379" autoAdjust="0"/>
  </p:normalViewPr>
  <p:slideViewPr>
    <p:cSldViewPr snapToGrid="0" showGuides="1">
      <p:cViewPr varScale="1">
        <p:scale>
          <a:sx n="146" d="100"/>
          <a:sy n="146" d="100"/>
        </p:scale>
        <p:origin x="138" y="4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-42" y="-3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21" d="100"/>
          <a:sy n="121" d="100"/>
        </p:scale>
        <p:origin x="408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ppler, Jens" userId="3437fac5-72bd-4793-bd4c-7cc86c69ad50" providerId="ADAL" clId="{4A9F1E47-736A-40CF-A2F7-E7CB84A8E10E}"/>
    <pc:docChg chg="undo custSel addSld delSld modSld">
      <pc:chgData name="Beppler, Jens" userId="3437fac5-72bd-4793-bd4c-7cc86c69ad50" providerId="ADAL" clId="{4A9F1E47-736A-40CF-A2F7-E7CB84A8E10E}" dt="2026-09-07T14:45:47.549" v="42" actId="20577"/>
      <pc:docMkLst>
        <pc:docMk/>
      </pc:docMkLst>
      <pc:sldChg chg="add del">
        <pc:chgData name="Beppler, Jens" userId="3437fac5-72bd-4793-bd4c-7cc86c69ad50" providerId="ADAL" clId="{4A9F1E47-736A-40CF-A2F7-E7CB84A8E10E}" dt="2026-09-07T14:40:33.571" v="12"/>
        <pc:sldMkLst>
          <pc:docMk/>
          <pc:sldMk cId="2208975011" sldId="272"/>
        </pc:sldMkLst>
      </pc:sldChg>
      <pc:sldChg chg="modSp add del mod">
        <pc:chgData name="Beppler, Jens" userId="3437fac5-72bd-4793-bd4c-7cc86c69ad50" providerId="ADAL" clId="{4A9F1E47-736A-40CF-A2F7-E7CB84A8E10E}" dt="2026-09-07T14:40:33.571" v="12"/>
        <pc:sldMkLst>
          <pc:docMk/>
          <pc:sldMk cId="1202948768" sldId="276"/>
        </pc:sldMkLst>
        <pc:spChg chg="mod">
          <ac:chgData name="Beppler, Jens" userId="3437fac5-72bd-4793-bd4c-7cc86c69ad50" providerId="ADAL" clId="{4A9F1E47-736A-40CF-A2F7-E7CB84A8E10E}" dt="2026-09-07T14:40:22.871" v="11"/>
          <ac:spMkLst>
            <pc:docMk/>
            <pc:sldMk cId="1202948768" sldId="276"/>
            <ac:spMk id="5" creationId="{C5859AB7-035E-A586-0D3C-F31A20AA9B22}"/>
          </ac:spMkLst>
        </pc:spChg>
      </pc:sldChg>
      <pc:sldChg chg="modAnim">
        <pc:chgData name="Beppler, Jens" userId="3437fac5-72bd-4793-bd4c-7cc86c69ad50" providerId="ADAL" clId="{4A9F1E47-736A-40CF-A2F7-E7CB84A8E10E}" dt="2026-09-07T14:43:06.220" v="21"/>
        <pc:sldMkLst>
          <pc:docMk/>
          <pc:sldMk cId="1791376580" sldId="279"/>
        </pc:sldMkLst>
      </pc:sldChg>
      <pc:sldChg chg="modSp add del mod">
        <pc:chgData name="Beppler, Jens" userId="3437fac5-72bd-4793-bd4c-7cc86c69ad50" providerId="ADAL" clId="{4A9F1E47-736A-40CF-A2F7-E7CB84A8E10E}" dt="2026-09-07T14:40:33.571" v="12"/>
        <pc:sldMkLst>
          <pc:docMk/>
          <pc:sldMk cId="715597399" sldId="282"/>
        </pc:sldMkLst>
        <pc:spChg chg="mod">
          <ac:chgData name="Beppler, Jens" userId="3437fac5-72bd-4793-bd4c-7cc86c69ad50" providerId="ADAL" clId="{4A9F1E47-736A-40CF-A2F7-E7CB84A8E10E}" dt="2026-09-07T14:40:22.871" v="11"/>
          <ac:spMkLst>
            <pc:docMk/>
            <pc:sldMk cId="715597399" sldId="282"/>
            <ac:spMk id="5" creationId="{E78D7358-3211-0BF9-0A90-E43DCA2D2696}"/>
          </ac:spMkLst>
        </pc:spChg>
      </pc:sldChg>
      <pc:sldChg chg="modSp mod modAnim">
        <pc:chgData name="Beppler, Jens" userId="3437fac5-72bd-4793-bd4c-7cc86c69ad50" providerId="ADAL" clId="{4A9F1E47-736A-40CF-A2F7-E7CB84A8E10E}" dt="2026-09-07T14:45:47.549" v="42" actId="20577"/>
        <pc:sldMkLst>
          <pc:docMk/>
          <pc:sldMk cId="1137670244" sldId="288"/>
        </pc:sldMkLst>
        <pc:spChg chg="mod">
          <ac:chgData name="Beppler, Jens" userId="3437fac5-72bd-4793-bd4c-7cc86c69ad50" providerId="ADAL" clId="{4A9F1E47-736A-40CF-A2F7-E7CB84A8E10E}" dt="2026-09-07T14:45:47.549" v="42" actId="20577"/>
          <ac:spMkLst>
            <pc:docMk/>
            <pc:sldMk cId="1137670244" sldId="288"/>
            <ac:spMk id="10" creationId="{D94C98A9-128A-8781-5A5F-2961662DC49B}"/>
          </ac:spMkLst>
        </pc:spChg>
      </pc:sldChg>
      <pc:sldChg chg="modSp add del mod">
        <pc:chgData name="Beppler, Jens" userId="3437fac5-72bd-4793-bd4c-7cc86c69ad50" providerId="ADAL" clId="{4A9F1E47-736A-40CF-A2F7-E7CB84A8E10E}" dt="2026-09-07T14:40:33.571" v="12"/>
        <pc:sldMkLst>
          <pc:docMk/>
          <pc:sldMk cId="3764049097" sldId="294"/>
        </pc:sldMkLst>
        <pc:spChg chg="mod">
          <ac:chgData name="Beppler, Jens" userId="3437fac5-72bd-4793-bd4c-7cc86c69ad50" providerId="ADAL" clId="{4A9F1E47-736A-40CF-A2F7-E7CB84A8E10E}" dt="2026-09-07T14:40:22.871" v="11"/>
          <ac:spMkLst>
            <pc:docMk/>
            <pc:sldMk cId="3764049097" sldId="294"/>
            <ac:spMk id="2" creationId="{89B25D45-972A-16CF-5709-31311E51133A}"/>
          </ac:spMkLst>
        </pc:spChg>
        <pc:spChg chg="mod">
          <ac:chgData name="Beppler, Jens" userId="3437fac5-72bd-4793-bd4c-7cc86c69ad50" providerId="ADAL" clId="{4A9F1E47-736A-40CF-A2F7-E7CB84A8E10E}" dt="2026-09-07T14:40:22.871" v="11"/>
          <ac:spMkLst>
            <pc:docMk/>
            <pc:sldMk cId="3764049097" sldId="294"/>
            <ac:spMk id="5" creationId="{B406F66D-05E0-0D19-7852-BEC44837D61F}"/>
          </ac:spMkLst>
        </pc:spChg>
      </pc:sldChg>
      <pc:sldChg chg="modSp add del mod">
        <pc:chgData name="Beppler, Jens" userId="3437fac5-72bd-4793-bd4c-7cc86c69ad50" providerId="ADAL" clId="{4A9F1E47-736A-40CF-A2F7-E7CB84A8E10E}" dt="2026-09-07T14:40:33.571" v="12"/>
        <pc:sldMkLst>
          <pc:docMk/>
          <pc:sldMk cId="3496354328" sldId="299"/>
        </pc:sldMkLst>
        <pc:spChg chg="mod">
          <ac:chgData name="Beppler, Jens" userId="3437fac5-72bd-4793-bd4c-7cc86c69ad50" providerId="ADAL" clId="{4A9F1E47-736A-40CF-A2F7-E7CB84A8E10E}" dt="2026-09-07T14:40:22.871" v="11"/>
          <ac:spMkLst>
            <pc:docMk/>
            <pc:sldMk cId="3496354328" sldId="299"/>
            <ac:spMk id="2" creationId="{96A56A1E-3114-B33B-242B-43309D521958}"/>
          </ac:spMkLst>
        </pc:spChg>
        <pc:spChg chg="mod">
          <ac:chgData name="Beppler, Jens" userId="3437fac5-72bd-4793-bd4c-7cc86c69ad50" providerId="ADAL" clId="{4A9F1E47-736A-40CF-A2F7-E7CB84A8E10E}" dt="2026-09-07T14:40:22.871" v="11"/>
          <ac:spMkLst>
            <pc:docMk/>
            <pc:sldMk cId="3496354328" sldId="299"/>
            <ac:spMk id="5" creationId="{F21BB87E-4E9E-2620-B8C2-A3CADE56E752}"/>
          </ac:spMkLst>
        </pc:spChg>
      </pc:sldChg>
      <pc:sldChg chg="modSp add del mod">
        <pc:chgData name="Beppler, Jens" userId="3437fac5-72bd-4793-bd4c-7cc86c69ad50" providerId="ADAL" clId="{4A9F1E47-736A-40CF-A2F7-E7CB84A8E10E}" dt="2026-09-07T14:40:33.571" v="12"/>
        <pc:sldMkLst>
          <pc:docMk/>
          <pc:sldMk cId="3498863905" sldId="300"/>
        </pc:sldMkLst>
        <pc:spChg chg="mod">
          <ac:chgData name="Beppler, Jens" userId="3437fac5-72bd-4793-bd4c-7cc86c69ad50" providerId="ADAL" clId="{4A9F1E47-736A-40CF-A2F7-E7CB84A8E10E}" dt="2026-09-07T14:40:22.871" v="11"/>
          <ac:spMkLst>
            <pc:docMk/>
            <pc:sldMk cId="3498863905" sldId="300"/>
            <ac:spMk id="5" creationId="{D8CC5B26-51A4-F5E0-DB70-4B23CC4DAFE2}"/>
          </ac:spMkLst>
        </pc:spChg>
      </pc:sldChg>
      <pc:sldChg chg="add del">
        <pc:chgData name="Beppler, Jens" userId="3437fac5-72bd-4793-bd4c-7cc86c69ad50" providerId="ADAL" clId="{4A9F1E47-736A-40CF-A2F7-E7CB84A8E10E}" dt="2026-09-07T14:40:33.571" v="12"/>
        <pc:sldMkLst>
          <pc:docMk/>
          <pc:sldMk cId="3434134151" sldId="301"/>
        </pc:sldMkLst>
      </pc:sldChg>
      <pc:sldChg chg="add del">
        <pc:chgData name="Beppler, Jens" userId="3437fac5-72bd-4793-bd4c-7cc86c69ad50" providerId="ADAL" clId="{4A9F1E47-736A-40CF-A2F7-E7CB84A8E10E}" dt="2026-09-07T14:40:33.571" v="12"/>
        <pc:sldMkLst>
          <pc:docMk/>
          <pc:sldMk cId="3150597498" sldId="303"/>
        </pc:sldMkLst>
      </pc:sldChg>
      <pc:sldChg chg="add del">
        <pc:chgData name="Beppler, Jens" userId="3437fac5-72bd-4793-bd4c-7cc86c69ad50" providerId="ADAL" clId="{4A9F1E47-736A-40CF-A2F7-E7CB84A8E10E}" dt="2026-09-07T14:40:33.571" v="12"/>
        <pc:sldMkLst>
          <pc:docMk/>
          <pc:sldMk cId="536412156" sldId="304"/>
        </pc:sldMkLst>
      </pc:sldChg>
      <pc:sldChg chg="modSp add del mod">
        <pc:chgData name="Beppler, Jens" userId="3437fac5-72bd-4793-bd4c-7cc86c69ad50" providerId="ADAL" clId="{4A9F1E47-736A-40CF-A2F7-E7CB84A8E10E}" dt="2026-09-07T14:40:33.571" v="12"/>
        <pc:sldMkLst>
          <pc:docMk/>
          <pc:sldMk cId="3413543726" sldId="305"/>
        </pc:sldMkLst>
        <pc:spChg chg="mod">
          <ac:chgData name="Beppler, Jens" userId="3437fac5-72bd-4793-bd4c-7cc86c69ad50" providerId="ADAL" clId="{4A9F1E47-736A-40CF-A2F7-E7CB84A8E10E}" dt="2026-09-07T14:40:22.871" v="11"/>
          <ac:spMkLst>
            <pc:docMk/>
            <pc:sldMk cId="3413543726" sldId="305"/>
            <ac:spMk id="2" creationId="{2F1F3515-10D6-2CAE-C808-C9DE33654A2B}"/>
          </ac:spMkLst>
        </pc:spChg>
        <pc:spChg chg="mod">
          <ac:chgData name="Beppler, Jens" userId="3437fac5-72bd-4793-bd4c-7cc86c69ad50" providerId="ADAL" clId="{4A9F1E47-736A-40CF-A2F7-E7CB84A8E10E}" dt="2026-09-07T14:40:22.871" v="11"/>
          <ac:spMkLst>
            <pc:docMk/>
            <pc:sldMk cId="3413543726" sldId="305"/>
            <ac:spMk id="5" creationId="{D6503DC2-F063-AB3F-A811-A94992EB8E2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74FBAD7D-2244-4903-9A9F-5B74DA1A0D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20E515D-7618-4C9C-86A8-C5BD8D79A7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EA7B5-1FD6-4DCD-915F-997093A15CB8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11AA55-7C5B-456B-9A8D-6F0166DC10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CDE5089-6849-4B5D-8397-F63C01F902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D4CC3-FB2F-4122-AA0C-8F5D03E413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934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D5244-CABA-4441-8B04-BA6CCCF5572A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E5C46-221A-4875-8945-0E4B282088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6238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Federal </a:t>
            </a:r>
            <a:r>
              <a:rPr lang="de-DE" dirty="0" err="1"/>
              <a:t>level</a:t>
            </a:r>
            <a:endParaRPr lang="de-DE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/>
              <a:t>national </a:t>
            </a:r>
            <a:r>
              <a:rPr lang="de-DE" sz="1200" dirty="0" err="1"/>
              <a:t>aviation</a:t>
            </a:r>
            <a:r>
              <a:rPr lang="de-DE" sz="1200" dirty="0"/>
              <a:t> </a:t>
            </a:r>
            <a:r>
              <a:rPr lang="de-DE" sz="1200" dirty="0" err="1"/>
              <a:t>legislation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supervision</a:t>
            </a:r>
            <a:r>
              <a:rPr lang="de-DE" sz="1200" dirty="0"/>
              <a:t> of </a:t>
            </a:r>
            <a:r>
              <a:rPr lang="de-DE" sz="1200" dirty="0" err="1"/>
              <a:t>air</a:t>
            </a:r>
            <a:r>
              <a:rPr lang="de-DE" sz="1200" dirty="0"/>
              <a:t> </a:t>
            </a:r>
            <a:r>
              <a:rPr lang="de-DE" sz="1200" dirty="0" err="1"/>
              <a:t>navigation</a:t>
            </a:r>
            <a:r>
              <a:rPr lang="de-DE" sz="1200" dirty="0"/>
              <a:t> </a:t>
            </a:r>
            <a:r>
              <a:rPr lang="de-DE" sz="1200" dirty="0" err="1"/>
              <a:t>services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certification</a:t>
            </a:r>
            <a:r>
              <a:rPr lang="de-DE" sz="1200" dirty="0"/>
              <a:t> of ANS </a:t>
            </a:r>
            <a:r>
              <a:rPr lang="de-DE" sz="1200" dirty="0" err="1"/>
              <a:t>providers</a:t>
            </a:r>
            <a:r>
              <a:rPr lang="de-DE" sz="1200" dirty="0"/>
              <a:t> </a:t>
            </a:r>
          </a:p>
          <a:p>
            <a:r>
              <a:rPr lang="de-DE" dirty="0"/>
              <a:t>Federal States – 16 Länder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aerodrome</a:t>
            </a:r>
            <a:r>
              <a:rPr lang="de-DE" sz="1200" dirty="0"/>
              <a:t> </a:t>
            </a:r>
            <a:r>
              <a:rPr lang="de-DE" sz="1200" dirty="0" err="1"/>
              <a:t>approval</a:t>
            </a:r>
            <a:r>
              <a:rPr lang="de-DE" sz="1200" dirty="0"/>
              <a:t> and </a:t>
            </a:r>
            <a:r>
              <a:rPr lang="de-DE" sz="1200" dirty="0" err="1"/>
              <a:t>supervision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/>
              <a:t>different administrative </a:t>
            </a:r>
            <a:r>
              <a:rPr lang="de-DE" sz="1200" dirty="0" err="1"/>
              <a:t>structures</a:t>
            </a:r>
            <a:r>
              <a:rPr lang="de-DE" sz="1200" dirty="0"/>
              <a:t> </a:t>
            </a:r>
            <a:r>
              <a:rPr lang="de-DE" sz="1200" dirty="0" err="1"/>
              <a:t>across</a:t>
            </a:r>
            <a:r>
              <a:rPr lang="de-DE" sz="1200" dirty="0"/>
              <a:t> Germany </a:t>
            </a:r>
          </a:p>
          <a:p>
            <a:r>
              <a:rPr lang="de-DE" dirty="0"/>
              <a:t>Local / municipal </a:t>
            </a:r>
            <a:r>
              <a:rPr lang="de-DE" dirty="0" err="1"/>
              <a:t>level</a:t>
            </a:r>
            <a:endParaRPr lang="de-DE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ownership</a:t>
            </a:r>
            <a:r>
              <a:rPr lang="de-DE" sz="1200" dirty="0"/>
              <a:t> and </a:t>
            </a:r>
            <a:r>
              <a:rPr lang="de-DE" sz="1200" dirty="0" err="1"/>
              <a:t>operation</a:t>
            </a:r>
            <a:r>
              <a:rPr lang="de-DE" sz="1200" dirty="0"/>
              <a:t> of </a:t>
            </a:r>
            <a:r>
              <a:rPr lang="de-DE" sz="1200" dirty="0" err="1"/>
              <a:t>many</a:t>
            </a:r>
            <a:r>
              <a:rPr lang="de-DE" sz="1200" dirty="0"/>
              <a:t> regional </a:t>
            </a:r>
            <a:r>
              <a:rPr lang="de-DE" sz="1200" dirty="0" err="1"/>
              <a:t>aerodromes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sometimes</a:t>
            </a:r>
            <a:r>
              <a:rPr lang="de-DE" sz="1200" dirty="0"/>
              <a:t> also </a:t>
            </a:r>
            <a:r>
              <a:rPr lang="de-DE" sz="1200" dirty="0" err="1"/>
              <a:t>employment</a:t>
            </a:r>
            <a:r>
              <a:rPr lang="de-DE" sz="1200" dirty="0"/>
              <a:t> of operational </a:t>
            </a:r>
            <a:r>
              <a:rPr lang="de-DE" sz="1200" dirty="0" err="1"/>
              <a:t>personnel</a:t>
            </a:r>
            <a:endParaRPr lang="de-DE" sz="1200" dirty="0"/>
          </a:p>
          <a:p>
            <a:r>
              <a:rPr lang="de-DE" dirty="0"/>
              <a:t>En-route FIS / zFIS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cross</a:t>
            </a:r>
            <a:r>
              <a:rPr lang="de-DE" sz="1200" dirty="0"/>
              <a:t>-regional </a:t>
            </a:r>
            <a:r>
              <a:rPr lang="de-DE" sz="1200" dirty="0" err="1"/>
              <a:t>service</a:t>
            </a:r>
            <a:endParaRPr lang="de-DE" sz="1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centrally</a:t>
            </a:r>
            <a:r>
              <a:rPr lang="de-DE" sz="1200" dirty="0"/>
              <a:t> </a:t>
            </a:r>
            <a:r>
              <a:rPr lang="de-DE" sz="1200" dirty="0" err="1"/>
              <a:t>provided</a:t>
            </a:r>
            <a:r>
              <a:rPr lang="de-DE" sz="1200" dirty="0"/>
              <a:t> by DFS</a:t>
            </a:r>
          </a:p>
          <a:p>
            <a:r>
              <a:rPr lang="de-DE" dirty="0" err="1"/>
              <a:t>Aerodrome</a:t>
            </a:r>
            <a:r>
              <a:rPr lang="de-DE" dirty="0"/>
              <a:t> FIS / AFIS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around</a:t>
            </a:r>
            <a:r>
              <a:rPr lang="de-DE" sz="1200" dirty="0"/>
              <a:t> 25 </a:t>
            </a:r>
            <a:r>
              <a:rPr lang="de-DE" sz="1200" dirty="0" err="1"/>
              <a:t>local</a:t>
            </a:r>
            <a:r>
              <a:rPr lang="de-DE" sz="1200" dirty="0"/>
              <a:t> </a:t>
            </a:r>
            <a:r>
              <a:rPr lang="de-DE" sz="1200" dirty="0" err="1"/>
              <a:t>aerodromes</a:t>
            </a:r>
            <a:endParaRPr lang="de-DE" sz="1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local</a:t>
            </a:r>
            <a:r>
              <a:rPr lang="de-DE" sz="1200" dirty="0"/>
              <a:t> </a:t>
            </a:r>
            <a:r>
              <a:rPr lang="de-DE" sz="1200" dirty="0" err="1"/>
              <a:t>operators</a:t>
            </a:r>
            <a:r>
              <a:rPr lang="de-DE" sz="1200" dirty="0"/>
              <a:t> / </a:t>
            </a:r>
            <a:r>
              <a:rPr lang="de-DE" sz="1200" dirty="0" err="1"/>
              <a:t>local</a:t>
            </a:r>
            <a:r>
              <a:rPr lang="de-DE" sz="1200" dirty="0"/>
              <a:t> </a:t>
            </a:r>
            <a:r>
              <a:rPr lang="de-DE" sz="1200" dirty="0" err="1"/>
              <a:t>staffing</a:t>
            </a:r>
            <a:r>
              <a:rPr lang="de-DE" sz="1200" dirty="0"/>
              <a:t> </a:t>
            </a:r>
            <a:r>
              <a:rPr lang="de-DE" sz="1200" dirty="0" err="1"/>
              <a:t>models</a:t>
            </a:r>
            <a:endParaRPr lang="de-DE" sz="1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federal</a:t>
            </a:r>
            <a:r>
              <a:rPr lang="de-DE" sz="1200" dirty="0"/>
              <a:t> ANS </a:t>
            </a:r>
            <a:r>
              <a:rPr lang="de-DE" sz="1200" dirty="0" err="1"/>
              <a:t>oversight</a:t>
            </a:r>
            <a:r>
              <a:rPr lang="de-DE" sz="1200" dirty="0"/>
              <a:t> meets </a:t>
            </a:r>
            <a:r>
              <a:rPr lang="de-DE" sz="1200" dirty="0" err="1"/>
              <a:t>local</a:t>
            </a:r>
            <a:r>
              <a:rPr lang="de-DE" sz="1200" dirty="0"/>
              <a:t> </a:t>
            </a:r>
            <a:r>
              <a:rPr lang="de-DE" sz="1200" dirty="0" err="1"/>
              <a:t>aerodrome</a:t>
            </a:r>
            <a:r>
              <a:rPr lang="de-DE" sz="1200" dirty="0"/>
              <a:t> </a:t>
            </a:r>
            <a:r>
              <a:rPr lang="de-DE" sz="1200" dirty="0" err="1"/>
              <a:t>structures</a:t>
            </a:r>
            <a:endParaRPr lang="de-DE" sz="120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EA57D9-14D5-D143-A190-A328FC1A699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036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Central FIS – “zFIS”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/>
              <a:t>en-route / area-</a:t>
            </a:r>
            <a:r>
              <a:rPr lang="de-DE" sz="1200" dirty="0" err="1"/>
              <a:t>based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provided</a:t>
            </a:r>
            <a:r>
              <a:rPr lang="de-DE" sz="1200" dirty="0"/>
              <a:t> by DFS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centralised</a:t>
            </a:r>
            <a:r>
              <a:rPr lang="de-DE" sz="1200" dirty="0"/>
              <a:t> at Langen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nationwide</a:t>
            </a:r>
            <a:r>
              <a:rPr lang="de-DE" sz="1200" dirty="0"/>
              <a:t> </a:t>
            </a:r>
            <a:r>
              <a:rPr lang="de-DE" sz="1200" dirty="0" err="1"/>
              <a:t>sector</a:t>
            </a:r>
            <a:r>
              <a:rPr lang="de-DE" sz="1200" dirty="0"/>
              <a:t> </a:t>
            </a:r>
            <a:r>
              <a:rPr lang="de-DE" sz="1200" dirty="0" err="1"/>
              <a:t>structure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dedicated</a:t>
            </a:r>
            <a:r>
              <a:rPr lang="de-DE" sz="1200" dirty="0"/>
              <a:t> FIS </a:t>
            </a:r>
            <a:r>
              <a:rPr lang="de-DE" sz="1200" dirty="0" err="1"/>
              <a:t>frequencies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/>
              <a:t>operational </a:t>
            </a:r>
            <a:r>
              <a:rPr lang="de-DE" sz="1200" dirty="0" err="1"/>
              <a:t>focus</a:t>
            </a:r>
            <a:r>
              <a:rPr lang="de-DE" sz="1200" dirty="0"/>
              <a:t> on VFR </a:t>
            </a:r>
            <a:r>
              <a:rPr lang="de-DE" sz="1200" dirty="0" err="1"/>
              <a:t>traffic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/>
              <a:t>large </a:t>
            </a:r>
            <a:r>
              <a:rPr lang="de-DE" sz="1200" dirty="0" err="1"/>
              <a:t>geographical</a:t>
            </a:r>
            <a:r>
              <a:rPr lang="de-DE" sz="1200" dirty="0"/>
              <a:t> </a:t>
            </a:r>
            <a:r>
              <a:rPr lang="de-DE" sz="1200" dirty="0" err="1"/>
              <a:t>areas</a:t>
            </a:r>
            <a:endParaRPr lang="de-DE" sz="1200" dirty="0"/>
          </a:p>
          <a:p>
            <a:endParaRPr lang="de-DE" dirty="0"/>
          </a:p>
          <a:p>
            <a:r>
              <a:rPr lang="de-DE" dirty="0" err="1">
                <a:solidFill>
                  <a:srgbClr val="4D535C"/>
                </a:solidFill>
              </a:rPr>
              <a:t>Aerodrome</a:t>
            </a:r>
            <a:r>
              <a:rPr lang="de-DE" dirty="0">
                <a:solidFill>
                  <a:srgbClr val="4D535C"/>
                </a:solidFill>
              </a:rPr>
              <a:t> FIS – “AFIS”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 err="1">
                <a:solidFill>
                  <a:srgbClr val="4D535C"/>
                </a:solidFill>
              </a:rPr>
              <a:t>aerodrome-based</a:t>
            </a:r>
            <a:r>
              <a:rPr lang="de-DE" sz="1200" dirty="0">
                <a:solidFill>
                  <a:srgbClr val="4D535C"/>
                </a:solidFill>
              </a:rPr>
              <a:t> / </a:t>
            </a:r>
            <a:r>
              <a:rPr lang="de-DE" sz="1200" dirty="0" err="1">
                <a:solidFill>
                  <a:srgbClr val="4D535C"/>
                </a:solidFill>
              </a:rPr>
              <a:t>local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 err="1">
                <a:solidFill>
                  <a:srgbClr val="4D535C"/>
                </a:solidFill>
              </a:rPr>
              <a:t>provided</a:t>
            </a:r>
            <a:r>
              <a:rPr lang="de-DE" sz="1200" dirty="0">
                <a:solidFill>
                  <a:srgbClr val="4D535C"/>
                </a:solidFill>
              </a:rPr>
              <a:t> at </a:t>
            </a:r>
            <a:r>
              <a:rPr lang="de-DE" sz="1200" dirty="0" err="1">
                <a:solidFill>
                  <a:srgbClr val="4D535C"/>
                </a:solidFill>
              </a:rPr>
              <a:t>around</a:t>
            </a:r>
            <a:r>
              <a:rPr lang="de-DE" sz="1200" dirty="0">
                <a:solidFill>
                  <a:srgbClr val="4D535C"/>
                </a:solidFill>
              </a:rPr>
              <a:t> 25 </a:t>
            </a:r>
            <a:r>
              <a:rPr lang="de-DE" sz="1200" dirty="0" err="1">
                <a:solidFill>
                  <a:srgbClr val="4D535C"/>
                </a:solidFill>
              </a:rPr>
              <a:t>aerodromes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 err="1">
                <a:solidFill>
                  <a:srgbClr val="4D535C"/>
                </a:solidFill>
              </a:rPr>
              <a:t>several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  <a:r>
              <a:rPr lang="de-DE" sz="1200" dirty="0" err="1">
                <a:solidFill>
                  <a:srgbClr val="4D535C"/>
                </a:solidFill>
              </a:rPr>
              <a:t>certified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  <a:r>
              <a:rPr lang="de-DE" sz="1200" dirty="0" err="1">
                <a:solidFill>
                  <a:srgbClr val="4D535C"/>
                </a:solidFill>
              </a:rPr>
              <a:t>service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  <a:r>
              <a:rPr lang="de-DE" sz="1200" dirty="0" err="1">
                <a:solidFill>
                  <a:srgbClr val="4D535C"/>
                </a:solidFill>
              </a:rPr>
              <a:t>providers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 err="1">
                <a:solidFill>
                  <a:srgbClr val="4D535C"/>
                </a:solidFill>
              </a:rPr>
              <a:t>often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  <a:r>
              <a:rPr lang="de-DE" sz="1200" dirty="0" err="1">
                <a:solidFill>
                  <a:srgbClr val="4D535C"/>
                </a:solidFill>
              </a:rPr>
              <a:t>closely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  <a:r>
              <a:rPr lang="de-DE" sz="1200" dirty="0" err="1">
                <a:solidFill>
                  <a:srgbClr val="4D535C"/>
                </a:solidFill>
              </a:rPr>
              <a:t>integrated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  <a:r>
              <a:rPr lang="de-DE" sz="1200" dirty="0" err="1">
                <a:solidFill>
                  <a:srgbClr val="4D535C"/>
                </a:solidFill>
              </a:rPr>
              <a:t>with</a:t>
            </a:r>
            <a:r>
              <a:rPr lang="de-DE" sz="1200" dirty="0">
                <a:solidFill>
                  <a:srgbClr val="4D535C"/>
                </a:solidFill>
              </a:rPr>
              <a:t> the </a:t>
            </a:r>
            <a:r>
              <a:rPr lang="de-DE" sz="1200" dirty="0" err="1">
                <a:solidFill>
                  <a:srgbClr val="4D535C"/>
                </a:solidFill>
              </a:rPr>
              <a:t>aerodrome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  <a:r>
              <a:rPr lang="de-DE" sz="1200" dirty="0" err="1">
                <a:solidFill>
                  <a:srgbClr val="4D535C"/>
                </a:solidFill>
              </a:rPr>
              <a:t>operator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 err="1">
                <a:solidFill>
                  <a:srgbClr val="4D535C"/>
                </a:solidFill>
              </a:rPr>
              <a:t>local</a:t>
            </a:r>
            <a:r>
              <a:rPr lang="de-DE" sz="1200" dirty="0">
                <a:solidFill>
                  <a:srgbClr val="4D535C"/>
                </a:solidFill>
              </a:rPr>
              <a:t> AFIS </a:t>
            </a:r>
            <a:r>
              <a:rPr lang="de-DE" sz="1200" dirty="0" err="1">
                <a:solidFill>
                  <a:srgbClr val="4D535C"/>
                </a:solidFill>
              </a:rPr>
              <a:t>frequency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 err="1">
                <a:solidFill>
                  <a:srgbClr val="4D535C"/>
                </a:solidFill>
              </a:rPr>
              <a:t>service</a:t>
            </a:r>
            <a:r>
              <a:rPr lang="de-DE" sz="1200" dirty="0">
                <a:solidFill>
                  <a:srgbClr val="4D535C"/>
                </a:solidFill>
              </a:rPr>
              <a:t> for </a:t>
            </a:r>
            <a:r>
              <a:rPr lang="de-DE" sz="1200" dirty="0" err="1">
                <a:solidFill>
                  <a:srgbClr val="4D535C"/>
                </a:solidFill>
              </a:rPr>
              <a:t>aerodrome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  <a:r>
              <a:rPr lang="de-DE" sz="1200" dirty="0" err="1">
                <a:solidFill>
                  <a:srgbClr val="4D535C"/>
                </a:solidFill>
              </a:rPr>
              <a:t>traffic</a:t>
            </a:r>
            <a:r>
              <a:rPr lang="de-DE" sz="1200" dirty="0">
                <a:solidFill>
                  <a:srgbClr val="4D535C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>
                <a:solidFill>
                  <a:srgbClr val="4D535C"/>
                </a:solidFill>
              </a:rPr>
              <a:t>VFR and IFR </a:t>
            </a:r>
            <a:r>
              <a:rPr lang="de-DE" sz="1200" dirty="0" err="1">
                <a:solidFill>
                  <a:srgbClr val="4D535C"/>
                </a:solidFill>
              </a:rPr>
              <a:t>traffic</a:t>
            </a:r>
            <a:endParaRPr lang="de-DE" sz="1200" dirty="0">
              <a:solidFill>
                <a:srgbClr val="4D535C"/>
              </a:solidFill>
            </a:endParaRPr>
          </a:p>
          <a:p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Both </a:t>
            </a:r>
            <a:r>
              <a:rPr lang="de-DE" dirty="0" err="1"/>
              <a:t>provide</a:t>
            </a:r>
            <a:r>
              <a:rPr lang="de-DE" dirty="0"/>
              <a:t> Flight Information Service – but </a:t>
            </a:r>
            <a:r>
              <a:rPr lang="de-DE" dirty="0" err="1"/>
              <a:t>under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different operational </a:t>
            </a:r>
            <a:r>
              <a:rPr lang="de-DE" dirty="0" err="1"/>
              <a:t>concepts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EA57D9-14D5-D143-A190-A328FC1A699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910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Class E</a:t>
            </a:r>
          </a:p>
          <a:p>
            <a:r>
              <a:rPr lang="de-DE" dirty="0"/>
              <a:t>VFR </a:t>
            </a:r>
            <a:r>
              <a:rPr lang="de-DE" dirty="0" err="1"/>
              <a:t>aircraft</a:t>
            </a:r>
            <a:endParaRPr lang="de-D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/>
              <a:t>zFIS </a:t>
            </a:r>
            <a:r>
              <a:rPr lang="de-DE" sz="1200" dirty="0" err="1"/>
              <a:t>frequency</a:t>
            </a:r>
            <a:endParaRPr lang="de-DE" sz="1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/>
              <a:t>FIS </a:t>
            </a:r>
            <a:r>
              <a:rPr lang="de-DE" sz="1200" dirty="0" err="1"/>
              <a:t>Specialist</a:t>
            </a:r>
            <a:endParaRPr lang="de-DE" sz="1200" dirty="0"/>
          </a:p>
          <a:p>
            <a:pPr marL="0" indent="0">
              <a:buFont typeface="Wingdings" panose="05000000000000000000" pitchFamily="2" charset="2"/>
              <a:buNone/>
            </a:pPr>
            <a:endParaRPr lang="de-DE" sz="1200" dirty="0"/>
          </a:p>
          <a:p>
            <a:r>
              <a:rPr lang="de-DE" dirty="0">
                <a:solidFill>
                  <a:srgbClr val="4D535C"/>
                </a:solidFill>
              </a:rPr>
              <a:t>IFR </a:t>
            </a:r>
            <a:r>
              <a:rPr lang="de-DE" dirty="0" err="1">
                <a:solidFill>
                  <a:srgbClr val="4D535C"/>
                </a:solidFill>
              </a:rPr>
              <a:t>aircraft</a:t>
            </a:r>
            <a:endParaRPr lang="de-DE" dirty="0">
              <a:solidFill>
                <a:srgbClr val="4D535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>
                <a:solidFill>
                  <a:srgbClr val="4D535C"/>
                </a:solidFill>
              </a:rPr>
              <a:t>ATC </a:t>
            </a:r>
            <a:r>
              <a:rPr lang="de-DE" sz="1200" dirty="0" err="1">
                <a:solidFill>
                  <a:srgbClr val="4D535C"/>
                </a:solidFill>
              </a:rPr>
              <a:t>frequency</a:t>
            </a:r>
            <a:endParaRPr lang="de-DE" sz="1200" dirty="0">
              <a:solidFill>
                <a:srgbClr val="4D535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>
                <a:solidFill>
                  <a:srgbClr val="4D535C"/>
                </a:solidFill>
              </a:rPr>
              <a:t>Air Traffic Controller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de-DE" sz="1200" dirty="0">
              <a:solidFill>
                <a:srgbClr val="4D535C"/>
              </a:solidFill>
            </a:endParaRPr>
          </a:p>
          <a:p>
            <a:r>
              <a:rPr lang="de-DE" dirty="0"/>
              <a:t>Class G + RMZ </a:t>
            </a:r>
            <a:r>
              <a:rPr lang="de-DE" dirty="0" err="1"/>
              <a:t>around</a:t>
            </a:r>
            <a:r>
              <a:rPr lang="de-DE" dirty="0"/>
              <a:t> an AFIS </a:t>
            </a:r>
            <a:r>
              <a:rPr lang="de-DE" dirty="0" err="1"/>
              <a:t>aerodrome</a:t>
            </a:r>
            <a:endParaRPr lang="de-DE" dirty="0"/>
          </a:p>
          <a:p>
            <a:r>
              <a:rPr lang="de-DE" dirty="0"/>
              <a:t>IFR + VFR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/>
              <a:t>same AFIS </a:t>
            </a:r>
            <a:r>
              <a:rPr lang="de-DE" sz="1200" dirty="0" err="1"/>
              <a:t>frequency</a:t>
            </a:r>
            <a:r>
              <a:rPr lang="de-DE" sz="1200" dirty="0"/>
              <a:t>, same AFIS </a:t>
            </a:r>
            <a:r>
              <a:rPr lang="de-DE" sz="1200" dirty="0" err="1"/>
              <a:t>Specialist</a:t>
            </a:r>
            <a:r>
              <a:rPr lang="de-DE" sz="1200" dirty="0"/>
              <a:t> </a:t>
            </a:r>
            <a:r>
              <a:rPr lang="de-DE" sz="1200" dirty="0">
                <a:sym typeface="Wingdings" panose="05000000000000000000" pitchFamily="2" charset="2"/>
              </a:rPr>
              <a:t> </a:t>
            </a:r>
            <a:r>
              <a:rPr lang="de-DE" sz="1200" dirty="0"/>
              <a:t>Flight Information Service</a:t>
            </a:r>
          </a:p>
          <a:p>
            <a:r>
              <a:rPr lang="de-DE" dirty="0"/>
              <a:t>For IFR </a:t>
            </a:r>
            <a:r>
              <a:rPr lang="de-DE" dirty="0" err="1"/>
              <a:t>operations</a:t>
            </a:r>
            <a:r>
              <a:rPr lang="de-DE" dirty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predefined</a:t>
            </a:r>
            <a:r>
              <a:rPr lang="de-DE" sz="1200" dirty="0"/>
              <a:t> and </a:t>
            </a:r>
            <a:r>
              <a:rPr lang="de-DE" sz="1200" dirty="0" err="1"/>
              <a:t>published</a:t>
            </a:r>
            <a:r>
              <a:rPr lang="de-DE" sz="1200" dirty="0"/>
              <a:t> IFR </a:t>
            </a:r>
            <a:r>
              <a:rPr lang="de-DE" sz="1200" dirty="0" err="1"/>
              <a:t>procedures</a:t>
            </a:r>
            <a:r>
              <a:rPr lang="de-DE" sz="12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/>
              <a:t>RMZ </a:t>
            </a:r>
            <a:r>
              <a:rPr lang="de-DE" sz="1200" dirty="0" err="1"/>
              <a:t>around</a:t>
            </a:r>
            <a:r>
              <a:rPr lang="de-DE" sz="1200" dirty="0"/>
              <a:t> the </a:t>
            </a:r>
            <a:r>
              <a:rPr lang="de-DE" sz="1200" dirty="0" err="1"/>
              <a:t>aerodrome</a:t>
            </a:r>
            <a:r>
              <a:rPr lang="de-DE" sz="12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coordination</a:t>
            </a:r>
            <a:r>
              <a:rPr lang="de-DE" sz="1200" dirty="0"/>
              <a:t> / </a:t>
            </a:r>
            <a:r>
              <a:rPr lang="de-DE" sz="1200" dirty="0" err="1"/>
              <a:t>transfer</a:t>
            </a:r>
            <a:r>
              <a:rPr lang="de-DE" sz="1200" dirty="0"/>
              <a:t> </a:t>
            </a:r>
            <a:r>
              <a:rPr lang="de-DE" sz="1200" dirty="0" err="1"/>
              <a:t>between</a:t>
            </a:r>
            <a:r>
              <a:rPr lang="de-DE" sz="1200" dirty="0"/>
              <a:t> ATC and AFIS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/>
              <a:t>IFR </a:t>
            </a:r>
            <a:r>
              <a:rPr lang="de-DE" sz="1200" dirty="0" err="1"/>
              <a:t>remains</a:t>
            </a:r>
            <a:r>
              <a:rPr lang="de-DE" sz="1200" dirty="0"/>
              <a:t> on the </a:t>
            </a:r>
            <a:r>
              <a:rPr lang="de-DE" sz="1200" dirty="0" err="1"/>
              <a:t>published</a:t>
            </a:r>
            <a:r>
              <a:rPr lang="de-DE" sz="1200" dirty="0"/>
              <a:t> </a:t>
            </a:r>
            <a:r>
              <a:rPr lang="de-DE" sz="1200" dirty="0" err="1"/>
              <a:t>routing</a:t>
            </a:r>
            <a:r>
              <a:rPr lang="de-DE" sz="1200" dirty="0"/>
              <a:t> </a:t>
            </a:r>
            <a:r>
              <a:rPr lang="de-DE" sz="1200" dirty="0" err="1"/>
              <a:t>while</a:t>
            </a:r>
            <a:r>
              <a:rPr lang="de-DE" sz="1200" dirty="0"/>
              <a:t> </a:t>
            </a:r>
            <a:r>
              <a:rPr lang="de-DE" sz="1200" dirty="0" err="1"/>
              <a:t>operating</a:t>
            </a:r>
            <a:r>
              <a:rPr lang="de-DE" sz="1200" dirty="0"/>
              <a:t> in Class G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de-DE" sz="1200" dirty="0"/>
          </a:p>
          <a:p>
            <a:r>
              <a:rPr lang="de-DE" dirty="0"/>
              <a:t>At an AFIS </a:t>
            </a:r>
            <a:r>
              <a:rPr lang="de-DE" dirty="0" err="1"/>
              <a:t>aerodrome</a:t>
            </a:r>
            <a:r>
              <a:rPr lang="de-DE" dirty="0"/>
              <a:t>, VFR and IFR </a:t>
            </a:r>
            <a:r>
              <a:rPr lang="de-DE" dirty="0" err="1"/>
              <a:t>traffic</a:t>
            </a:r>
            <a:r>
              <a:rPr lang="de-DE" dirty="0"/>
              <a:t> </a:t>
            </a:r>
            <a:r>
              <a:rPr lang="de-DE" dirty="0" err="1"/>
              <a:t>finally</a:t>
            </a:r>
            <a:r>
              <a:rPr lang="de-DE" dirty="0"/>
              <a:t> </a:t>
            </a:r>
            <a:r>
              <a:rPr lang="de-DE" dirty="0" err="1"/>
              <a:t>share</a:t>
            </a:r>
            <a:r>
              <a:rPr lang="de-DE" dirty="0"/>
              <a:t> the same </a:t>
            </a:r>
            <a:r>
              <a:rPr lang="de-DE" dirty="0" err="1"/>
              <a:t>frequency</a:t>
            </a:r>
            <a:r>
              <a:rPr lang="de-DE" dirty="0"/>
              <a:t> and the same FIS </a:t>
            </a:r>
            <a:r>
              <a:rPr lang="de-DE" dirty="0" err="1"/>
              <a:t>provider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EA57D9-14D5-D143-A190-A328FC1A699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6095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296FE-01D8-4C00-5E63-765989644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970C878-1DED-39D3-DC76-CEF9C8FED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7616491-60A5-EDC5-7228-0619F3CE0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Class E</a:t>
            </a:r>
          </a:p>
          <a:p>
            <a:r>
              <a:rPr lang="de-DE" dirty="0"/>
              <a:t>VFR </a:t>
            </a:r>
            <a:r>
              <a:rPr lang="de-DE" dirty="0" err="1"/>
              <a:t>aircraft</a:t>
            </a:r>
            <a:endParaRPr lang="de-D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/>
              <a:t>zFIS </a:t>
            </a:r>
            <a:r>
              <a:rPr lang="de-DE" sz="1200" dirty="0" err="1"/>
              <a:t>frequency</a:t>
            </a:r>
            <a:endParaRPr lang="de-DE" sz="1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/>
              <a:t>FIS </a:t>
            </a:r>
            <a:r>
              <a:rPr lang="de-DE" sz="1200" dirty="0" err="1"/>
              <a:t>Specialist</a:t>
            </a:r>
            <a:endParaRPr lang="de-DE" sz="1200" dirty="0"/>
          </a:p>
          <a:p>
            <a:pPr marL="0" indent="0">
              <a:buFont typeface="Wingdings" panose="05000000000000000000" pitchFamily="2" charset="2"/>
              <a:buNone/>
            </a:pPr>
            <a:endParaRPr lang="de-DE" sz="1200" dirty="0"/>
          </a:p>
          <a:p>
            <a:r>
              <a:rPr lang="de-DE" dirty="0">
                <a:solidFill>
                  <a:srgbClr val="4D535C"/>
                </a:solidFill>
              </a:rPr>
              <a:t>IFR </a:t>
            </a:r>
            <a:r>
              <a:rPr lang="de-DE" dirty="0" err="1">
                <a:solidFill>
                  <a:srgbClr val="4D535C"/>
                </a:solidFill>
              </a:rPr>
              <a:t>aircraft</a:t>
            </a:r>
            <a:endParaRPr lang="de-DE" dirty="0">
              <a:solidFill>
                <a:srgbClr val="4D535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>
                <a:solidFill>
                  <a:srgbClr val="4D535C"/>
                </a:solidFill>
              </a:rPr>
              <a:t>ATC </a:t>
            </a:r>
            <a:r>
              <a:rPr lang="de-DE" sz="1200" dirty="0" err="1">
                <a:solidFill>
                  <a:srgbClr val="4D535C"/>
                </a:solidFill>
              </a:rPr>
              <a:t>frequency</a:t>
            </a:r>
            <a:endParaRPr lang="de-DE" sz="1200" dirty="0">
              <a:solidFill>
                <a:srgbClr val="4D535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>
                <a:solidFill>
                  <a:srgbClr val="4D535C"/>
                </a:solidFill>
              </a:rPr>
              <a:t>Air Traffic Controller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de-DE" sz="1200" dirty="0">
              <a:solidFill>
                <a:srgbClr val="4D535C"/>
              </a:solidFill>
            </a:endParaRPr>
          </a:p>
          <a:p>
            <a:r>
              <a:rPr lang="de-DE" dirty="0"/>
              <a:t>Class G + RMZ </a:t>
            </a:r>
            <a:r>
              <a:rPr lang="de-DE" dirty="0" err="1"/>
              <a:t>around</a:t>
            </a:r>
            <a:r>
              <a:rPr lang="de-DE" dirty="0"/>
              <a:t> an AFIS </a:t>
            </a:r>
            <a:r>
              <a:rPr lang="de-DE" dirty="0" err="1"/>
              <a:t>aerodrome</a:t>
            </a:r>
            <a:endParaRPr lang="de-DE" dirty="0"/>
          </a:p>
          <a:p>
            <a:r>
              <a:rPr lang="de-DE" dirty="0"/>
              <a:t>IFR + VFR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/>
              <a:t>same AFIS </a:t>
            </a:r>
            <a:r>
              <a:rPr lang="de-DE" sz="1200" dirty="0" err="1"/>
              <a:t>frequency</a:t>
            </a:r>
            <a:r>
              <a:rPr lang="de-DE" sz="1200" dirty="0"/>
              <a:t>, same AFIS </a:t>
            </a:r>
            <a:r>
              <a:rPr lang="de-DE" sz="1200" dirty="0" err="1"/>
              <a:t>Specialist</a:t>
            </a:r>
            <a:r>
              <a:rPr lang="de-DE" sz="1200" dirty="0"/>
              <a:t> </a:t>
            </a:r>
            <a:r>
              <a:rPr lang="de-DE" sz="1200" dirty="0">
                <a:sym typeface="Wingdings" panose="05000000000000000000" pitchFamily="2" charset="2"/>
              </a:rPr>
              <a:t> </a:t>
            </a:r>
            <a:r>
              <a:rPr lang="de-DE" sz="1200" dirty="0"/>
              <a:t>Flight Information Service</a:t>
            </a:r>
          </a:p>
          <a:p>
            <a:r>
              <a:rPr lang="de-DE" dirty="0"/>
              <a:t>For IFR </a:t>
            </a:r>
            <a:r>
              <a:rPr lang="de-DE" dirty="0" err="1"/>
              <a:t>operations</a:t>
            </a:r>
            <a:r>
              <a:rPr lang="de-DE" dirty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predefined</a:t>
            </a:r>
            <a:r>
              <a:rPr lang="de-DE" sz="1200" dirty="0"/>
              <a:t> and </a:t>
            </a:r>
            <a:r>
              <a:rPr lang="de-DE" sz="1200" dirty="0" err="1"/>
              <a:t>published</a:t>
            </a:r>
            <a:r>
              <a:rPr lang="de-DE" sz="1200" dirty="0"/>
              <a:t> IFR </a:t>
            </a:r>
            <a:r>
              <a:rPr lang="de-DE" sz="1200" dirty="0" err="1"/>
              <a:t>procedures</a:t>
            </a:r>
            <a:r>
              <a:rPr lang="de-DE" sz="12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/>
              <a:t>RMZ </a:t>
            </a:r>
            <a:r>
              <a:rPr lang="de-DE" sz="1200" dirty="0" err="1"/>
              <a:t>around</a:t>
            </a:r>
            <a:r>
              <a:rPr lang="de-DE" sz="1200" dirty="0"/>
              <a:t> the </a:t>
            </a:r>
            <a:r>
              <a:rPr lang="de-DE" sz="1200" dirty="0" err="1"/>
              <a:t>aerodrome</a:t>
            </a:r>
            <a:r>
              <a:rPr lang="de-DE" sz="12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coordination</a:t>
            </a:r>
            <a:r>
              <a:rPr lang="de-DE" sz="1200" dirty="0"/>
              <a:t> / </a:t>
            </a:r>
            <a:r>
              <a:rPr lang="de-DE" sz="1200" dirty="0" err="1"/>
              <a:t>transfer</a:t>
            </a:r>
            <a:r>
              <a:rPr lang="de-DE" sz="1200" dirty="0"/>
              <a:t> </a:t>
            </a:r>
            <a:r>
              <a:rPr lang="de-DE" sz="1200" dirty="0" err="1"/>
              <a:t>between</a:t>
            </a:r>
            <a:r>
              <a:rPr lang="de-DE" sz="1200" dirty="0"/>
              <a:t> ATC and AFIS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/>
              <a:t>IFR </a:t>
            </a:r>
            <a:r>
              <a:rPr lang="de-DE" sz="1200" dirty="0" err="1"/>
              <a:t>remains</a:t>
            </a:r>
            <a:r>
              <a:rPr lang="de-DE" sz="1200" dirty="0"/>
              <a:t> on the </a:t>
            </a:r>
            <a:r>
              <a:rPr lang="de-DE" sz="1200" dirty="0" err="1"/>
              <a:t>published</a:t>
            </a:r>
            <a:r>
              <a:rPr lang="de-DE" sz="1200" dirty="0"/>
              <a:t> </a:t>
            </a:r>
            <a:r>
              <a:rPr lang="de-DE" sz="1200" dirty="0" err="1"/>
              <a:t>routing</a:t>
            </a:r>
            <a:r>
              <a:rPr lang="de-DE" sz="1200" dirty="0"/>
              <a:t> </a:t>
            </a:r>
            <a:r>
              <a:rPr lang="de-DE" sz="1200" dirty="0" err="1"/>
              <a:t>while</a:t>
            </a:r>
            <a:r>
              <a:rPr lang="de-DE" sz="1200" dirty="0"/>
              <a:t> </a:t>
            </a:r>
            <a:r>
              <a:rPr lang="de-DE" sz="1200" dirty="0" err="1"/>
              <a:t>operating</a:t>
            </a:r>
            <a:r>
              <a:rPr lang="de-DE" sz="1200" dirty="0"/>
              <a:t> in Class G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de-DE" sz="1200" dirty="0"/>
          </a:p>
          <a:p>
            <a:r>
              <a:rPr lang="de-DE" dirty="0"/>
              <a:t>At an AFIS </a:t>
            </a:r>
            <a:r>
              <a:rPr lang="de-DE" dirty="0" err="1"/>
              <a:t>aerodrome</a:t>
            </a:r>
            <a:r>
              <a:rPr lang="de-DE" dirty="0"/>
              <a:t>, VFR and IFR </a:t>
            </a:r>
            <a:r>
              <a:rPr lang="de-DE" dirty="0" err="1"/>
              <a:t>traffic</a:t>
            </a:r>
            <a:r>
              <a:rPr lang="de-DE" dirty="0"/>
              <a:t> </a:t>
            </a:r>
            <a:r>
              <a:rPr lang="de-DE" dirty="0" err="1"/>
              <a:t>finally</a:t>
            </a:r>
            <a:r>
              <a:rPr lang="de-DE" dirty="0"/>
              <a:t> </a:t>
            </a:r>
            <a:r>
              <a:rPr lang="de-DE" dirty="0" err="1"/>
              <a:t>share</a:t>
            </a:r>
            <a:r>
              <a:rPr lang="de-DE" dirty="0"/>
              <a:t> the same </a:t>
            </a:r>
            <a:r>
              <a:rPr lang="de-DE" dirty="0" err="1"/>
              <a:t>frequency</a:t>
            </a:r>
            <a:r>
              <a:rPr lang="de-DE" dirty="0"/>
              <a:t> and the same FIS </a:t>
            </a:r>
            <a:r>
              <a:rPr lang="de-DE" dirty="0" err="1"/>
              <a:t>provider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195927E-08E0-67DB-0617-A8FBC5B6D8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EA57D9-14D5-D143-A190-A328FC1A699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5218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dirty="0"/>
              <a:t>26 </a:t>
            </a:r>
            <a:r>
              <a:rPr lang="de-DE" sz="1200" b="0" dirty="0" err="1"/>
              <a:t>officially</a:t>
            </a:r>
            <a:r>
              <a:rPr lang="de-DE" sz="1200" b="0" dirty="0"/>
              <a:t> </a:t>
            </a:r>
            <a:r>
              <a:rPr lang="de-DE" sz="1200" b="0" dirty="0" err="1"/>
              <a:t>designated</a:t>
            </a:r>
            <a:r>
              <a:rPr lang="de-DE" sz="1200" b="0" dirty="0"/>
              <a:t> AFIS </a:t>
            </a:r>
            <a:r>
              <a:rPr lang="de-DE" sz="1200" b="0" dirty="0" err="1"/>
              <a:t>aerodromes</a:t>
            </a:r>
            <a:endParaRPr lang="de-DE" sz="1200" b="0" dirty="0"/>
          </a:p>
          <a:p>
            <a:endParaRPr lang="de-DE" b="0" dirty="0"/>
          </a:p>
          <a:p>
            <a:r>
              <a:rPr lang="de-DE" b="0" dirty="0">
                <a:solidFill>
                  <a:srgbClr val="4D535C"/>
                </a:solidFill>
              </a:rPr>
              <a:t>Provider </a:t>
            </a:r>
            <a:r>
              <a:rPr lang="de-DE" b="0" dirty="0" err="1">
                <a:solidFill>
                  <a:srgbClr val="4D535C"/>
                </a:solidFill>
              </a:rPr>
              <a:t>models</a:t>
            </a:r>
            <a:r>
              <a:rPr lang="de-DE" b="0" dirty="0">
                <a:solidFill>
                  <a:srgbClr val="4D535C"/>
                </a:solidFill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b="0" dirty="0" err="1">
                <a:solidFill>
                  <a:srgbClr val="4D535C"/>
                </a:solidFill>
              </a:rPr>
              <a:t>local</a:t>
            </a:r>
            <a:r>
              <a:rPr lang="de-DE" sz="1200" b="0" dirty="0">
                <a:solidFill>
                  <a:srgbClr val="4D535C"/>
                </a:solidFill>
              </a:rPr>
              <a:t> </a:t>
            </a:r>
            <a:r>
              <a:rPr lang="de-DE" sz="1200" b="0" dirty="0" err="1">
                <a:solidFill>
                  <a:srgbClr val="4D535C"/>
                </a:solidFill>
              </a:rPr>
              <a:t>aerodrome</a:t>
            </a:r>
            <a:r>
              <a:rPr lang="de-DE" sz="1200" b="0" dirty="0">
                <a:solidFill>
                  <a:srgbClr val="4D535C"/>
                </a:solidFill>
              </a:rPr>
              <a:t> </a:t>
            </a:r>
            <a:r>
              <a:rPr lang="de-DE" sz="1200" b="0" dirty="0" err="1">
                <a:solidFill>
                  <a:srgbClr val="4D535C"/>
                </a:solidFill>
              </a:rPr>
              <a:t>operator</a:t>
            </a:r>
            <a:r>
              <a:rPr lang="de-DE" sz="1200" b="0" dirty="0">
                <a:solidFill>
                  <a:srgbClr val="4D535C"/>
                </a:solidFill>
              </a:rPr>
              <a:t> as AFIS </a:t>
            </a:r>
            <a:r>
              <a:rPr lang="de-DE" sz="1200" b="0" dirty="0" err="1">
                <a:solidFill>
                  <a:srgbClr val="4D535C"/>
                </a:solidFill>
              </a:rPr>
              <a:t>provider</a:t>
            </a:r>
            <a:r>
              <a:rPr lang="de-DE" sz="1200" b="0" dirty="0">
                <a:solidFill>
                  <a:srgbClr val="4D535C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b="0" dirty="0">
                <a:solidFill>
                  <a:srgbClr val="4D535C"/>
                </a:solidFill>
              </a:rPr>
              <a:t>municipal / regional </a:t>
            </a:r>
            <a:r>
              <a:rPr lang="de-DE" sz="1200" b="0" dirty="0" err="1">
                <a:solidFill>
                  <a:srgbClr val="4D535C"/>
                </a:solidFill>
              </a:rPr>
              <a:t>aerodrome</a:t>
            </a:r>
            <a:r>
              <a:rPr lang="de-DE" sz="1200" b="0" dirty="0">
                <a:solidFill>
                  <a:srgbClr val="4D535C"/>
                </a:solidFill>
              </a:rPr>
              <a:t> </a:t>
            </a:r>
            <a:r>
              <a:rPr lang="de-DE" sz="1200" b="0" dirty="0" err="1">
                <a:solidFill>
                  <a:srgbClr val="4D535C"/>
                </a:solidFill>
              </a:rPr>
              <a:t>companies</a:t>
            </a:r>
            <a:r>
              <a:rPr lang="de-DE" sz="1200" b="0" dirty="0">
                <a:solidFill>
                  <a:srgbClr val="4D535C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b="0" dirty="0" err="1">
                <a:solidFill>
                  <a:srgbClr val="4D535C"/>
                </a:solidFill>
              </a:rPr>
              <a:t>specialised</a:t>
            </a:r>
            <a:r>
              <a:rPr lang="de-DE" sz="1200" b="0" dirty="0">
                <a:solidFill>
                  <a:srgbClr val="4D535C"/>
                </a:solidFill>
              </a:rPr>
              <a:t> ANS </a:t>
            </a:r>
            <a:r>
              <a:rPr lang="de-DE" sz="1200" b="0" dirty="0" err="1">
                <a:solidFill>
                  <a:srgbClr val="4D535C"/>
                </a:solidFill>
              </a:rPr>
              <a:t>providers</a:t>
            </a:r>
            <a:r>
              <a:rPr lang="de-DE" sz="1200" b="0" dirty="0">
                <a:solidFill>
                  <a:srgbClr val="4D535C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b="0" dirty="0">
                <a:solidFill>
                  <a:srgbClr val="4D535C"/>
                </a:solidFill>
              </a:rPr>
              <a:t>DFS Aviation Services at </a:t>
            </a:r>
            <a:r>
              <a:rPr lang="de-DE" sz="1200" b="0" dirty="0" err="1">
                <a:solidFill>
                  <a:srgbClr val="4D535C"/>
                </a:solidFill>
              </a:rPr>
              <a:t>selected</a:t>
            </a:r>
            <a:r>
              <a:rPr lang="de-DE" sz="1200" b="0" dirty="0">
                <a:solidFill>
                  <a:srgbClr val="4D535C"/>
                </a:solidFill>
              </a:rPr>
              <a:t> </a:t>
            </a:r>
            <a:r>
              <a:rPr lang="de-DE" sz="1200" b="0" dirty="0" err="1">
                <a:solidFill>
                  <a:srgbClr val="4D535C"/>
                </a:solidFill>
              </a:rPr>
              <a:t>locations</a:t>
            </a:r>
            <a:endParaRPr lang="de-DE" sz="1800" b="0" dirty="0">
              <a:solidFill>
                <a:srgbClr val="4D535C"/>
              </a:solidFill>
            </a:endParaRPr>
          </a:p>
          <a:p>
            <a:r>
              <a:rPr lang="de-DE" b="0" dirty="0">
                <a:solidFill>
                  <a:srgbClr val="4D535C"/>
                </a:solidFill>
              </a:rPr>
              <a:t>German AFIS </a:t>
            </a:r>
            <a:r>
              <a:rPr lang="de-DE" b="0" dirty="0" err="1">
                <a:solidFill>
                  <a:srgbClr val="4D535C"/>
                </a:solidFill>
              </a:rPr>
              <a:t>is</a:t>
            </a:r>
            <a:r>
              <a:rPr lang="de-DE" b="0" dirty="0">
                <a:solidFill>
                  <a:srgbClr val="4D535C"/>
                </a:solidFill>
              </a:rPr>
              <a:t> not </a:t>
            </a:r>
            <a:r>
              <a:rPr lang="de-DE" b="0" dirty="0" err="1">
                <a:solidFill>
                  <a:srgbClr val="4D535C"/>
                </a:solidFill>
              </a:rPr>
              <a:t>one</a:t>
            </a:r>
            <a:r>
              <a:rPr lang="de-DE" b="0" dirty="0">
                <a:solidFill>
                  <a:srgbClr val="4D535C"/>
                </a:solidFill>
              </a:rPr>
              <a:t> </a:t>
            </a:r>
            <a:r>
              <a:rPr lang="de-DE" b="0" dirty="0" err="1">
                <a:solidFill>
                  <a:srgbClr val="4D535C"/>
                </a:solidFill>
              </a:rPr>
              <a:t>central</a:t>
            </a:r>
            <a:r>
              <a:rPr lang="de-DE" b="0" dirty="0">
                <a:solidFill>
                  <a:srgbClr val="4D535C"/>
                </a:solidFill>
              </a:rPr>
              <a:t> </a:t>
            </a:r>
            <a:r>
              <a:rPr lang="de-DE" b="0" dirty="0" err="1">
                <a:solidFill>
                  <a:srgbClr val="4D535C"/>
                </a:solidFill>
              </a:rPr>
              <a:t>organisation</a:t>
            </a:r>
            <a:r>
              <a:rPr lang="de-DE" b="0" dirty="0">
                <a:solidFill>
                  <a:srgbClr val="4D535C"/>
                </a:solidFill>
              </a:rPr>
              <a:t> – it </a:t>
            </a:r>
            <a:r>
              <a:rPr lang="de-DE" b="0" dirty="0" err="1">
                <a:solidFill>
                  <a:srgbClr val="4D535C"/>
                </a:solidFill>
              </a:rPr>
              <a:t>is</a:t>
            </a:r>
            <a:r>
              <a:rPr lang="de-DE" b="0" dirty="0">
                <a:solidFill>
                  <a:srgbClr val="4D535C"/>
                </a:solidFill>
              </a:rPr>
              <a:t> a network of </a:t>
            </a:r>
            <a:r>
              <a:rPr lang="de-DE" b="0" dirty="0" err="1">
                <a:solidFill>
                  <a:srgbClr val="4D535C"/>
                </a:solidFill>
              </a:rPr>
              <a:t>local</a:t>
            </a:r>
            <a:r>
              <a:rPr lang="de-DE" b="0" dirty="0">
                <a:solidFill>
                  <a:srgbClr val="4D535C"/>
                </a:solidFill>
              </a:rPr>
              <a:t> </a:t>
            </a:r>
            <a:r>
              <a:rPr lang="de-DE" b="0" dirty="0" err="1">
                <a:solidFill>
                  <a:srgbClr val="4D535C"/>
                </a:solidFill>
              </a:rPr>
              <a:t>aerodromes</a:t>
            </a:r>
            <a:r>
              <a:rPr lang="de-DE" b="0" dirty="0">
                <a:solidFill>
                  <a:srgbClr val="4D535C"/>
                </a:solidFill>
              </a:rPr>
              <a:t> </a:t>
            </a:r>
            <a:r>
              <a:rPr lang="de-DE" b="0" dirty="0" err="1">
                <a:solidFill>
                  <a:srgbClr val="4D535C"/>
                </a:solidFill>
              </a:rPr>
              <a:t>with</a:t>
            </a:r>
            <a:r>
              <a:rPr lang="de-DE" b="0" dirty="0">
                <a:solidFill>
                  <a:srgbClr val="4D535C"/>
                </a:solidFill>
              </a:rPr>
              <a:t> different </a:t>
            </a:r>
            <a:r>
              <a:rPr lang="de-DE" b="0" dirty="0" err="1">
                <a:solidFill>
                  <a:srgbClr val="4D535C"/>
                </a:solidFill>
              </a:rPr>
              <a:t>provider</a:t>
            </a:r>
            <a:r>
              <a:rPr lang="de-DE" b="0" dirty="0">
                <a:solidFill>
                  <a:srgbClr val="4D535C"/>
                </a:solidFill>
              </a:rPr>
              <a:t> and </a:t>
            </a:r>
            <a:r>
              <a:rPr lang="de-DE" b="0" dirty="0" err="1">
                <a:solidFill>
                  <a:srgbClr val="4D535C"/>
                </a:solidFill>
              </a:rPr>
              <a:t>staffing</a:t>
            </a:r>
            <a:r>
              <a:rPr lang="de-DE" b="0" dirty="0">
                <a:solidFill>
                  <a:srgbClr val="4D535C"/>
                </a:solidFill>
              </a:rPr>
              <a:t> </a:t>
            </a:r>
            <a:r>
              <a:rPr lang="de-DE" b="0" dirty="0" err="1">
                <a:solidFill>
                  <a:srgbClr val="4D535C"/>
                </a:solidFill>
              </a:rPr>
              <a:t>models</a:t>
            </a:r>
            <a:r>
              <a:rPr lang="de-DE" b="0" dirty="0">
                <a:solidFill>
                  <a:srgbClr val="4D535C"/>
                </a:solidFill>
              </a:rPr>
              <a:t> </a:t>
            </a:r>
            <a:r>
              <a:rPr lang="de-DE" b="0" dirty="0" err="1">
                <a:solidFill>
                  <a:srgbClr val="4D535C"/>
                </a:solidFill>
              </a:rPr>
              <a:t>under</a:t>
            </a:r>
            <a:r>
              <a:rPr lang="de-DE" b="0" dirty="0">
                <a:solidFill>
                  <a:srgbClr val="4D535C"/>
                </a:solidFill>
              </a:rPr>
              <a:t> </a:t>
            </a:r>
            <a:r>
              <a:rPr lang="de-DE" b="0" dirty="0" err="1">
                <a:solidFill>
                  <a:srgbClr val="4D535C"/>
                </a:solidFill>
              </a:rPr>
              <a:t>federal</a:t>
            </a:r>
            <a:r>
              <a:rPr lang="de-DE" b="0" dirty="0">
                <a:solidFill>
                  <a:srgbClr val="4D535C"/>
                </a:solidFill>
              </a:rPr>
              <a:t> ANS </a:t>
            </a:r>
            <a:r>
              <a:rPr lang="de-DE" b="0" dirty="0" err="1">
                <a:solidFill>
                  <a:srgbClr val="4D535C"/>
                </a:solidFill>
              </a:rPr>
              <a:t>oversight</a:t>
            </a:r>
            <a:r>
              <a:rPr lang="de-DE" b="0" dirty="0">
                <a:solidFill>
                  <a:srgbClr val="4D535C"/>
                </a:solidFill>
              </a:rPr>
              <a:t>.</a:t>
            </a:r>
          </a:p>
          <a:p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EA57D9-14D5-D143-A190-A328FC1A699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0383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ICAO</a:t>
            </a:r>
          </a:p>
          <a:p>
            <a:r>
              <a:rPr lang="de-DE" dirty="0"/>
              <a:t>Annex 11 – Air Traffic Services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/>
              <a:t>FIS as an ATS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/>
              <a:t>States </a:t>
            </a:r>
            <a:r>
              <a:rPr lang="de-DE" sz="1200" dirty="0" err="1"/>
              <a:t>determine</a:t>
            </a:r>
            <a:r>
              <a:rPr lang="de-DE" sz="1200" dirty="0"/>
              <a:t> </a:t>
            </a:r>
            <a:r>
              <a:rPr lang="de-DE" sz="1200" dirty="0" err="1"/>
              <a:t>where</a:t>
            </a:r>
            <a:r>
              <a:rPr lang="de-DE" sz="1200" dirty="0"/>
              <a:t> and </a:t>
            </a:r>
            <a:r>
              <a:rPr lang="de-DE" sz="1200" dirty="0" err="1"/>
              <a:t>how</a:t>
            </a:r>
            <a:r>
              <a:rPr lang="de-DE" sz="1200" dirty="0"/>
              <a:t> ATS </a:t>
            </a:r>
            <a:r>
              <a:rPr lang="de-DE" sz="1200" dirty="0" err="1"/>
              <a:t>is</a:t>
            </a:r>
            <a:r>
              <a:rPr lang="de-DE" sz="1200" dirty="0"/>
              <a:t> </a:t>
            </a:r>
            <a:r>
              <a:rPr lang="de-DE" sz="1200" dirty="0" err="1"/>
              <a:t>provided</a:t>
            </a:r>
            <a:r>
              <a:rPr lang="de-DE" sz="12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Circular</a:t>
            </a:r>
            <a:r>
              <a:rPr lang="de-DE" sz="1200" dirty="0"/>
              <a:t> 211 – </a:t>
            </a:r>
            <a:r>
              <a:rPr lang="de-DE" sz="1200" dirty="0" err="1"/>
              <a:t>Aerodrome</a:t>
            </a:r>
            <a:r>
              <a:rPr lang="de-DE" sz="1200" dirty="0"/>
              <a:t> Flight Information Service (AFIS)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no</a:t>
            </a:r>
            <a:r>
              <a:rPr lang="de-DE" sz="1200" dirty="0"/>
              <a:t> </a:t>
            </a:r>
            <a:r>
              <a:rPr lang="de-DE" sz="1200" dirty="0" err="1"/>
              <a:t>worldwide</a:t>
            </a:r>
            <a:r>
              <a:rPr lang="de-DE" sz="1200" dirty="0"/>
              <a:t> </a:t>
            </a:r>
            <a:r>
              <a:rPr lang="de-DE" sz="1200" dirty="0" err="1"/>
              <a:t>harmonised</a:t>
            </a:r>
            <a:r>
              <a:rPr lang="de-DE" sz="1200" dirty="0"/>
              <a:t> AFISO </a:t>
            </a:r>
            <a:r>
              <a:rPr lang="de-DE" sz="1200" dirty="0" err="1"/>
              <a:t>licecing</a:t>
            </a:r>
            <a:r>
              <a:rPr lang="de-DE" sz="1200" dirty="0"/>
              <a:t> </a:t>
            </a:r>
            <a:r>
              <a:rPr lang="de-DE" sz="1200" dirty="0" err="1"/>
              <a:t>system</a:t>
            </a:r>
            <a:endParaRPr lang="de-DE" sz="1200" dirty="0"/>
          </a:p>
          <a:p>
            <a:r>
              <a:rPr lang="de-DE" dirty="0"/>
              <a:t>European Union / EASA</a:t>
            </a:r>
          </a:p>
          <a:p>
            <a:r>
              <a:rPr lang="de-DE" dirty="0"/>
              <a:t>Regulation (EU) 2017/373 – Part-ATS / Part-ATM/ANS.OR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/>
              <a:t>Common </a:t>
            </a:r>
            <a:r>
              <a:rPr lang="de-DE" sz="1200" dirty="0" err="1"/>
              <a:t>requirements</a:t>
            </a:r>
            <a:r>
              <a:rPr lang="de-DE" sz="1200" dirty="0"/>
              <a:t> for ATS </a:t>
            </a:r>
            <a:r>
              <a:rPr lang="de-DE" sz="1200" dirty="0" err="1"/>
              <a:t>providers</a:t>
            </a:r>
            <a:r>
              <a:rPr lang="de-DE" sz="1200" dirty="0"/>
              <a:t>, </a:t>
            </a:r>
            <a:r>
              <a:rPr lang="de-DE" sz="1200" dirty="0" err="1"/>
              <a:t>including</a:t>
            </a:r>
            <a:r>
              <a:rPr lang="de-DE" sz="1200" dirty="0"/>
              <a:t> </a:t>
            </a:r>
            <a:r>
              <a:rPr lang="de-DE" sz="1200" dirty="0" err="1"/>
              <a:t>competence</a:t>
            </a:r>
            <a:r>
              <a:rPr lang="de-DE" sz="1200" dirty="0"/>
              <a:t> / </a:t>
            </a:r>
            <a:r>
              <a:rPr lang="de-DE" sz="1200" dirty="0" err="1"/>
              <a:t>training</a:t>
            </a:r>
            <a:r>
              <a:rPr lang="de-DE" sz="1200" dirty="0"/>
              <a:t> </a:t>
            </a:r>
            <a:r>
              <a:rPr lang="de-DE" sz="1200" dirty="0" err="1"/>
              <a:t>obligations</a:t>
            </a:r>
            <a:endParaRPr lang="de-DE" sz="1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no</a:t>
            </a:r>
            <a:r>
              <a:rPr lang="de-DE" sz="1200" dirty="0"/>
              <a:t> European AFISO </a:t>
            </a:r>
            <a:r>
              <a:rPr lang="de-DE" sz="1200" dirty="0" err="1"/>
              <a:t>licence</a:t>
            </a:r>
            <a:r>
              <a:rPr lang="de-DE" sz="1200" dirty="0"/>
              <a:t> </a:t>
            </a:r>
            <a:r>
              <a:rPr lang="de-DE" sz="1200" dirty="0" err="1"/>
              <a:t>comparable</a:t>
            </a:r>
            <a:r>
              <a:rPr lang="de-DE" sz="1200" dirty="0"/>
              <a:t> to the ATCO </a:t>
            </a:r>
            <a:r>
              <a:rPr lang="de-DE" sz="1200" dirty="0" err="1"/>
              <a:t>licensing</a:t>
            </a:r>
            <a:endParaRPr lang="de-DE" sz="1200" dirty="0"/>
          </a:p>
          <a:p>
            <a:r>
              <a:rPr lang="de-DE" dirty="0"/>
              <a:t>Germany</a:t>
            </a:r>
          </a:p>
          <a:p>
            <a:r>
              <a:rPr lang="de-DE" dirty="0" err="1"/>
              <a:t>FSPersAV</a:t>
            </a:r>
            <a:r>
              <a:rPr lang="de-DE" dirty="0"/>
              <a:t>: </a:t>
            </a:r>
            <a:r>
              <a:rPr lang="de-DE" dirty="0" err="1"/>
              <a:t>Detailed</a:t>
            </a:r>
            <a:r>
              <a:rPr lang="de-DE" dirty="0"/>
              <a:t> national </a:t>
            </a:r>
            <a:r>
              <a:rPr lang="de-DE" dirty="0" err="1"/>
              <a:t>regulation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EA57D9-14D5-D143-A190-A328FC1A699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911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1. Entry </a:t>
            </a:r>
            <a:r>
              <a:rPr lang="de-DE" dirty="0" err="1"/>
              <a:t>requirements</a:t>
            </a:r>
            <a:endParaRPr lang="de-DE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minimum</a:t>
            </a:r>
            <a:r>
              <a:rPr lang="de-DE" sz="1200" dirty="0"/>
              <a:t> </a:t>
            </a:r>
            <a:r>
              <a:rPr lang="de-DE" sz="1200" dirty="0" err="1"/>
              <a:t>age</a:t>
            </a:r>
            <a:r>
              <a:rPr lang="de-DE" sz="1200" dirty="0"/>
              <a:t> 18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medical</a:t>
            </a:r>
            <a:r>
              <a:rPr lang="de-DE" sz="1200" dirty="0"/>
              <a:t> </a:t>
            </a:r>
            <a:r>
              <a:rPr lang="de-DE" sz="1200" dirty="0" err="1"/>
              <a:t>fitness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/>
              <a:t>German + English </a:t>
            </a:r>
            <a:r>
              <a:rPr lang="de-DE" sz="1200" dirty="0" err="1"/>
              <a:t>language</a:t>
            </a:r>
            <a:r>
              <a:rPr lang="de-DE" sz="1200" dirty="0"/>
              <a:t> </a:t>
            </a:r>
            <a:r>
              <a:rPr lang="de-DE" sz="1200" dirty="0" err="1"/>
              <a:t>capability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reliability</a:t>
            </a:r>
            <a:r>
              <a:rPr lang="de-DE" sz="1200" dirty="0"/>
              <a:t>/</a:t>
            </a:r>
            <a:r>
              <a:rPr lang="de-DE" sz="1200" dirty="0" err="1"/>
              <a:t>security</a:t>
            </a:r>
            <a:r>
              <a:rPr lang="de-DE" sz="1200" dirty="0"/>
              <a:t> </a:t>
            </a:r>
            <a:r>
              <a:rPr lang="de-DE" sz="1200" dirty="0" err="1"/>
              <a:t>requirements</a:t>
            </a:r>
            <a:r>
              <a:rPr lang="de-DE" sz="1200" dirty="0"/>
              <a:t> </a:t>
            </a:r>
          </a:p>
          <a:p>
            <a:r>
              <a:rPr lang="de-DE" sz="1200" dirty="0" err="1"/>
              <a:t>FSPersAV</a:t>
            </a:r>
            <a:r>
              <a:rPr lang="de-DE" sz="1200" dirty="0"/>
              <a:t> §§ 30–31.</a:t>
            </a:r>
            <a:br>
              <a:rPr lang="de-DE" sz="1200" dirty="0"/>
            </a:br>
            <a:endParaRPr lang="de-DE" sz="1200" dirty="0"/>
          </a:p>
          <a:p>
            <a:r>
              <a:rPr lang="de-DE" dirty="0"/>
              <a:t>2. Initial FIS </a:t>
            </a:r>
            <a:r>
              <a:rPr lang="de-DE" dirty="0" err="1"/>
              <a:t>training</a:t>
            </a:r>
            <a:endParaRPr lang="de-DE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general</a:t>
            </a:r>
            <a:r>
              <a:rPr lang="de-DE" sz="1200" dirty="0"/>
              <a:t> ATM </a:t>
            </a:r>
            <a:r>
              <a:rPr lang="de-DE" sz="1200" dirty="0" err="1"/>
              <a:t>training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dedicated</a:t>
            </a:r>
            <a:r>
              <a:rPr lang="de-DE" sz="1200" dirty="0"/>
              <a:t> Flight Information Service </a:t>
            </a:r>
            <a:r>
              <a:rPr lang="de-DE" sz="1200" dirty="0" err="1"/>
              <a:t>course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theory</a:t>
            </a:r>
            <a:r>
              <a:rPr lang="de-DE" sz="1200" dirty="0"/>
              <a:t> + </a:t>
            </a:r>
            <a:r>
              <a:rPr lang="de-DE" sz="1200" dirty="0" err="1"/>
              <a:t>practical</a:t>
            </a:r>
            <a:r>
              <a:rPr lang="de-DE" sz="1200" dirty="0"/>
              <a:t>/</a:t>
            </a:r>
            <a:r>
              <a:rPr lang="de-DE" sz="1200" dirty="0" err="1"/>
              <a:t>simulator</a:t>
            </a:r>
            <a:r>
              <a:rPr lang="de-DE" sz="1200" dirty="0"/>
              <a:t> </a:t>
            </a:r>
            <a:r>
              <a:rPr lang="de-DE" sz="1200" dirty="0" err="1"/>
              <a:t>assessment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language</a:t>
            </a:r>
            <a:r>
              <a:rPr lang="de-DE" sz="1200" dirty="0"/>
              <a:t> </a:t>
            </a:r>
            <a:r>
              <a:rPr lang="de-DE" sz="1200" dirty="0" err="1"/>
              <a:t>proficiency</a:t>
            </a:r>
            <a:r>
              <a:rPr lang="de-DE" sz="1200" dirty="0"/>
              <a:t> </a:t>
            </a:r>
          </a:p>
          <a:p>
            <a:r>
              <a:rPr lang="de-DE" sz="1200" dirty="0" err="1"/>
              <a:t>FSPersAV</a:t>
            </a:r>
            <a:r>
              <a:rPr lang="de-DE" sz="1200" dirty="0"/>
              <a:t> §§ 33–35 + Annex 5</a:t>
            </a:r>
          </a:p>
          <a:p>
            <a:endParaRPr lang="de-DE" sz="1200" dirty="0"/>
          </a:p>
          <a:p>
            <a:r>
              <a:rPr lang="de-DE" dirty="0"/>
              <a:t>3. Operational / </a:t>
            </a:r>
            <a:r>
              <a:rPr lang="de-DE" dirty="0" err="1"/>
              <a:t>unit</a:t>
            </a:r>
            <a:r>
              <a:rPr lang="de-DE" dirty="0"/>
              <a:t> </a:t>
            </a:r>
            <a:r>
              <a:rPr lang="de-DE" dirty="0" err="1"/>
              <a:t>training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training</a:t>
            </a:r>
            <a:r>
              <a:rPr lang="de-DE" sz="1200" dirty="0"/>
              <a:t> at the </a:t>
            </a:r>
            <a:r>
              <a:rPr lang="de-DE" sz="1200" dirty="0" err="1"/>
              <a:t>actual</a:t>
            </a:r>
            <a:r>
              <a:rPr lang="de-DE" sz="1200" dirty="0"/>
              <a:t> operational </a:t>
            </a:r>
            <a:r>
              <a:rPr lang="de-DE" sz="1200" dirty="0" err="1"/>
              <a:t>unit</a:t>
            </a:r>
            <a:r>
              <a:rPr lang="de-DE" sz="12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local</a:t>
            </a:r>
            <a:r>
              <a:rPr lang="de-DE" sz="1200" dirty="0"/>
              <a:t> </a:t>
            </a:r>
            <a:r>
              <a:rPr lang="de-DE" sz="1200" dirty="0" err="1"/>
              <a:t>procedures</a:t>
            </a:r>
            <a:r>
              <a:rPr lang="de-DE" sz="1200" dirty="0"/>
              <a:t> and </a:t>
            </a:r>
            <a:r>
              <a:rPr lang="de-DE" sz="1200" dirty="0" err="1"/>
              <a:t>airspace</a:t>
            </a:r>
            <a:r>
              <a:rPr lang="de-DE" sz="12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coordination</a:t>
            </a:r>
            <a:r>
              <a:rPr lang="de-DE" sz="1200" dirty="0"/>
              <a:t> </a:t>
            </a:r>
            <a:r>
              <a:rPr lang="de-DE" sz="1200" dirty="0" err="1"/>
              <a:t>arrangements</a:t>
            </a:r>
            <a:r>
              <a:rPr lang="de-DE" sz="12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equipment</a:t>
            </a:r>
            <a:r>
              <a:rPr lang="de-DE" sz="12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local</a:t>
            </a:r>
            <a:r>
              <a:rPr lang="de-DE" sz="1200" dirty="0"/>
              <a:t> </a:t>
            </a:r>
            <a:r>
              <a:rPr lang="de-DE" sz="1200" dirty="0" err="1"/>
              <a:t>traffic</a:t>
            </a:r>
            <a:r>
              <a:rPr lang="de-DE" sz="1200" dirty="0"/>
              <a:t> </a:t>
            </a:r>
            <a:r>
              <a:rPr lang="de-DE" sz="1200" dirty="0" err="1"/>
              <a:t>environment</a:t>
            </a:r>
            <a:r>
              <a:rPr lang="de-DE" sz="12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practical</a:t>
            </a:r>
            <a:r>
              <a:rPr lang="de-DE" sz="1200" dirty="0"/>
              <a:t> </a:t>
            </a:r>
            <a:r>
              <a:rPr lang="de-DE" sz="1200" dirty="0" err="1"/>
              <a:t>training</a:t>
            </a:r>
            <a:r>
              <a:rPr lang="de-DE" sz="1200" dirty="0"/>
              <a:t> </a:t>
            </a:r>
            <a:r>
              <a:rPr lang="de-DE" sz="1200" dirty="0" err="1"/>
              <a:t>under</a:t>
            </a:r>
            <a:r>
              <a:rPr lang="de-DE" sz="1200" dirty="0"/>
              <a:t> </a:t>
            </a:r>
            <a:r>
              <a:rPr lang="de-DE" sz="1200" dirty="0" err="1"/>
              <a:t>supervision</a:t>
            </a:r>
            <a:r>
              <a:rPr lang="de-DE" sz="1200" dirty="0"/>
              <a:t> </a:t>
            </a:r>
          </a:p>
          <a:p>
            <a:r>
              <a:rPr lang="de-DE" sz="1200" dirty="0" err="1"/>
              <a:t>FSPersAV</a:t>
            </a:r>
            <a:r>
              <a:rPr lang="de-DE" sz="1200" dirty="0"/>
              <a:t> § 37 + Annex 7</a:t>
            </a:r>
            <a:br>
              <a:rPr lang="de-DE" sz="1200" dirty="0"/>
            </a:br>
            <a:endParaRPr lang="de-DE" sz="1200" dirty="0"/>
          </a:p>
          <a:p>
            <a:r>
              <a:rPr lang="de-DE" dirty="0"/>
              <a:t>4. Local </a:t>
            </a:r>
            <a:r>
              <a:rPr lang="de-DE" dirty="0" err="1"/>
              <a:t>authorisation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/>
              <a:t>Local </a:t>
            </a:r>
            <a:r>
              <a:rPr lang="de-DE" sz="1200" dirty="0" err="1"/>
              <a:t>workplace</a:t>
            </a:r>
            <a:r>
              <a:rPr lang="de-DE" sz="1200" dirty="0"/>
              <a:t> / </a:t>
            </a:r>
            <a:r>
              <a:rPr lang="de-DE" sz="1200" dirty="0" err="1"/>
              <a:t>unit</a:t>
            </a:r>
            <a:r>
              <a:rPr lang="de-DE" sz="1200" dirty="0"/>
              <a:t> </a:t>
            </a:r>
            <a:r>
              <a:rPr lang="de-DE" sz="1200" dirty="0" err="1"/>
              <a:t>authorisation</a:t>
            </a:r>
            <a:endParaRPr lang="de-DE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/>
              <a:t>German legal </a:t>
            </a:r>
            <a:r>
              <a:rPr lang="de-DE" sz="1200" dirty="0" err="1"/>
              <a:t>term</a:t>
            </a:r>
            <a:r>
              <a:rPr lang="de-DE" sz="1200" dirty="0"/>
              <a:t>: “Berechtigung”</a:t>
            </a:r>
          </a:p>
          <a:p>
            <a:r>
              <a:rPr lang="de-DE" sz="1200" dirty="0" err="1"/>
              <a:t>FSPersAV</a:t>
            </a:r>
            <a:r>
              <a:rPr lang="de-DE" sz="1200" dirty="0"/>
              <a:t> § 38</a:t>
            </a:r>
          </a:p>
          <a:p>
            <a:endParaRPr lang="de-DE" sz="1200" dirty="0"/>
          </a:p>
          <a:p>
            <a:r>
              <a:rPr lang="de-DE" dirty="0" err="1"/>
              <a:t>Qualification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not permanent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200" dirty="0"/>
              <a:t>Operational </a:t>
            </a:r>
            <a:r>
              <a:rPr lang="de-DE" sz="1200" dirty="0" err="1"/>
              <a:t>authorisation</a:t>
            </a:r>
            <a:r>
              <a:rPr lang="de-DE" sz="1200" dirty="0"/>
              <a:t> valid for 12 </a:t>
            </a:r>
            <a:r>
              <a:rPr lang="de-DE" sz="1200" dirty="0" err="1"/>
              <a:t>months</a:t>
            </a:r>
            <a:r>
              <a:rPr lang="de-DE" sz="1200" dirty="0"/>
              <a:t>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requires</a:t>
            </a:r>
            <a:r>
              <a:rPr lang="de-DE" sz="1200" dirty="0"/>
              <a:t> </a:t>
            </a:r>
            <a:r>
              <a:rPr lang="de-DE" sz="1200" dirty="0" err="1"/>
              <a:t>minimum</a:t>
            </a:r>
            <a:r>
              <a:rPr lang="de-DE" sz="1200" dirty="0"/>
              <a:t> operational </a:t>
            </a:r>
            <a:r>
              <a:rPr lang="de-DE" sz="1200" dirty="0" err="1"/>
              <a:t>activity</a:t>
            </a:r>
            <a:r>
              <a:rPr lang="de-DE" sz="1200" dirty="0"/>
              <a:t> for </a:t>
            </a:r>
            <a:r>
              <a:rPr lang="de-DE" sz="1200" dirty="0" err="1"/>
              <a:t>renewal</a:t>
            </a:r>
            <a:r>
              <a:rPr lang="de-DE" sz="1200" dirty="0"/>
              <a:t>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medical</a:t>
            </a:r>
            <a:r>
              <a:rPr lang="de-DE" sz="1200" dirty="0"/>
              <a:t> </a:t>
            </a:r>
            <a:r>
              <a:rPr lang="de-DE" sz="1200" dirty="0" err="1"/>
              <a:t>fitness</a:t>
            </a:r>
            <a:r>
              <a:rPr lang="de-DE" sz="1200" dirty="0"/>
              <a:t> </a:t>
            </a:r>
            <a:r>
              <a:rPr lang="de-DE" sz="1200" dirty="0" err="1"/>
              <a:t>must</a:t>
            </a:r>
            <a:r>
              <a:rPr lang="de-DE" sz="1200" dirty="0"/>
              <a:t> </a:t>
            </a:r>
            <a:r>
              <a:rPr lang="de-DE" sz="1200" dirty="0" err="1"/>
              <a:t>remain</a:t>
            </a:r>
            <a:r>
              <a:rPr lang="de-DE" sz="1200" dirty="0"/>
              <a:t> valid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required</a:t>
            </a:r>
            <a:r>
              <a:rPr lang="de-DE" sz="1200" dirty="0"/>
              <a:t> </a:t>
            </a:r>
            <a:r>
              <a:rPr lang="de-DE" sz="1200" dirty="0" err="1"/>
              <a:t>language</a:t>
            </a:r>
            <a:r>
              <a:rPr lang="de-DE" sz="1200" dirty="0"/>
              <a:t> </a:t>
            </a:r>
            <a:r>
              <a:rPr lang="de-DE" sz="1200" dirty="0" err="1"/>
              <a:t>proficiency</a:t>
            </a:r>
            <a:r>
              <a:rPr lang="de-DE" sz="1200" dirty="0"/>
              <a:t> </a:t>
            </a:r>
            <a:r>
              <a:rPr lang="de-DE" sz="1200" dirty="0" err="1"/>
              <a:t>must</a:t>
            </a:r>
            <a:r>
              <a:rPr lang="de-DE" sz="1200" dirty="0"/>
              <a:t> </a:t>
            </a:r>
            <a:r>
              <a:rPr lang="de-DE" sz="1200" dirty="0" err="1"/>
              <a:t>remain</a:t>
            </a:r>
            <a:r>
              <a:rPr lang="de-DE" sz="1200" dirty="0"/>
              <a:t> valid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DE" sz="1200" dirty="0"/>
              <a:t>expired </a:t>
            </a:r>
            <a:r>
              <a:rPr lang="de-DE" sz="1200" dirty="0" err="1"/>
              <a:t>authorisation</a:t>
            </a:r>
            <a:r>
              <a:rPr lang="de-DE" sz="1200" dirty="0"/>
              <a:t> </a:t>
            </a:r>
            <a:r>
              <a:rPr lang="de-DE" sz="1200" dirty="0" err="1"/>
              <a:t>requires</a:t>
            </a:r>
            <a:r>
              <a:rPr lang="de-DE" sz="1200" dirty="0"/>
              <a:t> </a:t>
            </a:r>
            <a:r>
              <a:rPr lang="de-DE" sz="1200" dirty="0" err="1"/>
              <a:t>renewal</a:t>
            </a:r>
            <a:r>
              <a:rPr lang="de-DE" sz="1200" dirty="0"/>
              <a:t> / </a:t>
            </a:r>
            <a:r>
              <a:rPr lang="de-DE" sz="1200" dirty="0" err="1"/>
              <a:t>reassessment</a:t>
            </a:r>
            <a:endParaRPr lang="de-DE" sz="1200" dirty="0"/>
          </a:p>
          <a:p>
            <a:r>
              <a:rPr lang="de-DE" sz="1200" dirty="0" err="1"/>
              <a:t>FSPersAV</a:t>
            </a:r>
            <a:r>
              <a:rPr lang="de-DE" sz="1200" dirty="0"/>
              <a:t> §§ 31, 43 &amp; Medical Fitness Guideline – NfL II 78/01</a:t>
            </a:r>
          </a:p>
          <a:p>
            <a:endParaRPr lang="de-DE" sz="1200" dirty="0"/>
          </a:p>
          <a:p>
            <a:r>
              <a:rPr lang="de-DE" dirty="0"/>
              <a:t>Operational </a:t>
            </a:r>
            <a:r>
              <a:rPr lang="de-DE" dirty="0" err="1"/>
              <a:t>competence</a:t>
            </a:r>
            <a:r>
              <a:rPr lang="de-DE" dirty="0"/>
              <a:t> </a:t>
            </a:r>
            <a:r>
              <a:rPr lang="de-DE" dirty="0" err="1"/>
              <a:t>must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continuously</a:t>
            </a:r>
            <a:r>
              <a:rPr lang="de-DE" dirty="0"/>
              <a:t> </a:t>
            </a:r>
            <a:r>
              <a:rPr lang="de-DE" dirty="0" err="1"/>
              <a:t>maintained</a:t>
            </a:r>
            <a:r>
              <a:rPr lang="de-DE" dirty="0"/>
              <a:t>.</a:t>
            </a:r>
          </a:p>
          <a:p>
            <a:r>
              <a:rPr lang="de-DE" dirty="0"/>
              <a:t>AFIS </a:t>
            </a:r>
            <a:r>
              <a:rPr lang="de-DE" dirty="0" err="1"/>
              <a:t>is</a:t>
            </a:r>
            <a:r>
              <a:rPr lang="de-DE" dirty="0"/>
              <a:t> European – AFISO </a:t>
            </a:r>
            <a:r>
              <a:rPr lang="de-DE" dirty="0" err="1"/>
              <a:t>qualification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still </a:t>
            </a:r>
            <a:r>
              <a:rPr lang="de-DE" dirty="0" err="1"/>
              <a:t>largely</a:t>
            </a:r>
            <a:r>
              <a:rPr lang="de-DE" dirty="0"/>
              <a:t> national.</a:t>
            </a:r>
          </a:p>
          <a:p>
            <a:endParaRPr lang="de-DE" sz="1200" dirty="0"/>
          </a:p>
          <a:p>
            <a:endParaRPr lang="de-DE" sz="120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EA57D9-14D5-D143-A190-A328FC1A699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3158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AFIS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local</a:t>
            </a:r>
            <a:r>
              <a:rPr lang="de-DE" sz="1200" dirty="0"/>
              <a:t> </a:t>
            </a:r>
            <a:r>
              <a:rPr lang="de-DE" sz="1200" dirty="0" err="1"/>
              <a:t>service</a:t>
            </a:r>
            <a:r>
              <a:rPr lang="de-DE" sz="1200" dirty="0"/>
              <a:t> at </a:t>
            </a:r>
            <a:r>
              <a:rPr lang="de-DE" sz="1200" dirty="0" err="1"/>
              <a:t>around</a:t>
            </a:r>
            <a:r>
              <a:rPr lang="de-DE" sz="1200" dirty="0"/>
              <a:t> 25 </a:t>
            </a:r>
            <a:r>
              <a:rPr lang="de-DE" sz="1200" dirty="0" err="1"/>
              <a:t>aerodromes</a:t>
            </a:r>
            <a:r>
              <a:rPr lang="de-DE" sz="1200" dirty="0"/>
              <a:t>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locally</a:t>
            </a:r>
            <a:r>
              <a:rPr lang="de-DE" sz="1200" dirty="0"/>
              <a:t> </a:t>
            </a:r>
            <a:r>
              <a:rPr lang="de-DE" sz="1200" dirty="0" err="1"/>
              <a:t>organised</a:t>
            </a:r>
            <a:r>
              <a:rPr lang="de-DE" sz="1200" dirty="0"/>
              <a:t> </a:t>
            </a:r>
            <a:r>
              <a:rPr lang="de-DE" sz="1200" dirty="0" err="1"/>
              <a:t>provider</a:t>
            </a:r>
            <a:r>
              <a:rPr lang="de-DE" sz="1200" dirty="0"/>
              <a:t> </a:t>
            </a:r>
            <a:r>
              <a:rPr lang="de-DE" sz="1200" dirty="0" err="1"/>
              <a:t>structures</a:t>
            </a:r>
            <a:r>
              <a:rPr lang="de-DE" sz="1200" dirty="0"/>
              <a:t>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DE" sz="1200" dirty="0"/>
              <a:t>VFR and IFR on the same </a:t>
            </a:r>
            <a:r>
              <a:rPr lang="de-DE" sz="1200" dirty="0" err="1"/>
              <a:t>frequency</a:t>
            </a:r>
            <a:r>
              <a:rPr lang="de-DE" sz="1200" dirty="0"/>
              <a:t>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DE" sz="1200" dirty="0"/>
              <a:t>IFR </a:t>
            </a:r>
            <a:r>
              <a:rPr lang="de-DE" sz="1200" dirty="0" err="1"/>
              <a:t>operations</a:t>
            </a:r>
            <a:r>
              <a:rPr lang="de-DE" sz="1200" dirty="0"/>
              <a:t> limited to </a:t>
            </a:r>
            <a:r>
              <a:rPr lang="de-DE" sz="1200" dirty="0" err="1"/>
              <a:t>published</a:t>
            </a:r>
            <a:r>
              <a:rPr lang="de-DE" sz="1200" dirty="0"/>
              <a:t> </a:t>
            </a:r>
            <a:r>
              <a:rPr lang="de-DE" sz="1200" dirty="0" err="1"/>
              <a:t>procedures</a:t>
            </a:r>
            <a:r>
              <a:rPr lang="de-DE" sz="1200" dirty="0"/>
              <a:t>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DE" sz="1200" dirty="0" err="1"/>
              <a:t>local</a:t>
            </a:r>
            <a:r>
              <a:rPr lang="de-DE" sz="1200" dirty="0"/>
              <a:t> </a:t>
            </a:r>
            <a:r>
              <a:rPr lang="de-DE" sz="1200" dirty="0" err="1"/>
              <a:t>qualification</a:t>
            </a:r>
            <a:r>
              <a:rPr lang="de-DE" sz="1200" dirty="0"/>
              <a:t> of AFIS </a:t>
            </a:r>
            <a:r>
              <a:rPr lang="de-DE" sz="1200" dirty="0" err="1"/>
              <a:t>personnel</a:t>
            </a:r>
            <a:endParaRPr lang="de-DE" sz="1200" dirty="0"/>
          </a:p>
          <a:p>
            <a:endParaRPr lang="de-DE" dirty="0"/>
          </a:p>
          <a:p>
            <a:r>
              <a:rPr lang="de-DE" dirty="0"/>
              <a:t>zFIS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nationwide</a:t>
            </a:r>
            <a:r>
              <a:rPr lang="de-DE" sz="1200" dirty="0"/>
              <a:t> / </a:t>
            </a:r>
            <a:r>
              <a:rPr lang="de-DE" sz="1200" dirty="0" err="1"/>
              <a:t>cross</a:t>
            </a:r>
            <a:r>
              <a:rPr lang="de-DE" sz="1200" dirty="0"/>
              <a:t>-regional </a:t>
            </a:r>
            <a:r>
              <a:rPr lang="de-DE" sz="1200" dirty="0" err="1"/>
              <a:t>service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centrally</a:t>
            </a:r>
            <a:r>
              <a:rPr lang="de-DE" sz="1200" dirty="0"/>
              <a:t> </a:t>
            </a:r>
            <a:r>
              <a:rPr lang="de-DE" sz="1200" dirty="0" err="1"/>
              <a:t>provided</a:t>
            </a:r>
            <a:r>
              <a:rPr lang="de-DE" sz="1200" dirty="0"/>
              <a:t> by DFS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/>
              <a:t>VFR </a:t>
            </a:r>
            <a:r>
              <a:rPr lang="de-DE" sz="1200" dirty="0" err="1"/>
              <a:t>only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/>
              <a:t>separate </a:t>
            </a:r>
            <a:r>
              <a:rPr lang="de-DE" sz="1200" dirty="0" err="1"/>
              <a:t>from</a:t>
            </a:r>
            <a:r>
              <a:rPr lang="de-DE" sz="1200" dirty="0"/>
              <a:t> ATC, </a:t>
            </a:r>
            <a:r>
              <a:rPr lang="de-DE" sz="1200" dirty="0" err="1"/>
              <a:t>even</a:t>
            </a:r>
            <a:r>
              <a:rPr lang="de-DE" sz="1200" dirty="0"/>
              <a:t> </a:t>
            </a:r>
            <a:r>
              <a:rPr lang="de-DE" sz="1200" dirty="0" err="1"/>
              <a:t>where</a:t>
            </a:r>
            <a:r>
              <a:rPr lang="de-DE" sz="1200" dirty="0"/>
              <a:t> IFR </a:t>
            </a:r>
            <a:r>
              <a:rPr lang="de-DE" sz="1200" dirty="0" err="1"/>
              <a:t>operates</a:t>
            </a:r>
            <a:r>
              <a:rPr lang="de-DE" sz="1200" dirty="0"/>
              <a:t> in the same </a:t>
            </a:r>
            <a:r>
              <a:rPr lang="de-DE" sz="1200" dirty="0" err="1"/>
              <a:t>airspace</a:t>
            </a:r>
            <a:r>
              <a:rPr lang="de-DE" sz="12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de-DE" sz="1200" dirty="0" err="1"/>
              <a:t>dedicated</a:t>
            </a:r>
            <a:r>
              <a:rPr lang="de-DE" sz="1200" dirty="0"/>
              <a:t> FIS </a:t>
            </a:r>
            <a:r>
              <a:rPr lang="de-DE" sz="1200" dirty="0" err="1"/>
              <a:t>specialists</a:t>
            </a:r>
            <a:r>
              <a:rPr lang="de-DE" sz="1200" dirty="0"/>
              <a:t> and </a:t>
            </a:r>
            <a:r>
              <a:rPr lang="de-DE" sz="1200" dirty="0" err="1"/>
              <a:t>frequencies</a:t>
            </a:r>
            <a:endParaRPr lang="de-DE" sz="1200" dirty="0"/>
          </a:p>
          <a:p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Same </a:t>
            </a:r>
            <a:r>
              <a:rPr lang="de-DE" dirty="0" err="1"/>
              <a:t>purpose</a:t>
            </a:r>
            <a:r>
              <a:rPr lang="de-DE" dirty="0"/>
              <a:t> – </a:t>
            </a:r>
            <a:r>
              <a:rPr lang="de-DE" dirty="0" err="1"/>
              <a:t>fundamentally</a:t>
            </a:r>
            <a:r>
              <a:rPr lang="de-DE" dirty="0"/>
              <a:t> different operational </a:t>
            </a:r>
            <a:r>
              <a:rPr lang="de-DE" dirty="0" err="1"/>
              <a:t>implementation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EA57D9-14D5-D143-A190-A328FC1A699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3998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4E5C46-221A-4875-8945-0E4B28208895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9989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4E5C46-221A-4875-8945-0E4B28208895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3899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1ABF64DF-8133-4208-BE50-15E623CB4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85826 w 12192000"/>
              <a:gd name="connsiteY1" fmla="*/ 0 h 6857999"/>
              <a:gd name="connsiteX2" fmla="*/ 5325706 w 12192000"/>
              <a:gd name="connsiteY2" fmla="*/ 6852237 h 6857999"/>
              <a:gd name="connsiteX3" fmla="*/ 12192000 w 12192000"/>
              <a:gd name="connsiteY3" fmla="*/ 6854824 h 6857999"/>
              <a:gd name="connsiteX4" fmla="*/ 12192000 w 12192000"/>
              <a:gd name="connsiteY4" fmla="*/ 6857999 h 6857999"/>
              <a:gd name="connsiteX5" fmla="*/ 0 w 12192000"/>
              <a:gd name="connsiteY5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85826" y="0"/>
                </a:lnTo>
                <a:lnTo>
                  <a:pt x="5325706" y="6852237"/>
                </a:lnTo>
                <a:lnTo>
                  <a:pt x="12192000" y="6854824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gradFill flip="none" rotWithShape="1">
            <a:gsLst>
              <a:gs pos="0">
                <a:srgbClr val="0A3C87"/>
              </a:gs>
              <a:gs pos="58000">
                <a:srgbClr val="0F5AD2"/>
              </a:gs>
            </a:gsLst>
            <a:lin ang="18900000" scaled="1"/>
            <a:tileRect/>
          </a:gradFill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lvl="0" indent="0" algn="ctr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endParaRPr lang="de-DE" sz="14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445DD60D-8C51-438E-871F-249D061CF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41699" y="0"/>
            <a:ext cx="8750301" cy="6858000"/>
          </a:xfrm>
          <a:custGeom>
            <a:avLst/>
            <a:gdLst>
              <a:gd name="connsiteX0" fmla="*/ 0 w 8750301"/>
              <a:gd name="connsiteY0" fmla="*/ 0 h 6858000"/>
              <a:gd name="connsiteX1" fmla="*/ 8750301 w 8750301"/>
              <a:gd name="connsiteY1" fmla="*/ 0 h 6858000"/>
              <a:gd name="connsiteX2" fmla="*/ 8750301 w 8750301"/>
              <a:gd name="connsiteY2" fmla="*/ 6858000 h 6858000"/>
              <a:gd name="connsiteX3" fmla="*/ 547989 w 8750301"/>
              <a:gd name="connsiteY3" fmla="*/ 6858000 h 6858000"/>
              <a:gd name="connsiteX4" fmla="*/ 7667753 w 8750301"/>
              <a:gd name="connsiteY4" fmla="*/ 1 h 6858000"/>
              <a:gd name="connsiteX5" fmla="*/ 7076058 w 8750301"/>
              <a:gd name="connsiteY5" fmla="*/ 1 h 6858000"/>
              <a:gd name="connsiteX6" fmla="*/ 0 w 8750301"/>
              <a:gd name="connsiteY6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50301" h="6858000">
                <a:moveTo>
                  <a:pt x="0" y="0"/>
                </a:moveTo>
                <a:lnTo>
                  <a:pt x="8750301" y="0"/>
                </a:lnTo>
                <a:lnTo>
                  <a:pt x="8750301" y="6858000"/>
                </a:lnTo>
                <a:lnTo>
                  <a:pt x="547989" y="6858000"/>
                </a:lnTo>
                <a:lnTo>
                  <a:pt x="7667753" y="1"/>
                </a:lnTo>
                <a:lnTo>
                  <a:pt x="7076058" y="1"/>
                </a:lnTo>
                <a:lnTo>
                  <a:pt x="0" y="1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400702D-BFF8-485C-A8D9-557E18209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417" y="858208"/>
            <a:ext cx="7900036" cy="1410859"/>
          </a:xfrm>
        </p:spPr>
        <p:txBody>
          <a:bodyPr anchor="t"/>
          <a:lstStyle>
            <a:lvl1pPr algn="l">
              <a:lnSpc>
                <a:spcPct val="100000"/>
              </a:lnSpc>
              <a:defRPr sz="38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B8419EE-B074-45DA-9928-16387C5492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2418" y="3439479"/>
            <a:ext cx="4763982" cy="66516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446CB4C3-FF4E-47D5-9123-EF849622D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19897" y="0"/>
            <a:ext cx="6872105" cy="6858000"/>
          </a:xfrm>
          <a:custGeom>
            <a:avLst/>
            <a:gdLst>
              <a:gd name="connsiteX0" fmla="*/ 6865890 w 6872105"/>
              <a:gd name="connsiteY0" fmla="*/ 0 h 6858000"/>
              <a:gd name="connsiteX1" fmla="*/ 6872105 w 6872105"/>
              <a:gd name="connsiteY1" fmla="*/ 0 h 6858000"/>
              <a:gd name="connsiteX2" fmla="*/ 6872105 w 6872105"/>
              <a:gd name="connsiteY2" fmla="*/ 6858000 h 6858000"/>
              <a:gd name="connsiteX3" fmla="*/ 0 w 687210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2105" h="6858000">
                <a:moveTo>
                  <a:pt x="6865890" y="0"/>
                </a:moveTo>
                <a:lnTo>
                  <a:pt x="6872105" y="0"/>
                </a:lnTo>
                <a:lnTo>
                  <a:pt x="68721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0" tIns="0" rIns="0" bIns="0" rtlCol="0" anchor="ctr" anchorCtr="0">
            <a:noAutofit/>
          </a:bodyPr>
          <a:lstStyle/>
          <a:p>
            <a:pPr lvl="0" indent="0" algn="ctr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endParaRPr lang="de-DE" sz="14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9" name="Grafik 18" descr="Logo Deutsche Flugsicherung">
            <a:extLst>
              <a:ext uri="{FF2B5EF4-FFF2-40B4-BE49-F238E27FC236}">
                <a16:creationId xmlns:a16="http://schemas.microsoft.com/office/drawing/2014/main" id="{924EE3FA-9F47-4DD2-9509-AC345793F00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574" y="5810936"/>
            <a:ext cx="2333625" cy="70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5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AB67EDBA-01EE-44B5-BEC2-A45877AB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4300" y="0"/>
            <a:ext cx="10807700" cy="6858000"/>
          </a:xfrm>
          <a:custGeom>
            <a:avLst/>
            <a:gdLst>
              <a:gd name="connsiteX0" fmla="*/ 0 w 10807700"/>
              <a:gd name="connsiteY0" fmla="*/ 0 h 6858000"/>
              <a:gd name="connsiteX1" fmla="*/ 10807700 w 10807700"/>
              <a:gd name="connsiteY1" fmla="*/ 0 h 6858000"/>
              <a:gd name="connsiteX2" fmla="*/ 10807700 w 10807700"/>
              <a:gd name="connsiteY2" fmla="*/ 6858000 h 6858000"/>
              <a:gd name="connsiteX3" fmla="*/ 0 w 10807700"/>
              <a:gd name="connsiteY3" fmla="*/ 6858000 h 6858000"/>
              <a:gd name="connsiteX4" fmla="*/ 0 w 10807700"/>
              <a:gd name="connsiteY4" fmla="*/ 6854826 h 6858000"/>
              <a:gd name="connsiteX5" fmla="*/ 2071027 w 10807700"/>
              <a:gd name="connsiteY5" fmla="*/ 6854826 h 6858000"/>
              <a:gd name="connsiteX6" fmla="*/ 9187496 w 10807700"/>
              <a:gd name="connsiteY6" fmla="*/ 1 h 6858000"/>
              <a:gd name="connsiteX7" fmla="*/ 0 w 10807700"/>
              <a:gd name="connsiteY7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07700" h="6858000">
                <a:moveTo>
                  <a:pt x="0" y="0"/>
                </a:moveTo>
                <a:lnTo>
                  <a:pt x="10807700" y="0"/>
                </a:lnTo>
                <a:lnTo>
                  <a:pt x="10807700" y="6858000"/>
                </a:lnTo>
                <a:lnTo>
                  <a:pt x="0" y="6858000"/>
                </a:lnTo>
                <a:lnTo>
                  <a:pt x="0" y="6854826"/>
                </a:lnTo>
                <a:lnTo>
                  <a:pt x="2071027" y="6854826"/>
                </a:lnTo>
                <a:lnTo>
                  <a:pt x="9187496" y="1"/>
                </a:lnTo>
                <a:lnTo>
                  <a:pt x="0" y="1"/>
                </a:lnTo>
                <a:close/>
              </a:path>
            </a:pathLst>
          </a:custGeom>
          <a:gradFill flip="none" rotWithShape="1">
            <a:gsLst>
              <a:gs pos="0">
                <a:srgbClr val="0A3C87"/>
              </a:gs>
              <a:gs pos="58000">
                <a:srgbClr val="0F5AD2"/>
              </a:gs>
            </a:gsLst>
            <a:lin ang="18900000" scaled="1"/>
            <a:tileRect/>
          </a:gradFill>
        </p:spPr>
        <p:txBody>
          <a:bodyPr vert="horz" wrap="square" lIns="0" tIns="0" rIns="0" bIns="0" rtlCol="0" anchor="ctr" anchorCtr="0">
            <a:noAutofit/>
          </a:bodyPr>
          <a:lstStyle/>
          <a:p>
            <a:pPr lvl="0" indent="0" algn="ctr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endParaRPr lang="de-DE" sz="14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9" name="Grafik 8" descr="Wolken">
            <a:extLst>
              <a:ext uri="{FF2B5EF4-FFF2-40B4-BE49-F238E27FC236}">
                <a16:creationId xmlns:a16="http://schemas.microsoft.com/office/drawing/2014/main" id="{CA75880A-E00D-4801-97BC-1A8A3BD908B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3" b="46"/>
          <a:stretch>
            <a:fillRect/>
          </a:stretch>
        </p:blipFill>
        <p:spPr>
          <a:xfrm>
            <a:off x="3071" y="2"/>
            <a:ext cx="11106381" cy="6854824"/>
          </a:xfrm>
          <a:custGeom>
            <a:avLst/>
            <a:gdLst>
              <a:gd name="connsiteX0" fmla="*/ 0 w 11106381"/>
              <a:gd name="connsiteY0" fmla="*/ 0 h 6854824"/>
              <a:gd name="connsiteX1" fmla="*/ 11106381 w 11106381"/>
              <a:gd name="connsiteY1" fmla="*/ 0 h 6854824"/>
              <a:gd name="connsiteX2" fmla="*/ 3989913 w 11106381"/>
              <a:gd name="connsiteY2" fmla="*/ 6854824 h 6854824"/>
              <a:gd name="connsiteX3" fmla="*/ 3452257 w 11106381"/>
              <a:gd name="connsiteY3" fmla="*/ 6854824 h 6854824"/>
              <a:gd name="connsiteX4" fmla="*/ 534586 w 11106381"/>
              <a:gd name="connsiteY4" fmla="*/ 6854824 h 6854824"/>
              <a:gd name="connsiteX5" fmla="*/ 0 w 11106381"/>
              <a:gd name="connsiteY5" fmla="*/ 6854824 h 685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06381" h="6854824">
                <a:moveTo>
                  <a:pt x="0" y="0"/>
                </a:moveTo>
                <a:lnTo>
                  <a:pt x="11106381" y="0"/>
                </a:lnTo>
                <a:lnTo>
                  <a:pt x="3989913" y="6854824"/>
                </a:lnTo>
                <a:lnTo>
                  <a:pt x="3452257" y="6854824"/>
                </a:lnTo>
                <a:lnTo>
                  <a:pt x="534586" y="6854824"/>
                </a:lnTo>
                <a:lnTo>
                  <a:pt x="0" y="6854824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400702D-BFF8-485C-A8D9-557E18209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417" y="858208"/>
            <a:ext cx="7900036" cy="1410859"/>
          </a:xfrm>
        </p:spPr>
        <p:txBody>
          <a:bodyPr anchor="t"/>
          <a:lstStyle>
            <a:lvl1pPr algn="l">
              <a:lnSpc>
                <a:spcPct val="100000"/>
              </a:lnSpc>
              <a:defRPr sz="38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B8419EE-B074-45DA-9928-16387C5492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2418" y="3439479"/>
            <a:ext cx="4763982" cy="66516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1036DE8-66E5-4D65-A511-434625F49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"/>
          <a:stretch>
            <a:fillRect/>
          </a:stretch>
        </p:blipFill>
        <p:spPr>
          <a:xfrm>
            <a:off x="3441699" y="0"/>
            <a:ext cx="8744088" cy="6858000"/>
          </a:xfrm>
          <a:custGeom>
            <a:avLst/>
            <a:gdLst>
              <a:gd name="connsiteX0" fmla="*/ 0 w 8744088"/>
              <a:gd name="connsiteY0" fmla="*/ 0 h 6858000"/>
              <a:gd name="connsiteX1" fmla="*/ 8744088 w 8744088"/>
              <a:gd name="connsiteY1" fmla="*/ 0 h 6858000"/>
              <a:gd name="connsiteX2" fmla="*/ 1878198 w 8744088"/>
              <a:gd name="connsiteY2" fmla="*/ 6858000 h 6858000"/>
              <a:gd name="connsiteX3" fmla="*/ 547989 w 8744088"/>
              <a:gd name="connsiteY3" fmla="*/ 6858000 h 6858000"/>
              <a:gd name="connsiteX4" fmla="*/ 7667753 w 8744088"/>
              <a:gd name="connsiteY4" fmla="*/ 1 h 6858000"/>
              <a:gd name="connsiteX5" fmla="*/ 7076058 w 8744088"/>
              <a:gd name="connsiteY5" fmla="*/ 1 h 6858000"/>
              <a:gd name="connsiteX6" fmla="*/ 0 w 8744088"/>
              <a:gd name="connsiteY6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44088" h="6858000">
                <a:moveTo>
                  <a:pt x="0" y="0"/>
                </a:moveTo>
                <a:lnTo>
                  <a:pt x="8744088" y="0"/>
                </a:lnTo>
                <a:lnTo>
                  <a:pt x="1878198" y="6858000"/>
                </a:lnTo>
                <a:lnTo>
                  <a:pt x="547989" y="6858000"/>
                </a:lnTo>
                <a:lnTo>
                  <a:pt x="7667753" y="1"/>
                </a:lnTo>
                <a:lnTo>
                  <a:pt x="7076058" y="1"/>
                </a:lnTo>
                <a:lnTo>
                  <a:pt x="0" y="1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9" name="Grafik 18" descr="Logo Deutsche Flugsicherung">
            <a:extLst>
              <a:ext uri="{FF2B5EF4-FFF2-40B4-BE49-F238E27FC236}">
                <a16:creationId xmlns:a16="http://schemas.microsoft.com/office/drawing/2014/main" id="{924EE3FA-9F47-4DD2-9509-AC345793F00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574" y="5810936"/>
            <a:ext cx="2333625" cy="70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52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F1FF524-E7B0-4BFC-AAA4-A2467D510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85826 w 12192000"/>
              <a:gd name="connsiteY1" fmla="*/ 0 h 6857999"/>
              <a:gd name="connsiteX2" fmla="*/ 5325706 w 12192000"/>
              <a:gd name="connsiteY2" fmla="*/ 6852237 h 6857999"/>
              <a:gd name="connsiteX3" fmla="*/ 12192000 w 12192000"/>
              <a:gd name="connsiteY3" fmla="*/ 6854824 h 6857999"/>
              <a:gd name="connsiteX4" fmla="*/ 12192000 w 12192000"/>
              <a:gd name="connsiteY4" fmla="*/ 6857999 h 6857999"/>
              <a:gd name="connsiteX5" fmla="*/ 0 w 12192000"/>
              <a:gd name="connsiteY5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85826" y="0"/>
                </a:lnTo>
                <a:lnTo>
                  <a:pt x="5325706" y="6852237"/>
                </a:lnTo>
                <a:lnTo>
                  <a:pt x="12192000" y="6854824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gradFill flip="none" rotWithShape="1">
            <a:gsLst>
              <a:gs pos="0">
                <a:srgbClr val="0A3C87"/>
              </a:gs>
              <a:gs pos="58000">
                <a:srgbClr val="0F5AD2"/>
              </a:gs>
            </a:gsLst>
            <a:lin ang="18900000" scaled="1"/>
            <a:tileRect/>
          </a:gradFill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lvl="0" indent="0" algn="ctr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endParaRPr lang="de-DE" sz="14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6C3F710-02C8-4651-AF8A-F2EA6FE9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41699" y="0"/>
            <a:ext cx="8750301" cy="6858000"/>
          </a:xfrm>
          <a:custGeom>
            <a:avLst/>
            <a:gdLst>
              <a:gd name="connsiteX0" fmla="*/ 0 w 8750301"/>
              <a:gd name="connsiteY0" fmla="*/ 0 h 6858000"/>
              <a:gd name="connsiteX1" fmla="*/ 8750301 w 8750301"/>
              <a:gd name="connsiteY1" fmla="*/ 0 h 6858000"/>
              <a:gd name="connsiteX2" fmla="*/ 8750301 w 8750301"/>
              <a:gd name="connsiteY2" fmla="*/ 6858000 h 6858000"/>
              <a:gd name="connsiteX3" fmla="*/ 547989 w 8750301"/>
              <a:gd name="connsiteY3" fmla="*/ 6858000 h 6858000"/>
              <a:gd name="connsiteX4" fmla="*/ 7667753 w 8750301"/>
              <a:gd name="connsiteY4" fmla="*/ 1 h 6858000"/>
              <a:gd name="connsiteX5" fmla="*/ 7076058 w 8750301"/>
              <a:gd name="connsiteY5" fmla="*/ 1 h 6858000"/>
              <a:gd name="connsiteX6" fmla="*/ 0 w 8750301"/>
              <a:gd name="connsiteY6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50301" h="6858000">
                <a:moveTo>
                  <a:pt x="0" y="0"/>
                </a:moveTo>
                <a:lnTo>
                  <a:pt x="8750301" y="0"/>
                </a:lnTo>
                <a:lnTo>
                  <a:pt x="8750301" y="6858000"/>
                </a:lnTo>
                <a:lnTo>
                  <a:pt x="547989" y="6858000"/>
                </a:lnTo>
                <a:lnTo>
                  <a:pt x="7667753" y="1"/>
                </a:lnTo>
                <a:lnTo>
                  <a:pt x="7076058" y="1"/>
                </a:lnTo>
                <a:lnTo>
                  <a:pt x="0" y="1"/>
                </a:lnTo>
                <a:close/>
              </a:path>
            </a:pathLst>
          </a:custGeom>
          <a:ln>
            <a:noFill/>
          </a:ln>
        </p:spPr>
      </p:pic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CCF43452-0AFE-4C77-9CEA-3E08C69B3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19897" y="0"/>
            <a:ext cx="6872105" cy="6858000"/>
          </a:xfrm>
          <a:custGeom>
            <a:avLst/>
            <a:gdLst>
              <a:gd name="connsiteX0" fmla="*/ 6865890 w 6872105"/>
              <a:gd name="connsiteY0" fmla="*/ 0 h 6858000"/>
              <a:gd name="connsiteX1" fmla="*/ 6872105 w 6872105"/>
              <a:gd name="connsiteY1" fmla="*/ 0 h 6858000"/>
              <a:gd name="connsiteX2" fmla="*/ 6872105 w 6872105"/>
              <a:gd name="connsiteY2" fmla="*/ 6858000 h 6858000"/>
              <a:gd name="connsiteX3" fmla="*/ 0 w 687210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2105" h="6858000">
                <a:moveTo>
                  <a:pt x="6865890" y="0"/>
                </a:moveTo>
                <a:lnTo>
                  <a:pt x="6872105" y="0"/>
                </a:lnTo>
                <a:lnTo>
                  <a:pt x="687210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0" tIns="0" rIns="0" bIns="0" rtlCol="0" anchor="ctr" anchorCtr="0">
            <a:noAutofit/>
          </a:bodyPr>
          <a:lstStyle/>
          <a:p>
            <a:pPr lvl="0" indent="0" algn="ctr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endParaRPr lang="de-DE" sz="1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400702D-BFF8-485C-A8D9-557E18209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417" y="858208"/>
            <a:ext cx="7900036" cy="1410859"/>
          </a:xfrm>
        </p:spPr>
        <p:txBody>
          <a:bodyPr anchor="t"/>
          <a:lstStyle>
            <a:lvl1pPr algn="l">
              <a:lnSpc>
                <a:spcPct val="100000"/>
              </a:lnSpc>
              <a:defRPr sz="38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20491DB-C50C-42E0-853B-E5DBF304FA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594419" y="6415188"/>
            <a:ext cx="2300400" cy="29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6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466A5319-765D-45B8-8AC7-8E24FD31F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0">
                <a:srgbClr val="0A3C87"/>
              </a:gs>
              <a:gs pos="58000">
                <a:srgbClr val="0F5AD2"/>
              </a:gs>
            </a:gsLst>
            <a:lin ang="18900000" scaled="1"/>
            <a:tileRect/>
          </a:gradFill>
        </p:spPr>
        <p:txBody>
          <a:bodyPr vert="horz" wrap="square" lIns="0" tIns="0" rIns="0" bIns="0" rtlCol="0" anchor="ctr" anchorCtr="0">
            <a:noAutofit/>
          </a:bodyPr>
          <a:lstStyle/>
          <a:p>
            <a:pPr lvl="0" indent="0" algn="ctr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endParaRPr lang="de-DE" sz="1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56D394-53FC-4596-BD08-D43DD294F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3AF4DB1-5376-4246-99DC-E8BE8482A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Enroute Flight Information Service Germany 2026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FF15ED-E889-41D2-B1C9-1DDE8E025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DDBF39-A922-4EC9-85F9-8977E485E505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45318A0-F90F-467E-AD94-52D72937AC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2" y="758827"/>
            <a:ext cx="11306175" cy="365125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>
                <a:solidFill>
                  <a:schemeClr val="bg1"/>
                </a:solidFill>
              </a:defRPr>
            </a:lvl1pPr>
            <a:lvl2pPr marL="179388" indent="0">
              <a:buNone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280C5F5-E630-4A31-A7EA-735B71180D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1383342"/>
            <a:ext cx="11306174" cy="4955864"/>
          </a:xfrm>
        </p:spPr>
        <p:txBody>
          <a:bodyPr/>
          <a:lstStyle>
            <a:lvl1pPr marL="266700" indent="-266700">
              <a:lnSpc>
                <a:spcPct val="110000"/>
              </a:lnSpc>
              <a:spcBef>
                <a:spcPts val="2400"/>
              </a:spcBef>
              <a:spcAft>
                <a:spcPts val="0"/>
              </a:spcAft>
              <a:buFont typeface="+mj-lt"/>
              <a:buAutoNum type="arabicParenR"/>
              <a:defRPr sz="1800">
                <a:solidFill>
                  <a:schemeClr val="accent2"/>
                </a:solidFill>
              </a:defRPr>
            </a:lvl1pPr>
            <a:lvl2pPr marL="266700" indent="0">
              <a:lnSpc>
                <a:spcPct val="110000"/>
              </a:lnSpc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2pPr>
            <a:lvl3pPr marL="449263" indent="-177800">
              <a:lnSpc>
                <a:spcPct val="110000"/>
              </a:lnSpc>
              <a:spcAft>
                <a:spcPts val="0"/>
              </a:spcAft>
              <a:defRPr>
                <a:solidFill>
                  <a:schemeClr val="bg1"/>
                </a:solidFill>
              </a:defRPr>
            </a:lvl3pPr>
            <a:lvl4pPr marL="625475" indent="-179388">
              <a:lnSpc>
                <a:spcPct val="110000"/>
              </a:lnSpc>
              <a:spcAft>
                <a:spcPts val="0"/>
              </a:spcAft>
              <a:defRPr>
                <a:solidFill>
                  <a:schemeClr val="bg1"/>
                </a:solidFill>
              </a:defRPr>
            </a:lvl4pPr>
            <a:lvl5pPr marL="808038" indent="-180975">
              <a:lnSpc>
                <a:spcPct val="110000"/>
              </a:lnSpc>
              <a:spcAft>
                <a:spcPts val="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E00E4F7-510D-4350-841C-190682314E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594419" y="6415188"/>
            <a:ext cx="2300400" cy="29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91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56D394-53FC-4596-BD08-D43DD294F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1D44D5-357F-4678-95F4-5FD1CEC3A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45318A0-F90F-467E-AD94-52D72937AC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2" y="758827"/>
            <a:ext cx="11306175" cy="365125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/>
            </a:lvl1pPr>
            <a:lvl2pPr marL="179388" indent="0">
              <a:buNone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57C402F-D154-41FF-A24E-740D5395D0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6289677"/>
            <a:ext cx="8792528" cy="168272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700"/>
            </a:lvl1pPr>
            <a:lvl2pPr marL="179388" indent="0">
              <a:buNone/>
              <a:defRPr/>
            </a:lvl2pPr>
          </a:lstStyle>
          <a:p>
            <a:pPr lvl="0"/>
            <a:r>
              <a:rPr lang="de-DE"/>
              <a:t>Quelle, Anmerkung, Fußnote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FF15ED-E889-41D2-B1C9-1DDE8E025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BF39-A922-4EC9-85F9-8977E485E505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3AF4DB1-5376-4246-99DC-E8BE8482A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8253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56D394-53FC-4596-BD08-D43DD294F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45318A0-F90F-467E-AD94-52D72937AC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2" y="758827"/>
            <a:ext cx="11306175" cy="365125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/>
            </a:lvl1pPr>
            <a:lvl2pPr marL="179388" indent="0">
              <a:buNone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1D44D5-357F-4678-95F4-5FD1CEC3A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408109"/>
            <a:ext cx="5508625" cy="49006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47633C22-88FF-4FED-B674-444BB0CFF67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40464" y="1408109"/>
            <a:ext cx="5508623" cy="49006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57C402F-D154-41FF-A24E-740D5395D0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6289677"/>
            <a:ext cx="8792528" cy="168272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700"/>
            </a:lvl1pPr>
            <a:lvl2pPr marL="179388" indent="0">
              <a:buNone/>
              <a:defRPr/>
            </a:lvl2pPr>
          </a:lstStyle>
          <a:p>
            <a:pPr lvl="0"/>
            <a:r>
              <a:rPr lang="de-DE"/>
              <a:t>Quelle, Anmerkung, Fußnote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FF15ED-E889-41D2-B1C9-1DDE8E025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BF39-A922-4EC9-85F9-8977E485E505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3AF4DB1-5376-4246-99DC-E8BE8482A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349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12DEF8-67B8-453B-9A95-324002B6B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E03AAAE6-3D1A-42BA-9AF7-C59C68A506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2" y="758827"/>
            <a:ext cx="11306175" cy="365125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/>
            </a:lvl1pPr>
            <a:lvl2pPr marL="179388" indent="0">
              <a:buNone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A9B38508-6110-4D2C-81AA-97E143DD62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6289677"/>
            <a:ext cx="8792528" cy="168272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700"/>
            </a:lvl1pPr>
            <a:lvl2pPr marL="179388" indent="0">
              <a:buNone/>
              <a:defRPr/>
            </a:lvl2pPr>
          </a:lstStyle>
          <a:p>
            <a:pPr lvl="0"/>
            <a:r>
              <a:rPr lang="de-DE"/>
              <a:t>Quelle, Anmerkung, Fußnote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7E9CB03-3C99-4D9C-82CA-179B1131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BF39-A922-4EC9-85F9-8977E485E505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27E33FA-7374-49E9-91B4-1BA234901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1994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 (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56D394-53FC-4596-BD08-D43DD294F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45318A0-F90F-467E-AD94-52D72937AC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2" y="758827"/>
            <a:ext cx="11306175" cy="365125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/>
            </a:lvl1pPr>
            <a:lvl2pPr marL="179388" indent="0">
              <a:buNone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1D44D5-357F-4678-95F4-5FD1CEC3A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408109"/>
            <a:ext cx="5508625" cy="49006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AFF81105-EDDF-45F1-AAD8-9731F2DA9C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463" y="1449388"/>
            <a:ext cx="5508625" cy="48593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57C402F-D154-41FF-A24E-740D5395D0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6289677"/>
            <a:ext cx="8792528" cy="168272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700"/>
            </a:lvl1pPr>
            <a:lvl2pPr marL="179388" indent="0">
              <a:buNone/>
              <a:defRPr/>
            </a:lvl2pPr>
          </a:lstStyle>
          <a:p>
            <a:pPr lvl="0"/>
            <a:r>
              <a:rPr lang="de-DE"/>
              <a:t>Quelle, Anmerkung, Fußnote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FF15ED-E889-41D2-B1C9-1DDE8E025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BF39-A922-4EC9-85F9-8977E485E505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3AF4DB1-5376-4246-99DC-E8BE8482A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7039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12DEF8-67B8-453B-9A95-324002B6B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E03AAAE6-3D1A-42BA-9AF7-C59C68A506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2" y="758827"/>
            <a:ext cx="11306175" cy="365125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/>
            </a:lvl1pPr>
            <a:lvl2pPr marL="179388" indent="0">
              <a:buNone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D52DC4C8-BFC9-400E-A2CA-E7EC5DB858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913" y="1449388"/>
            <a:ext cx="11306176" cy="48593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7E9CB03-3C99-4D9C-82CA-179B1131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BF39-A922-4EC9-85F9-8977E485E505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27E33FA-7374-49E9-91B4-1BA234901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8486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B32DCBD8-292C-4325-BD78-EBBF515BB9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4056098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zit (Gradi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0A4C40EE-B9AD-4BB2-B5D8-1AE4B9B94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0">
                <a:srgbClr val="0A3C87"/>
              </a:gs>
              <a:gs pos="58000">
                <a:srgbClr val="0F5AD2"/>
              </a:gs>
            </a:gsLst>
            <a:lin ang="18900000" scaled="1"/>
            <a:tileRect/>
          </a:gradFill>
        </p:spPr>
        <p:txBody>
          <a:bodyPr vert="horz" wrap="square" lIns="0" tIns="0" rIns="0" bIns="0" rtlCol="0" anchor="ctr" anchorCtr="0">
            <a:noAutofit/>
          </a:bodyPr>
          <a:lstStyle/>
          <a:p>
            <a:pPr lvl="0" indent="0" algn="ctr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endParaRPr lang="de-DE" sz="1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12DEF8-67B8-453B-9A95-324002B6B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981075"/>
            <a:ext cx="11306175" cy="462282"/>
          </a:xfrm>
        </p:spPr>
        <p:txBody>
          <a:bodyPr anchor="b"/>
          <a:lstStyle>
            <a:lvl1pPr>
              <a:defRPr sz="1400" b="1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E03AAAE6-3D1A-42BA-9AF7-C59C68A506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527177"/>
            <a:ext cx="11306174" cy="4781548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800">
                <a:solidFill>
                  <a:schemeClr val="bg1"/>
                </a:solidFill>
              </a:defRPr>
            </a:lvl1pPr>
            <a:lvl2pPr marL="179388" indent="0">
              <a:buNone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27E33FA-7374-49E9-91B4-1BA234901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Enroute Flight Information Service Germany 2026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7E9CB03-3C99-4D9C-82CA-179B1131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DDBF39-A922-4EC9-85F9-8977E485E505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3522923-6AD3-4E07-9AD8-3ABC807488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594419" y="6415188"/>
            <a:ext cx="2300400" cy="29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78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zit (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12DEF8-67B8-453B-9A95-324002B6B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981075"/>
            <a:ext cx="11306175" cy="462282"/>
          </a:xfrm>
        </p:spPr>
        <p:txBody>
          <a:bodyPr anchor="b"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E03AAAE6-3D1A-42BA-9AF7-C59C68A506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527177"/>
            <a:ext cx="11306174" cy="4781548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800">
                <a:solidFill>
                  <a:schemeClr val="accent1"/>
                </a:solidFill>
              </a:defRPr>
            </a:lvl1pPr>
            <a:lvl2pPr marL="179388" indent="0">
              <a:buNone/>
              <a:defRPr/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7E9CB03-3C99-4D9C-82CA-179B1131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7DDBF39-A922-4EC9-85F9-8977E485E505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27E33FA-7374-49E9-91B4-1BA234901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Enroute Flight Information Service Germany 2026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3588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889560D-B181-486C-9CD7-FDF804725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7276AC-6FE0-44CE-AD87-94DFAAA7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DBF39-A922-4EC9-85F9-8977E485E5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6807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 15"/>
          <p:cNvSpPr/>
          <p:nvPr userDrawn="1"/>
        </p:nvSpPr>
        <p:spPr>
          <a:xfrm>
            <a:off x="-23146" y="5958705"/>
            <a:ext cx="10729455" cy="957368"/>
          </a:xfrm>
          <a:custGeom>
            <a:avLst/>
            <a:gdLst>
              <a:gd name="connsiteX0" fmla="*/ 0 w 4938611"/>
              <a:gd name="connsiteY0" fmla="*/ 501650 h 501650"/>
              <a:gd name="connsiteX1" fmla="*/ 125413 w 4938611"/>
              <a:gd name="connsiteY1" fmla="*/ 0 h 501650"/>
              <a:gd name="connsiteX2" fmla="*/ 4938611 w 4938611"/>
              <a:gd name="connsiteY2" fmla="*/ 0 h 501650"/>
              <a:gd name="connsiteX3" fmla="*/ 4813199 w 4938611"/>
              <a:gd name="connsiteY3" fmla="*/ 501650 h 501650"/>
              <a:gd name="connsiteX4" fmla="*/ 0 w 4938611"/>
              <a:gd name="connsiteY4" fmla="*/ 501650 h 501650"/>
              <a:gd name="connsiteX0" fmla="*/ 76292 w 4813198"/>
              <a:gd name="connsiteY0" fmla="*/ 524062 h 524062"/>
              <a:gd name="connsiteX1" fmla="*/ 0 w 4813198"/>
              <a:gd name="connsiteY1" fmla="*/ 0 h 524062"/>
              <a:gd name="connsiteX2" fmla="*/ 4813198 w 4813198"/>
              <a:gd name="connsiteY2" fmla="*/ 0 h 524062"/>
              <a:gd name="connsiteX3" fmla="*/ 4687786 w 4813198"/>
              <a:gd name="connsiteY3" fmla="*/ 501650 h 524062"/>
              <a:gd name="connsiteX4" fmla="*/ 76292 w 4813198"/>
              <a:gd name="connsiteY4" fmla="*/ 524062 h 524062"/>
              <a:gd name="connsiteX0" fmla="*/ 0 w 4736906"/>
              <a:gd name="connsiteY0" fmla="*/ 531532 h 531532"/>
              <a:gd name="connsiteX1" fmla="*/ 28296 w 4736906"/>
              <a:gd name="connsiteY1" fmla="*/ 0 h 531532"/>
              <a:gd name="connsiteX2" fmla="*/ 4736906 w 4736906"/>
              <a:gd name="connsiteY2" fmla="*/ 7470 h 531532"/>
              <a:gd name="connsiteX3" fmla="*/ 4611494 w 4736906"/>
              <a:gd name="connsiteY3" fmla="*/ 509120 h 531532"/>
              <a:gd name="connsiteX4" fmla="*/ 0 w 4736906"/>
              <a:gd name="connsiteY4" fmla="*/ 531532 h 531532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589082 w 4714494"/>
              <a:gd name="connsiteY3" fmla="*/ 509120 h 546473"/>
              <a:gd name="connsiteX4" fmla="*/ 0 w 4714494"/>
              <a:gd name="connsiteY4" fmla="*/ 546473 h 546473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603222 w 4714494"/>
              <a:gd name="connsiteY3" fmla="*/ 515459 h 546473"/>
              <a:gd name="connsiteX4" fmla="*/ 0 w 4714494"/>
              <a:gd name="connsiteY4" fmla="*/ 546473 h 546473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590473 w 4714494"/>
              <a:gd name="connsiteY3" fmla="*/ 521173 h 546473"/>
              <a:gd name="connsiteX4" fmla="*/ 0 w 4714494"/>
              <a:gd name="connsiteY4" fmla="*/ 546473 h 546473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555414 w 4714494"/>
              <a:gd name="connsiteY3" fmla="*/ 521173 h 546473"/>
              <a:gd name="connsiteX4" fmla="*/ 0 w 4714494"/>
              <a:gd name="connsiteY4" fmla="*/ 546473 h 546473"/>
              <a:gd name="connsiteX0" fmla="*/ 0 w 4666687"/>
              <a:gd name="connsiteY0" fmla="*/ 546473 h 546473"/>
              <a:gd name="connsiteX1" fmla="*/ 5884 w 4666687"/>
              <a:gd name="connsiteY1" fmla="*/ 0 h 546473"/>
              <a:gd name="connsiteX2" fmla="*/ 4666687 w 4666687"/>
              <a:gd name="connsiteY2" fmla="*/ 7470 h 546473"/>
              <a:gd name="connsiteX3" fmla="*/ 4555414 w 4666687"/>
              <a:gd name="connsiteY3" fmla="*/ 521173 h 546473"/>
              <a:gd name="connsiteX4" fmla="*/ 0 w 4666687"/>
              <a:gd name="connsiteY4" fmla="*/ 546473 h 546473"/>
              <a:gd name="connsiteX0" fmla="*/ 194128 w 4860815"/>
              <a:gd name="connsiteY0" fmla="*/ 539003 h 539003"/>
              <a:gd name="connsiteX1" fmla="*/ 14 w 4860815"/>
              <a:gd name="connsiteY1" fmla="*/ 1069 h 539003"/>
              <a:gd name="connsiteX2" fmla="*/ 4860815 w 4860815"/>
              <a:gd name="connsiteY2" fmla="*/ 0 h 539003"/>
              <a:gd name="connsiteX3" fmla="*/ 4749542 w 4860815"/>
              <a:gd name="connsiteY3" fmla="*/ 513703 h 539003"/>
              <a:gd name="connsiteX4" fmla="*/ 194128 w 4860815"/>
              <a:gd name="connsiteY4" fmla="*/ 539003 h 539003"/>
              <a:gd name="connsiteX0" fmla="*/ 3968 w 4861128"/>
              <a:gd name="connsiteY0" fmla="*/ 547542 h 547542"/>
              <a:gd name="connsiteX1" fmla="*/ 327 w 4861128"/>
              <a:gd name="connsiteY1" fmla="*/ 1069 h 547542"/>
              <a:gd name="connsiteX2" fmla="*/ 4861128 w 4861128"/>
              <a:gd name="connsiteY2" fmla="*/ 0 h 547542"/>
              <a:gd name="connsiteX3" fmla="*/ 4749855 w 4861128"/>
              <a:gd name="connsiteY3" fmla="*/ 513703 h 547542"/>
              <a:gd name="connsiteX4" fmla="*/ 3968 w 4861128"/>
              <a:gd name="connsiteY4" fmla="*/ 547542 h 547542"/>
              <a:gd name="connsiteX0" fmla="*/ 73835 w 4930995"/>
              <a:gd name="connsiteY0" fmla="*/ 547542 h 547542"/>
              <a:gd name="connsiteX1" fmla="*/ 36 w 4930995"/>
              <a:gd name="connsiteY1" fmla="*/ 1069 h 547542"/>
              <a:gd name="connsiteX2" fmla="*/ 4930995 w 4930995"/>
              <a:gd name="connsiteY2" fmla="*/ 0 h 547542"/>
              <a:gd name="connsiteX3" fmla="*/ 4819722 w 4930995"/>
              <a:gd name="connsiteY3" fmla="*/ 513703 h 547542"/>
              <a:gd name="connsiteX4" fmla="*/ 73835 w 4930995"/>
              <a:gd name="connsiteY4" fmla="*/ 547542 h 547542"/>
              <a:gd name="connsiteX0" fmla="*/ 0 w 4932714"/>
              <a:gd name="connsiteY0" fmla="*/ 566897 h 566897"/>
              <a:gd name="connsiteX1" fmla="*/ 1755 w 4932714"/>
              <a:gd name="connsiteY1" fmla="*/ 1069 h 566897"/>
              <a:gd name="connsiteX2" fmla="*/ 4932714 w 4932714"/>
              <a:gd name="connsiteY2" fmla="*/ 0 h 566897"/>
              <a:gd name="connsiteX3" fmla="*/ 4821441 w 4932714"/>
              <a:gd name="connsiteY3" fmla="*/ 513703 h 566897"/>
              <a:gd name="connsiteX4" fmla="*/ 0 w 4932714"/>
              <a:gd name="connsiteY4" fmla="*/ 566897 h 566897"/>
              <a:gd name="connsiteX0" fmla="*/ 0 w 5081125"/>
              <a:gd name="connsiteY0" fmla="*/ 1252361 h 1252361"/>
              <a:gd name="connsiteX1" fmla="*/ 1755 w 5081125"/>
              <a:gd name="connsiteY1" fmla="*/ 686533 h 1252361"/>
              <a:gd name="connsiteX2" fmla="*/ 5081125 w 5081125"/>
              <a:gd name="connsiteY2" fmla="*/ 0 h 1252361"/>
              <a:gd name="connsiteX3" fmla="*/ 4821441 w 5081125"/>
              <a:gd name="connsiteY3" fmla="*/ 1199167 h 1252361"/>
              <a:gd name="connsiteX4" fmla="*/ 0 w 5081125"/>
              <a:gd name="connsiteY4" fmla="*/ 1252361 h 1252361"/>
              <a:gd name="connsiteX0" fmla="*/ 0 w 5088834"/>
              <a:gd name="connsiteY0" fmla="*/ 1245448 h 1245448"/>
              <a:gd name="connsiteX1" fmla="*/ 1755 w 5088834"/>
              <a:gd name="connsiteY1" fmla="*/ 679620 h 1245448"/>
              <a:gd name="connsiteX2" fmla="*/ 5088834 w 5088834"/>
              <a:gd name="connsiteY2" fmla="*/ 0 h 1245448"/>
              <a:gd name="connsiteX3" fmla="*/ 4821441 w 5088834"/>
              <a:gd name="connsiteY3" fmla="*/ 1192254 h 1245448"/>
              <a:gd name="connsiteX4" fmla="*/ 0 w 5088834"/>
              <a:gd name="connsiteY4" fmla="*/ 1245448 h 1245448"/>
              <a:gd name="connsiteX0" fmla="*/ 36861 w 5125695"/>
              <a:gd name="connsiteY0" fmla="*/ 1245448 h 1245448"/>
              <a:gd name="connsiteX1" fmla="*/ 68 w 5125695"/>
              <a:gd name="connsiteY1" fmla="*/ 2220 h 1245448"/>
              <a:gd name="connsiteX2" fmla="*/ 5125695 w 5125695"/>
              <a:gd name="connsiteY2" fmla="*/ 0 h 1245448"/>
              <a:gd name="connsiteX3" fmla="*/ 4858302 w 5125695"/>
              <a:gd name="connsiteY3" fmla="*/ 1192254 h 1245448"/>
              <a:gd name="connsiteX4" fmla="*/ 36861 w 5125695"/>
              <a:gd name="connsiteY4" fmla="*/ 1245448 h 1245448"/>
              <a:gd name="connsiteX0" fmla="*/ 0 w 5129310"/>
              <a:gd name="connsiteY0" fmla="*/ 1094242 h 1192254"/>
              <a:gd name="connsiteX1" fmla="*/ 3683 w 5129310"/>
              <a:gd name="connsiteY1" fmla="*/ 2220 h 1192254"/>
              <a:gd name="connsiteX2" fmla="*/ 5129310 w 5129310"/>
              <a:gd name="connsiteY2" fmla="*/ 0 h 1192254"/>
              <a:gd name="connsiteX3" fmla="*/ 4861917 w 5129310"/>
              <a:gd name="connsiteY3" fmla="*/ 1192254 h 1192254"/>
              <a:gd name="connsiteX4" fmla="*/ 0 w 5129310"/>
              <a:gd name="connsiteY4" fmla="*/ 1094242 h 1192254"/>
              <a:gd name="connsiteX0" fmla="*/ 0 w 5129310"/>
              <a:gd name="connsiteY0" fmla="*/ 1094242 h 1094242"/>
              <a:gd name="connsiteX1" fmla="*/ 3683 w 5129310"/>
              <a:gd name="connsiteY1" fmla="*/ 2220 h 1094242"/>
              <a:gd name="connsiteX2" fmla="*/ 5129310 w 5129310"/>
              <a:gd name="connsiteY2" fmla="*/ 0 h 1094242"/>
              <a:gd name="connsiteX3" fmla="*/ 4892274 w 5129310"/>
              <a:gd name="connsiteY3" fmla="*/ 1047097 h 1094242"/>
              <a:gd name="connsiteX4" fmla="*/ 0 w 5129310"/>
              <a:gd name="connsiteY4" fmla="*/ 1094242 h 1094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9310" h="1094242">
                <a:moveTo>
                  <a:pt x="0" y="1094242"/>
                </a:moveTo>
                <a:cubicBezTo>
                  <a:pt x="1961" y="912084"/>
                  <a:pt x="1722" y="184378"/>
                  <a:pt x="3683" y="2220"/>
                </a:cubicBezTo>
                <a:lnTo>
                  <a:pt x="5129310" y="0"/>
                </a:lnTo>
                <a:lnTo>
                  <a:pt x="4892274" y="1047097"/>
                </a:lnTo>
                <a:lnTo>
                  <a:pt x="0" y="1094242"/>
                </a:lnTo>
                <a:close/>
              </a:path>
            </a:pathLst>
          </a:custGeom>
          <a:solidFill>
            <a:srgbClr val="4D535C"/>
          </a:solidFill>
          <a:ln>
            <a:solidFill>
              <a:srgbClr val="4D535C"/>
            </a:solidFill>
          </a:ln>
          <a:effectLst>
            <a:outerShdw blurRad="33655" dist="10287" dir="19140000" rotWithShape="0">
              <a:srgbClr val="000000">
                <a:alpha val="2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1" name="Parallelogramm 15"/>
          <p:cNvSpPr/>
          <p:nvPr userDrawn="1"/>
        </p:nvSpPr>
        <p:spPr>
          <a:xfrm>
            <a:off x="-37710" y="5845600"/>
            <a:ext cx="10653651" cy="1063231"/>
          </a:xfrm>
          <a:custGeom>
            <a:avLst/>
            <a:gdLst>
              <a:gd name="connsiteX0" fmla="*/ 0 w 4938611"/>
              <a:gd name="connsiteY0" fmla="*/ 501650 h 501650"/>
              <a:gd name="connsiteX1" fmla="*/ 125413 w 4938611"/>
              <a:gd name="connsiteY1" fmla="*/ 0 h 501650"/>
              <a:gd name="connsiteX2" fmla="*/ 4938611 w 4938611"/>
              <a:gd name="connsiteY2" fmla="*/ 0 h 501650"/>
              <a:gd name="connsiteX3" fmla="*/ 4813199 w 4938611"/>
              <a:gd name="connsiteY3" fmla="*/ 501650 h 501650"/>
              <a:gd name="connsiteX4" fmla="*/ 0 w 4938611"/>
              <a:gd name="connsiteY4" fmla="*/ 501650 h 501650"/>
              <a:gd name="connsiteX0" fmla="*/ 76292 w 4813198"/>
              <a:gd name="connsiteY0" fmla="*/ 524062 h 524062"/>
              <a:gd name="connsiteX1" fmla="*/ 0 w 4813198"/>
              <a:gd name="connsiteY1" fmla="*/ 0 h 524062"/>
              <a:gd name="connsiteX2" fmla="*/ 4813198 w 4813198"/>
              <a:gd name="connsiteY2" fmla="*/ 0 h 524062"/>
              <a:gd name="connsiteX3" fmla="*/ 4687786 w 4813198"/>
              <a:gd name="connsiteY3" fmla="*/ 501650 h 524062"/>
              <a:gd name="connsiteX4" fmla="*/ 76292 w 4813198"/>
              <a:gd name="connsiteY4" fmla="*/ 524062 h 524062"/>
              <a:gd name="connsiteX0" fmla="*/ 0 w 4736906"/>
              <a:gd name="connsiteY0" fmla="*/ 531532 h 531532"/>
              <a:gd name="connsiteX1" fmla="*/ 28296 w 4736906"/>
              <a:gd name="connsiteY1" fmla="*/ 0 h 531532"/>
              <a:gd name="connsiteX2" fmla="*/ 4736906 w 4736906"/>
              <a:gd name="connsiteY2" fmla="*/ 7470 h 531532"/>
              <a:gd name="connsiteX3" fmla="*/ 4611494 w 4736906"/>
              <a:gd name="connsiteY3" fmla="*/ 509120 h 531532"/>
              <a:gd name="connsiteX4" fmla="*/ 0 w 4736906"/>
              <a:gd name="connsiteY4" fmla="*/ 531532 h 531532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589082 w 4714494"/>
              <a:gd name="connsiteY3" fmla="*/ 509120 h 546473"/>
              <a:gd name="connsiteX4" fmla="*/ 0 w 4714494"/>
              <a:gd name="connsiteY4" fmla="*/ 546473 h 546473"/>
              <a:gd name="connsiteX0" fmla="*/ 0 w 4714494"/>
              <a:gd name="connsiteY0" fmla="*/ 539003 h 539003"/>
              <a:gd name="connsiteX1" fmla="*/ 849863 w 4714494"/>
              <a:gd name="connsiteY1" fmla="*/ 1601 h 539003"/>
              <a:gd name="connsiteX2" fmla="*/ 4714494 w 4714494"/>
              <a:gd name="connsiteY2" fmla="*/ 0 h 539003"/>
              <a:gd name="connsiteX3" fmla="*/ 4589082 w 4714494"/>
              <a:gd name="connsiteY3" fmla="*/ 501650 h 539003"/>
              <a:gd name="connsiteX4" fmla="*/ 0 w 4714494"/>
              <a:gd name="connsiteY4" fmla="*/ 539003 h 539003"/>
              <a:gd name="connsiteX0" fmla="*/ 0 w 4429441"/>
              <a:gd name="connsiteY0" fmla="*/ 539003 h 539003"/>
              <a:gd name="connsiteX1" fmla="*/ 564810 w 4429441"/>
              <a:gd name="connsiteY1" fmla="*/ 1601 h 539003"/>
              <a:gd name="connsiteX2" fmla="*/ 4429441 w 4429441"/>
              <a:gd name="connsiteY2" fmla="*/ 0 h 539003"/>
              <a:gd name="connsiteX3" fmla="*/ 4304029 w 4429441"/>
              <a:gd name="connsiteY3" fmla="*/ 501650 h 539003"/>
              <a:gd name="connsiteX4" fmla="*/ 0 w 4429441"/>
              <a:gd name="connsiteY4" fmla="*/ 539003 h 539003"/>
              <a:gd name="connsiteX0" fmla="*/ 38895 w 4468336"/>
              <a:gd name="connsiteY0" fmla="*/ 539003 h 539003"/>
              <a:gd name="connsiteX1" fmla="*/ 65 w 4468336"/>
              <a:gd name="connsiteY1" fmla="*/ 1601 h 539003"/>
              <a:gd name="connsiteX2" fmla="*/ 4468336 w 4468336"/>
              <a:gd name="connsiteY2" fmla="*/ 0 h 539003"/>
              <a:gd name="connsiteX3" fmla="*/ 4342924 w 4468336"/>
              <a:gd name="connsiteY3" fmla="*/ 501650 h 539003"/>
              <a:gd name="connsiteX4" fmla="*/ 38895 w 4468336"/>
              <a:gd name="connsiteY4" fmla="*/ 539003 h 539003"/>
              <a:gd name="connsiteX0" fmla="*/ 268986 w 4698427"/>
              <a:gd name="connsiteY0" fmla="*/ 539003 h 539003"/>
              <a:gd name="connsiteX1" fmla="*/ 10 w 4698427"/>
              <a:gd name="connsiteY1" fmla="*/ 1601 h 539003"/>
              <a:gd name="connsiteX2" fmla="*/ 4698427 w 4698427"/>
              <a:gd name="connsiteY2" fmla="*/ 0 h 539003"/>
              <a:gd name="connsiteX3" fmla="*/ 4573015 w 4698427"/>
              <a:gd name="connsiteY3" fmla="*/ 501650 h 539003"/>
              <a:gd name="connsiteX4" fmla="*/ 268986 w 4698427"/>
              <a:gd name="connsiteY4" fmla="*/ 539003 h 539003"/>
              <a:gd name="connsiteX0" fmla="*/ 0 w 4714822"/>
              <a:gd name="connsiteY0" fmla="*/ 539003 h 539003"/>
              <a:gd name="connsiteX1" fmla="*/ 16405 w 4714822"/>
              <a:gd name="connsiteY1" fmla="*/ 1601 h 539003"/>
              <a:gd name="connsiteX2" fmla="*/ 4714822 w 4714822"/>
              <a:gd name="connsiteY2" fmla="*/ 0 h 539003"/>
              <a:gd name="connsiteX3" fmla="*/ 4589410 w 4714822"/>
              <a:gd name="connsiteY3" fmla="*/ 501650 h 539003"/>
              <a:gd name="connsiteX4" fmla="*/ 0 w 4714822"/>
              <a:gd name="connsiteY4" fmla="*/ 539003 h 539003"/>
              <a:gd name="connsiteX0" fmla="*/ 25423 w 4740245"/>
              <a:gd name="connsiteY0" fmla="*/ 545869 h 545869"/>
              <a:gd name="connsiteX1" fmla="*/ 94 w 4740245"/>
              <a:gd name="connsiteY1" fmla="*/ 0 h 545869"/>
              <a:gd name="connsiteX2" fmla="*/ 4740245 w 4740245"/>
              <a:gd name="connsiteY2" fmla="*/ 6866 h 545869"/>
              <a:gd name="connsiteX3" fmla="*/ 4614833 w 4740245"/>
              <a:gd name="connsiteY3" fmla="*/ 508516 h 545869"/>
              <a:gd name="connsiteX4" fmla="*/ 25423 w 4740245"/>
              <a:gd name="connsiteY4" fmla="*/ 545869 h 545869"/>
              <a:gd name="connsiteX0" fmla="*/ 0 w 4746122"/>
              <a:gd name="connsiteY0" fmla="*/ 537403 h 537403"/>
              <a:gd name="connsiteX1" fmla="*/ 5971 w 4746122"/>
              <a:gd name="connsiteY1" fmla="*/ 0 h 537403"/>
              <a:gd name="connsiteX2" fmla="*/ 4746122 w 4746122"/>
              <a:gd name="connsiteY2" fmla="*/ 6866 h 537403"/>
              <a:gd name="connsiteX3" fmla="*/ 4620710 w 4746122"/>
              <a:gd name="connsiteY3" fmla="*/ 508516 h 537403"/>
              <a:gd name="connsiteX4" fmla="*/ 0 w 4746122"/>
              <a:gd name="connsiteY4" fmla="*/ 537403 h 537403"/>
              <a:gd name="connsiteX0" fmla="*/ 0 w 4906970"/>
              <a:gd name="connsiteY0" fmla="*/ 1179648 h 1179648"/>
              <a:gd name="connsiteX1" fmla="*/ 5971 w 4906970"/>
              <a:gd name="connsiteY1" fmla="*/ 642245 h 1179648"/>
              <a:gd name="connsiteX2" fmla="*/ 4906970 w 4906970"/>
              <a:gd name="connsiteY2" fmla="*/ 0 h 1179648"/>
              <a:gd name="connsiteX3" fmla="*/ 4620710 w 4906970"/>
              <a:gd name="connsiteY3" fmla="*/ 1150761 h 1179648"/>
              <a:gd name="connsiteX4" fmla="*/ 0 w 4906970"/>
              <a:gd name="connsiteY4" fmla="*/ 1179648 h 1179648"/>
              <a:gd name="connsiteX0" fmla="*/ 15902 w 4922872"/>
              <a:gd name="connsiteY0" fmla="*/ 1179648 h 1179648"/>
              <a:gd name="connsiteX1" fmla="*/ 137 w 4922872"/>
              <a:gd name="connsiteY1" fmla="*/ 7245 h 1179648"/>
              <a:gd name="connsiteX2" fmla="*/ 4922872 w 4922872"/>
              <a:gd name="connsiteY2" fmla="*/ 0 h 1179648"/>
              <a:gd name="connsiteX3" fmla="*/ 4636612 w 4922872"/>
              <a:gd name="connsiteY3" fmla="*/ 1150761 h 1179648"/>
              <a:gd name="connsiteX4" fmla="*/ 15902 w 4922872"/>
              <a:gd name="connsiteY4" fmla="*/ 1179648 h 1179648"/>
              <a:gd name="connsiteX0" fmla="*/ 32145 w 4922813"/>
              <a:gd name="connsiteY0" fmla="*/ 809231 h 1150761"/>
              <a:gd name="connsiteX1" fmla="*/ 78 w 4922813"/>
              <a:gd name="connsiteY1" fmla="*/ 7245 h 1150761"/>
              <a:gd name="connsiteX2" fmla="*/ 4922813 w 4922813"/>
              <a:gd name="connsiteY2" fmla="*/ 0 h 1150761"/>
              <a:gd name="connsiteX3" fmla="*/ 4636553 w 4922813"/>
              <a:gd name="connsiteY3" fmla="*/ 1150761 h 1150761"/>
              <a:gd name="connsiteX4" fmla="*/ 32145 w 4922813"/>
              <a:gd name="connsiteY4" fmla="*/ 809231 h 1150761"/>
              <a:gd name="connsiteX0" fmla="*/ 3090 w 4923101"/>
              <a:gd name="connsiteY0" fmla="*/ 1063231 h 1150761"/>
              <a:gd name="connsiteX1" fmla="*/ 366 w 4923101"/>
              <a:gd name="connsiteY1" fmla="*/ 7245 h 1150761"/>
              <a:gd name="connsiteX2" fmla="*/ 4923101 w 4923101"/>
              <a:gd name="connsiteY2" fmla="*/ 0 h 1150761"/>
              <a:gd name="connsiteX3" fmla="*/ 4636841 w 4923101"/>
              <a:gd name="connsiteY3" fmla="*/ 1150761 h 1150761"/>
              <a:gd name="connsiteX4" fmla="*/ 3090 w 4923101"/>
              <a:gd name="connsiteY4" fmla="*/ 1063231 h 1150761"/>
              <a:gd name="connsiteX0" fmla="*/ 3090 w 4923101"/>
              <a:gd name="connsiteY0" fmla="*/ 1063231 h 1063231"/>
              <a:gd name="connsiteX1" fmla="*/ 366 w 4923101"/>
              <a:gd name="connsiteY1" fmla="*/ 7245 h 1063231"/>
              <a:gd name="connsiteX2" fmla="*/ 4923101 w 4923101"/>
              <a:gd name="connsiteY2" fmla="*/ 0 h 1063231"/>
              <a:gd name="connsiteX3" fmla="*/ 4666185 w 4923101"/>
              <a:gd name="connsiteY3" fmla="*/ 1034344 h 1063231"/>
              <a:gd name="connsiteX4" fmla="*/ 3090 w 4923101"/>
              <a:gd name="connsiteY4" fmla="*/ 1063231 h 1063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3101" h="1063231">
                <a:moveTo>
                  <a:pt x="3090" y="1063231"/>
                </a:moveTo>
                <a:cubicBezTo>
                  <a:pt x="5051" y="881073"/>
                  <a:pt x="-1595" y="189403"/>
                  <a:pt x="366" y="7245"/>
                </a:cubicBezTo>
                <a:lnTo>
                  <a:pt x="4923101" y="0"/>
                </a:lnTo>
                <a:lnTo>
                  <a:pt x="4666185" y="1034344"/>
                </a:lnTo>
                <a:lnTo>
                  <a:pt x="3090" y="1063231"/>
                </a:lnTo>
                <a:close/>
              </a:path>
            </a:pathLst>
          </a:custGeom>
          <a:solidFill>
            <a:schemeClr val="tx2"/>
          </a:solidFill>
          <a:effectLst>
            <a:outerShdw blurRad="33655" dist="10287" dir="19140000" rotWithShape="0">
              <a:srgbClr val="000000">
                <a:alpha val="2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GdF</a:t>
            </a:r>
            <a:r>
              <a:rPr lang="de-DE" dirty="0"/>
              <a:t> – Gewerkschaft der Flugsicherung e. V. / Fachbereich FSBD / Thorsten Raue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 hasCustomPrompt="1"/>
          </p:nvPr>
        </p:nvSpPr>
        <p:spPr>
          <a:xfrm>
            <a:off x="630376" y="1602001"/>
            <a:ext cx="11053627" cy="3993697"/>
          </a:xfrm>
        </p:spPr>
        <p:txBody>
          <a:bodyPr/>
          <a:lstStyle>
            <a:lvl1pPr>
              <a:defRPr b="1">
                <a:solidFill>
                  <a:srgbClr val="4D535C"/>
                </a:solidFill>
              </a:defRPr>
            </a:lvl1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/>
              <a:t>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2158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 15"/>
          <p:cNvSpPr/>
          <p:nvPr userDrawn="1"/>
        </p:nvSpPr>
        <p:spPr>
          <a:xfrm>
            <a:off x="-23146" y="5958705"/>
            <a:ext cx="10729455" cy="957368"/>
          </a:xfrm>
          <a:custGeom>
            <a:avLst/>
            <a:gdLst>
              <a:gd name="connsiteX0" fmla="*/ 0 w 4938611"/>
              <a:gd name="connsiteY0" fmla="*/ 501650 h 501650"/>
              <a:gd name="connsiteX1" fmla="*/ 125413 w 4938611"/>
              <a:gd name="connsiteY1" fmla="*/ 0 h 501650"/>
              <a:gd name="connsiteX2" fmla="*/ 4938611 w 4938611"/>
              <a:gd name="connsiteY2" fmla="*/ 0 h 501650"/>
              <a:gd name="connsiteX3" fmla="*/ 4813199 w 4938611"/>
              <a:gd name="connsiteY3" fmla="*/ 501650 h 501650"/>
              <a:gd name="connsiteX4" fmla="*/ 0 w 4938611"/>
              <a:gd name="connsiteY4" fmla="*/ 501650 h 501650"/>
              <a:gd name="connsiteX0" fmla="*/ 76292 w 4813198"/>
              <a:gd name="connsiteY0" fmla="*/ 524062 h 524062"/>
              <a:gd name="connsiteX1" fmla="*/ 0 w 4813198"/>
              <a:gd name="connsiteY1" fmla="*/ 0 h 524062"/>
              <a:gd name="connsiteX2" fmla="*/ 4813198 w 4813198"/>
              <a:gd name="connsiteY2" fmla="*/ 0 h 524062"/>
              <a:gd name="connsiteX3" fmla="*/ 4687786 w 4813198"/>
              <a:gd name="connsiteY3" fmla="*/ 501650 h 524062"/>
              <a:gd name="connsiteX4" fmla="*/ 76292 w 4813198"/>
              <a:gd name="connsiteY4" fmla="*/ 524062 h 524062"/>
              <a:gd name="connsiteX0" fmla="*/ 0 w 4736906"/>
              <a:gd name="connsiteY0" fmla="*/ 531532 h 531532"/>
              <a:gd name="connsiteX1" fmla="*/ 28296 w 4736906"/>
              <a:gd name="connsiteY1" fmla="*/ 0 h 531532"/>
              <a:gd name="connsiteX2" fmla="*/ 4736906 w 4736906"/>
              <a:gd name="connsiteY2" fmla="*/ 7470 h 531532"/>
              <a:gd name="connsiteX3" fmla="*/ 4611494 w 4736906"/>
              <a:gd name="connsiteY3" fmla="*/ 509120 h 531532"/>
              <a:gd name="connsiteX4" fmla="*/ 0 w 4736906"/>
              <a:gd name="connsiteY4" fmla="*/ 531532 h 531532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589082 w 4714494"/>
              <a:gd name="connsiteY3" fmla="*/ 509120 h 546473"/>
              <a:gd name="connsiteX4" fmla="*/ 0 w 4714494"/>
              <a:gd name="connsiteY4" fmla="*/ 546473 h 546473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603222 w 4714494"/>
              <a:gd name="connsiteY3" fmla="*/ 515459 h 546473"/>
              <a:gd name="connsiteX4" fmla="*/ 0 w 4714494"/>
              <a:gd name="connsiteY4" fmla="*/ 546473 h 546473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590473 w 4714494"/>
              <a:gd name="connsiteY3" fmla="*/ 521173 h 546473"/>
              <a:gd name="connsiteX4" fmla="*/ 0 w 4714494"/>
              <a:gd name="connsiteY4" fmla="*/ 546473 h 546473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555414 w 4714494"/>
              <a:gd name="connsiteY3" fmla="*/ 521173 h 546473"/>
              <a:gd name="connsiteX4" fmla="*/ 0 w 4714494"/>
              <a:gd name="connsiteY4" fmla="*/ 546473 h 546473"/>
              <a:gd name="connsiteX0" fmla="*/ 0 w 4666687"/>
              <a:gd name="connsiteY0" fmla="*/ 546473 h 546473"/>
              <a:gd name="connsiteX1" fmla="*/ 5884 w 4666687"/>
              <a:gd name="connsiteY1" fmla="*/ 0 h 546473"/>
              <a:gd name="connsiteX2" fmla="*/ 4666687 w 4666687"/>
              <a:gd name="connsiteY2" fmla="*/ 7470 h 546473"/>
              <a:gd name="connsiteX3" fmla="*/ 4555414 w 4666687"/>
              <a:gd name="connsiteY3" fmla="*/ 521173 h 546473"/>
              <a:gd name="connsiteX4" fmla="*/ 0 w 4666687"/>
              <a:gd name="connsiteY4" fmla="*/ 546473 h 546473"/>
              <a:gd name="connsiteX0" fmla="*/ 194128 w 4860815"/>
              <a:gd name="connsiteY0" fmla="*/ 539003 h 539003"/>
              <a:gd name="connsiteX1" fmla="*/ 14 w 4860815"/>
              <a:gd name="connsiteY1" fmla="*/ 1069 h 539003"/>
              <a:gd name="connsiteX2" fmla="*/ 4860815 w 4860815"/>
              <a:gd name="connsiteY2" fmla="*/ 0 h 539003"/>
              <a:gd name="connsiteX3" fmla="*/ 4749542 w 4860815"/>
              <a:gd name="connsiteY3" fmla="*/ 513703 h 539003"/>
              <a:gd name="connsiteX4" fmla="*/ 194128 w 4860815"/>
              <a:gd name="connsiteY4" fmla="*/ 539003 h 539003"/>
              <a:gd name="connsiteX0" fmla="*/ 3968 w 4861128"/>
              <a:gd name="connsiteY0" fmla="*/ 547542 h 547542"/>
              <a:gd name="connsiteX1" fmla="*/ 327 w 4861128"/>
              <a:gd name="connsiteY1" fmla="*/ 1069 h 547542"/>
              <a:gd name="connsiteX2" fmla="*/ 4861128 w 4861128"/>
              <a:gd name="connsiteY2" fmla="*/ 0 h 547542"/>
              <a:gd name="connsiteX3" fmla="*/ 4749855 w 4861128"/>
              <a:gd name="connsiteY3" fmla="*/ 513703 h 547542"/>
              <a:gd name="connsiteX4" fmla="*/ 3968 w 4861128"/>
              <a:gd name="connsiteY4" fmla="*/ 547542 h 547542"/>
              <a:gd name="connsiteX0" fmla="*/ 73835 w 4930995"/>
              <a:gd name="connsiteY0" fmla="*/ 547542 h 547542"/>
              <a:gd name="connsiteX1" fmla="*/ 36 w 4930995"/>
              <a:gd name="connsiteY1" fmla="*/ 1069 h 547542"/>
              <a:gd name="connsiteX2" fmla="*/ 4930995 w 4930995"/>
              <a:gd name="connsiteY2" fmla="*/ 0 h 547542"/>
              <a:gd name="connsiteX3" fmla="*/ 4819722 w 4930995"/>
              <a:gd name="connsiteY3" fmla="*/ 513703 h 547542"/>
              <a:gd name="connsiteX4" fmla="*/ 73835 w 4930995"/>
              <a:gd name="connsiteY4" fmla="*/ 547542 h 547542"/>
              <a:gd name="connsiteX0" fmla="*/ 0 w 4932714"/>
              <a:gd name="connsiteY0" fmla="*/ 566897 h 566897"/>
              <a:gd name="connsiteX1" fmla="*/ 1755 w 4932714"/>
              <a:gd name="connsiteY1" fmla="*/ 1069 h 566897"/>
              <a:gd name="connsiteX2" fmla="*/ 4932714 w 4932714"/>
              <a:gd name="connsiteY2" fmla="*/ 0 h 566897"/>
              <a:gd name="connsiteX3" fmla="*/ 4821441 w 4932714"/>
              <a:gd name="connsiteY3" fmla="*/ 513703 h 566897"/>
              <a:gd name="connsiteX4" fmla="*/ 0 w 4932714"/>
              <a:gd name="connsiteY4" fmla="*/ 566897 h 566897"/>
              <a:gd name="connsiteX0" fmla="*/ 0 w 5081125"/>
              <a:gd name="connsiteY0" fmla="*/ 1252361 h 1252361"/>
              <a:gd name="connsiteX1" fmla="*/ 1755 w 5081125"/>
              <a:gd name="connsiteY1" fmla="*/ 686533 h 1252361"/>
              <a:gd name="connsiteX2" fmla="*/ 5081125 w 5081125"/>
              <a:gd name="connsiteY2" fmla="*/ 0 h 1252361"/>
              <a:gd name="connsiteX3" fmla="*/ 4821441 w 5081125"/>
              <a:gd name="connsiteY3" fmla="*/ 1199167 h 1252361"/>
              <a:gd name="connsiteX4" fmla="*/ 0 w 5081125"/>
              <a:gd name="connsiteY4" fmla="*/ 1252361 h 1252361"/>
              <a:gd name="connsiteX0" fmla="*/ 0 w 5088834"/>
              <a:gd name="connsiteY0" fmla="*/ 1245448 h 1245448"/>
              <a:gd name="connsiteX1" fmla="*/ 1755 w 5088834"/>
              <a:gd name="connsiteY1" fmla="*/ 679620 h 1245448"/>
              <a:gd name="connsiteX2" fmla="*/ 5088834 w 5088834"/>
              <a:gd name="connsiteY2" fmla="*/ 0 h 1245448"/>
              <a:gd name="connsiteX3" fmla="*/ 4821441 w 5088834"/>
              <a:gd name="connsiteY3" fmla="*/ 1192254 h 1245448"/>
              <a:gd name="connsiteX4" fmla="*/ 0 w 5088834"/>
              <a:gd name="connsiteY4" fmla="*/ 1245448 h 1245448"/>
              <a:gd name="connsiteX0" fmla="*/ 36861 w 5125695"/>
              <a:gd name="connsiteY0" fmla="*/ 1245448 h 1245448"/>
              <a:gd name="connsiteX1" fmla="*/ 68 w 5125695"/>
              <a:gd name="connsiteY1" fmla="*/ 2220 h 1245448"/>
              <a:gd name="connsiteX2" fmla="*/ 5125695 w 5125695"/>
              <a:gd name="connsiteY2" fmla="*/ 0 h 1245448"/>
              <a:gd name="connsiteX3" fmla="*/ 4858302 w 5125695"/>
              <a:gd name="connsiteY3" fmla="*/ 1192254 h 1245448"/>
              <a:gd name="connsiteX4" fmla="*/ 36861 w 5125695"/>
              <a:gd name="connsiteY4" fmla="*/ 1245448 h 1245448"/>
              <a:gd name="connsiteX0" fmla="*/ 0 w 5129310"/>
              <a:gd name="connsiteY0" fmla="*/ 1094242 h 1192254"/>
              <a:gd name="connsiteX1" fmla="*/ 3683 w 5129310"/>
              <a:gd name="connsiteY1" fmla="*/ 2220 h 1192254"/>
              <a:gd name="connsiteX2" fmla="*/ 5129310 w 5129310"/>
              <a:gd name="connsiteY2" fmla="*/ 0 h 1192254"/>
              <a:gd name="connsiteX3" fmla="*/ 4861917 w 5129310"/>
              <a:gd name="connsiteY3" fmla="*/ 1192254 h 1192254"/>
              <a:gd name="connsiteX4" fmla="*/ 0 w 5129310"/>
              <a:gd name="connsiteY4" fmla="*/ 1094242 h 1192254"/>
              <a:gd name="connsiteX0" fmla="*/ 0 w 5129310"/>
              <a:gd name="connsiteY0" fmla="*/ 1094242 h 1094242"/>
              <a:gd name="connsiteX1" fmla="*/ 3683 w 5129310"/>
              <a:gd name="connsiteY1" fmla="*/ 2220 h 1094242"/>
              <a:gd name="connsiteX2" fmla="*/ 5129310 w 5129310"/>
              <a:gd name="connsiteY2" fmla="*/ 0 h 1094242"/>
              <a:gd name="connsiteX3" fmla="*/ 4892274 w 5129310"/>
              <a:gd name="connsiteY3" fmla="*/ 1047097 h 1094242"/>
              <a:gd name="connsiteX4" fmla="*/ 0 w 5129310"/>
              <a:gd name="connsiteY4" fmla="*/ 1094242 h 1094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9310" h="1094242">
                <a:moveTo>
                  <a:pt x="0" y="1094242"/>
                </a:moveTo>
                <a:cubicBezTo>
                  <a:pt x="1961" y="912084"/>
                  <a:pt x="1722" y="184378"/>
                  <a:pt x="3683" y="2220"/>
                </a:cubicBezTo>
                <a:lnTo>
                  <a:pt x="5129310" y="0"/>
                </a:lnTo>
                <a:lnTo>
                  <a:pt x="4892274" y="1047097"/>
                </a:lnTo>
                <a:lnTo>
                  <a:pt x="0" y="1094242"/>
                </a:lnTo>
                <a:close/>
              </a:path>
            </a:pathLst>
          </a:custGeom>
          <a:solidFill>
            <a:srgbClr val="4D535C"/>
          </a:solidFill>
          <a:ln>
            <a:solidFill>
              <a:srgbClr val="4D535C"/>
            </a:solidFill>
          </a:ln>
          <a:effectLst>
            <a:outerShdw blurRad="33655" dist="10287" dir="19140000" rotWithShape="0">
              <a:srgbClr val="000000">
                <a:alpha val="2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1" name="Parallelogramm 15"/>
          <p:cNvSpPr/>
          <p:nvPr userDrawn="1"/>
        </p:nvSpPr>
        <p:spPr>
          <a:xfrm>
            <a:off x="-37710" y="5845600"/>
            <a:ext cx="10653651" cy="1063231"/>
          </a:xfrm>
          <a:custGeom>
            <a:avLst/>
            <a:gdLst>
              <a:gd name="connsiteX0" fmla="*/ 0 w 4938611"/>
              <a:gd name="connsiteY0" fmla="*/ 501650 h 501650"/>
              <a:gd name="connsiteX1" fmla="*/ 125413 w 4938611"/>
              <a:gd name="connsiteY1" fmla="*/ 0 h 501650"/>
              <a:gd name="connsiteX2" fmla="*/ 4938611 w 4938611"/>
              <a:gd name="connsiteY2" fmla="*/ 0 h 501650"/>
              <a:gd name="connsiteX3" fmla="*/ 4813199 w 4938611"/>
              <a:gd name="connsiteY3" fmla="*/ 501650 h 501650"/>
              <a:gd name="connsiteX4" fmla="*/ 0 w 4938611"/>
              <a:gd name="connsiteY4" fmla="*/ 501650 h 501650"/>
              <a:gd name="connsiteX0" fmla="*/ 76292 w 4813198"/>
              <a:gd name="connsiteY0" fmla="*/ 524062 h 524062"/>
              <a:gd name="connsiteX1" fmla="*/ 0 w 4813198"/>
              <a:gd name="connsiteY1" fmla="*/ 0 h 524062"/>
              <a:gd name="connsiteX2" fmla="*/ 4813198 w 4813198"/>
              <a:gd name="connsiteY2" fmla="*/ 0 h 524062"/>
              <a:gd name="connsiteX3" fmla="*/ 4687786 w 4813198"/>
              <a:gd name="connsiteY3" fmla="*/ 501650 h 524062"/>
              <a:gd name="connsiteX4" fmla="*/ 76292 w 4813198"/>
              <a:gd name="connsiteY4" fmla="*/ 524062 h 524062"/>
              <a:gd name="connsiteX0" fmla="*/ 0 w 4736906"/>
              <a:gd name="connsiteY0" fmla="*/ 531532 h 531532"/>
              <a:gd name="connsiteX1" fmla="*/ 28296 w 4736906"/>
              <a:gd name="connsiteY1" fmla="*/ 0 h 531532"/>
              <a:gd name="connsiteX2" fmla="*/ 4736906 w 4736906"/>
              <a:gd name="connsiteY2" fmla="*/ 7470 h 531532"/>
              <a:gd name="connsiteX3" fmla="*/ 4611494 w 4736906"/>
              <a:gd name="connsiteY3" fmla="*/ 509120 h 531532"/>
              <a:gd name="connsiteX4" fmla="*/ 0 w 4736906"/>
              <a:gd name="connsiteY4" fmla="*/ 531532 h 531532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589082 w 4714494"/>
              <a:gd name="connsiteY3" fmla="*/ 509120 h 546473"/>
              <a:gd name="connsiteX4" fmla="*/ 0 w 4714494"/>
              <a:gd name="connsiteY4" fmla="*/ 546473 h 546473"/>
              <a:gd name="connsiteX0" fmla="*/ 0 w 4714494"/>
              <a:gd name="connsiteY0" fmla="*/ 539003 h 539003"/>
              <a:gd name="connsiteX1" fmla="*/ 849863 w 4714494"/>
              <a:gd name="connsiteY1" fmla="*/ 1601 h 539003"/>
              <a:gd name="connsiteX2" fmla="*/ 4714494 w 4714494"/>
              <a:gd name="connsiteY2" fmla="*/ 0 h 539003"/>
              <a:gd name="connsiteX3" fmla="*/ 4589082 w 4714494"/>
              <a:gd name="connsiteY3" fmla="*/ 501650 h 539003"/>
              <a:gd name="connsiteX4" fmla="*/ 0 w 4714494"/>
              <a:gd name="connsiteY4" fmla="*/ 539003 h 539003"/>
              <a:gd name="connsiteX0" fmla="*/ 0 w 4429441"/>
              <a:gd name="connsiteY0" fmla="*/ 539003 h 539003"/>
              <a:gd name="connsiteX1" fmla="*/ 564810 w 4429441"/>
              <a:gd name="connsiteY1" fmla="*/ 1601 h 539003"/>
              <a:gd name="connsiteX2" fmla="*/ 4429441 w 4429441"/>
              <a:gd name="connsiteY2" fmla="*/ 0 h 539003"/>
              <a:gd name="connsiteX3" fmla="*/ 4304029 w 4429441"/>
              <a:gd name="connsiteY3" fmla="*/ 501650 h 539003"/>
              <a:gd name="connsiteX4" fmla="*/ 0 w 4429441"/>
              <a:gd name="connsiteY4" fmla="*/ 539003 h 539003"/>
              <a:gd name="connsiteX0" fmla="*/ 38895 w 4468336"/>
              <a:gd name="connsiteY0" fmla="*/ 539003 h 539003"/>
              <a:gd name="connsiteX1" fmla="*/ 65 w 4468336"/>
              <a:gd name="connsiteY1" fmla="*/ 1601 h 539003"/>
              <a:gd name="connsiteX2" fmla="*/ 4468336 w 4468336"/>
              <a:gd name="connsiteY2" fmla="*/ 0 h 539003"/>
              <a:gd name="connsiteX3" fmla="*/ 4342924 w 4468336"/>
              <a:gd name="connsiteY3" fmla="*/ 501650 h 539003"/>
              <a:gd name="connsiteX4" fmla="*/ 38895 w 4468336"/>
              <a:gd name="connsiteY4" fmla="*/ 539003 h 539003"/>
              <a:gd name="connsiteX0" fmla="*/ 268986 w 4698427"/>
              <a:gd name="connsiteY0" fmla="*/ 539003 h 539003"/>
              <a:gd name="connsiteX1" fmla="*/ 10 w 4698427"/>
              <a:gd name="connsiteY1" fmla="*/ 1601 h 539003"/>
              <a:gd name="connsiteX2" fmla="*/ 4698427 w 4698427"/>
              <a:gd name="connsiteY2" fmla="*/ 0 h 539003"/>
              <a:gd name="connsiteX3" fmla="*/ 4573015 w 4698427"/>
              <a:gd name="connsiteY3" fmla="*/ 501650 h 539003"/>
              <a:gd name="connsiteX4" fmla="*/ 268986 w 4698427"/>
              <a:gd name="connsiteY4" fmla="*/ 539003 h 539003"/>
              <a:gd name="connsiteX0" fmla="*/ 0 w 4714822"/>
              <a:gd name="connsiteY0" fmla="*/ 539003 h 539003"/>
              <a:gd name="connsiteX1" fmla="*/ 16405 w 4714822"/>
              <a:gd name="connsiteY1" fmla="*/ 1601 h 539003"/>
              <a:gd name="connsiteX2" fmla="*/ 4714822 w 4714822"/>
              <a:gd name="connsiteY2" fmla="*/ 0 h 539003"/>
              <a:gd name="connsiteX3" fmla="*/ 4589410 w 4714822"/>
              <a:gd name="connsiteY3" fmla="*/ 501650 h 539003"/>
              <a:gd name="connsiteX4" fmla="*/ 0 w 4714822"/>
              <a:gd name="connsiteY4" fmla="*/ 539003 h 539003"/>
              <a:gd name="connsiteX0" fmla="*/ 25423 w 4740245"/>
              <a:gd name="connsiteY0" fmla="*/ 545869 h 545869"/>
              <a:gd name="connsiteX1" fmla="*/ 94 w 4740245"/>
              <a:gd name="connsiteY1" fmla="*/ 0 h 545869"/>
              <a:gd name="connsiteX2" fmla="*/ 4740245 w 4740245"/>
              <a:gd name="connsiteY2" fmla="*/ 6866 h 545869"/>
              <a:gd name="connsiteX3" fmla="*/ 4614833 w 4740245"/>
              <a:gd name="connsiteY3" fmla="*/ 508516 h 545869"/>
              <a:gd name="connsiteX4" fmla="*/ 25423 w 4740245"/>
              <a:gd name="connsiteY4" fmla="*/ 545869 h 545869"/>
              <a:gd name="connsiteX0" fmla="*/ 0 w 4746122"/>
              <a:gd name="connsiteY0" fmla="*/ 537403 h 537403"/>
              <a:gd name="connsiteX1" fmla="*/ 5971 w 4746122"/>
              <a:gd name="connsiteY1" fmla="*/ 0 h 537403"/>
              <a:gd name="connsiteX2" fmla="*/ 4746122 w 4746122"/>
              <a:gd name="connsiteY2" fmla="*/ 6866 h 537403"/>
              <a:gd name="connsiteX3" fmla="*/ 4620710 w 4746122"/>
              <a:gd name="connsiteY3" fmla="*/ 508516 h 537403"/>
              <a:gd name="connsiteX4" fmla="*/ 0 w 4746122"/>
              <a:gd name="connsiteY4" fmla="*/ 537403 h 537403"/>
              <a:gd name="connsiteX0" fmla="*/ 0 w 4906970"/>
              <a:gd name="connsiteY0" fmla="*/ 1179648 h 1179648"/>
              <a:gd name="connsiteX1" fmla="*/ 5971 w 4906970"/>
              <a:gd name="connsiteY1" fmla="*/ 642245 h 1179648"/>
              <a:gd name="connsiteX2" fmla="*/ 4906970 w 4906970"/>
              <a:gd name="connsiteY2" fmla="*/ 0 h 1179648"/>
              <a:gd name="connsiteX3" fmla="*/ 4620710 w 4906970"/>
              <a:gd name="connsiteY3" fmla="*/ 1150761 h 1179648"/>
              <a:gd name="connsiteX4" fmla="*/ 0 w 4906970"/>
              <a:gd name="connsiteY4" fmla="*/ 1179648 h 1179648"/>
              <a:gd name="connsiteX0" fmla="*/ 15902 w 4922872"/>
              <a:gd name="connsiteY0" fmla="*/ 1179648 h 1179648"/>
              <a:gd name="connsiteX1" fmla="*/ 137 w 4922872"/>
              <a:gd name="connsiteY1" fmla="*/ 7245 h 1179648"/>
              <a:gd name="connsiteX2" fmla="*/ 4922872 w 4922872"/>
              <a:gd name="connsiteY2" fmla="*/ 0 h 1179648"/>
              <a:gd name="connsiteX3" fmla="*/ 4636612 w 4922872"/>
              <a:gd name="connsiteY3" fmla="*/ 1150761 h 1179648"/>
              <a:gd name="connsiteX4" fmla="*/ 15902 w 4922872"/>
              <a:gd name="connsiteY4" fmla="*/ 1179648 h 1179648"/>
              <a:gd name="connsiteX0" fmla="*/ 32145 w 4922813"/>
              <a:gd name="connsiteY0" fmla="*/ 809231 h 1150761"/>
              <a:gd name="connsiteX1" fmla="*/ 78 w 4922813"/>
              <a:gd name="connsiteY1" fmla="*/ 7245 h 1150761"/>
              <a:gd name="connsiteX2" fmla="*/ 4922813 w 4922813"/>
              <a:gd name="connsiteY2" fmla="*/ 0 h 1150761"/>
              <a:gd name="connsiteX3" fmla="*/ 4636553 w 4922813"/>
              <a:gd name="connsiteY3" fmla="*/ 1150761 h 1150761"/>
              <a:gd name="connsiteX4" fmla="*/ 32145 w 4922813"/>
              <a:gd name="connsiteY4" fmla="*/ 809231 h 1150761"/>
              <a:gd name="connsiteX0" fmla="*/ 3090 w 4923101"/>
              <a:gd name="connsiteY0" fmla="*/ 1063231 h 1150761"/>
              <a:gd name="connsiteX1" fmla="*/ 366 w 4923101"/>
              <a:gd name="connsiteY1" fmla="*/ 7245 h 1150761"/>
              <a:gd name="connsiteX2" fmla="*/ 4923101 w 4923101"/>
              <a:gd name="connsiteY2" fmla="*/ 0 h 1150761"/>
              <a:gd name="connsiteX3" fmla="*/ 4636841 w 4923101"/>
              <a:gd name="connsiteY3" fmla="*/ 1150761 h 1150761"/>
              <a:gd name="connsiteX4" fmla="*/ 3090 w 4923101"/>
              <a:gd name="connsiteY4" fmla="*/ 1063231 h 1150761"/>
              <a:gd name="connsiteX0" fmla="*/ 3090 w 4923101"/>
              <a:gd name="connsiteY0" fmla="*/ 1063231 h 1063231"/>
              <a:gd name="connsiteX1" fmla="*/ 366 w 4923101"/>
              <a:gd name="connsiteY1" fmla="*/ 7245 h 1063231"/>
              <a:gd name="connsiteX2" fmla="*/ 4923101 w 4923101"/>
              <a:gd name="connsiteY2" fmla="*/ 0 h 1063231"/>
              <a:gd name="connsiteX3" fmla="*/ 4666185 w 4923101"/>
              <a:gd name="connsiteY3" fmla="*/ 1034344 h 1063231"/>
              <a:gd name="connsiteX4" fmla="*/ 3090 w 4923101"/>
              <a:gd name="connsiteY4" fmla="*/ 1063231 h 1063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3101" h="1063231">
                <a:moveTo>
                  <a:pt x="3090" y="1063231"/>
                </a:moveTo>
                <a:cubicBezTo>
                  <a:pt x="5051" y="881073"/>
                  <a:pt x="-1595" y="189403"/>
                  <a:pt x="366" y="7245"/>
                </a:cubicBezTo>
                <a:lnTo>
                  <a:pt x="4923101" y="0"/>
                </a:lnTo>
                <a:lnTo>
                  <a:pt x="4666185" y="1034344"/>
                </a:lnTo>
                <a:lnTo>
                  <a:pt x="3090" y="1063231"/>
                </a:lnTo>
                <a:close/>
              </a:path>
            </a:pathLst>
          </a:custGeom>
          <a:solidFill>
            <a:schemeClr val="tx2"/>
          </a:solidFill>
          <a:effectLst>
            <a:outerShdw blurRad="33655" dist="10287" dir="19140000" rotWithShape="0">
              <a:srgbClr val="000000">
                <a:alpha val="2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GdF</a:t>
            </a:r>
            <a:r>
              <a:rPr lang="de-DE" dirty="0"/>
              <a:t> – Gewerkschaft der Flugsicherung e. V. / Fachbereich FSBD / Thorsten Raue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6900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anstaltungsvor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GdF – Gewerkschaft der Flugsicherung e. V. / Fachbereich FSBD / Thorsten Raue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itel 1"/>
          <p:cNvSpPr txBox="1">
            <a:spLocks/>
          </p:cNvSpPr>
          <p:nvPr userDrawn="1"/>
        </p:nvSpPr>
        <p:spPr>
          <a:xfrm>
            <a:off x="609601" y="223200"/>
            <a:ext cx="8365068" cy="810212"/>
          </a:xfrm>
          <a:prstGeom prst="rect">
            <a:avLst/>
          </a:prstGeom>
        </p:spPr>
        <p:txBody>
          <a:bodyPr vert="horz" lIns="108000" tIns="0" rIns="0" bIns="0" rtlCol="0" anchor="b" anchorCtr="0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i="0" kern="1200" cap="all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de-DE" sz="2600" dirty="0"/>
              <a:t>Fachbereich XXXX</a:t>
            </a:r>
          </a:p>
        </p:txBody>
      </p:sp>
      <p:sp>
        <p:nvSpPr>
          <p:cNvPr id="7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630376" y="1602000"/>
            <a:ext cx="5093593" cy="9972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cap="all">
                <a:solidFill>
                  <a:srgbClr val="4D535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VERANSTALTUNGSNAME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942131" y="1602000"/>
            <a:ext cx="5093592" cy="997200"/>
          </a:xfrm>
        </p:spPr>
        <p:txBody>
          <a:bodyPr tIns="187200" anchor="t" anchorCtr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rgbClr val="4D535C"/>
                </a:solidFill>
              </a:defRPr>
            </a:lvl1pPr>
          </a:lstStyle>
          <a:p>
            <a:pPr lvl="0"/>
            <a:r>
              <a:rPr lang="de-DE" dirty="0"/>
              <a:t>Datum und Ort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idx="14"/>
          </p:nvPr>
        </p:nvSpPr>
        <p:spPr>
          <a:xfrm>
            <a:off x="630375" y="2743957"/>
            <a:ext cx="1541563" cy="115617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idx="15"/>
          </p:nvPr>
        </p:nvSpPr>
        <p:spPr>
          <a:xfrm>
            <a:off x="2403132" y="2743957"/>
            <a:ext cx="1541563" cy="115617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11" name="Bildplatzhalter 2"/>
          <p:cNvSpPr>
            <a:spLocks noGrp="1"/>
          </p:cNvSpPr>
          <p:nvPr>
            <p:ph type="pic" idx="16"/>
          </p:nvPr>
        </p:nvSpPr>
        <p:spPr>
          <a:xfrm>
            <a:off x="5948647" y="2743957"/>
            <a:ext cx="1541563" cy="115617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12" name="Bildplatzhalter 2"/>
          <p:cNvSpPr>
            <a:spLocks noGrp="1"/>
          </p:cNvSpPr>
          <p:nvPr>
            <p:ph type="pic" idx="17"/>
          </p:nvPr>
        </p:nvSpPr>
        <p:spPr>
          <a:xfrm>
            <a:off x="4175889" y="2743957"/>
            <a:ext cx="1541563" cy="115617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13" name="Bildplatzhalter 2"/>
          <p:cNvSpPr>
            <a:spLocks noGrp="1"/>
          </p:cNvSpPr>
          <p:nvPr>
            <p:ph type="pic" idx="18"/>
          </p:nvPr>
        </p:nvSpPr>
        <p:spPr>
          <a:xfrm>
            <a:off x="7721404" y="2743957"/>
            <a:ext cx="1541563" cy="115617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9" hasCustomPrompt="1"/>
          </p:nvPr>
        </p:nvSpPr>
        <p:spPr>
          <a:xfrm>
            <a:off x="630375" y="3958460"/>
            <a:ext cx="1541563" cy="31857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1" i="0">
                <a:solidFill>
                  <a:srgbClr val="4D533B"/>
                </a:solidFill>
              </a:defRPr>
            </a:lvl1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idx="20"/>
          </p:nvPr>
        </p:nvSpPr>
        <p:spPr>
          <a:xfrm>
            <a:off x="9494160" y="2743957"/>
            <a:ext cx="1541563" cy="115617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16" name="Bildplatzhalter 2"/>
          <p:cNvSpPr>
            <a:spLocks noGrp="1"/>
          </p:cNvSpPr>
          <p:nvPr>
            <p:ph type="pic" idx="27"/>
          </p:nvPr>
        </p:nvSpPr>
        <p:spPr>
          <a:xfrm>
            <a:off x="630375" y="4642142"/>
            <a:ext cx="1541563" cy="115617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17" name="Bildplatzhalter 2"/>
          <p:cNvSpPr>
            <a:spLocks noGrp="1"/>
          </p:cNvSpPr>
          <p:nvPr>
            <p:ph type="pic" idx="28"/>
          </p:nvPr>
        </p:nvSpPr>
        <p:spPr>
          <a:xfrm>
            <a:off x="2403132" y="4642142"/>
            <a:ext cx="1541563" cy="115617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18" name="Bildplatzhalter 2"/>
          <p:cNvSpPr>
            <a:spLocks noGrp="1"/>
          </p:cNvSpPr>
          <p:nvPr>
            <p:ph type="pic" idx="29"/>
          </p:nvPr>
        </p:nvSpPr>
        <p:spPr>
          <a:xfrm>
            <a:off x="5948647" y="4642142"/>
            <a:ext cx="1541563" cy="115617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19" name="Bildplatzhalter 2"/>
          <p:cNvSpPr>
            <a:spLocks noGrp="1"/>
          </p:cNvSpPr>
          <p:nvPr>
            <p:ph type="pic" idx="30"/>
          </p:nvPr>
        </p:nvSpPr>
        <p:spPr>
          <a:xfrm>
            <a:off x="4175889" y="4642142"/>
            <a:ext cx="1541563" cy="115617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20" name="Bildplatzhalter 2"/>
          <p:cNvSpPr>
            <a:spLocks noGrp="1"/>
          </p:cNvSpPr>
          <p:nvPr>
            <p:ph type="pic" idx="31"/>
          </p:nvPr>
        </p:nvSpPr>
        <p:spPr>
          <a:xfrm>
            <a:off x="7721404" y="4642142"/>
            <a:ext cx="1541563" cy="115617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21" name="Bildplatzhalter 2"/>
          <p:cNvSpPr>
            <a:spLocks noGrp="1"/>
          </p:cNvSpPr>
          <p:nvPr>
            <p:ph type="pic" idx="33"/>
          </p:nvPr>
        </p:nvSpPr>
        <p:spPr>
          <a:xfrm>
            <a:off x="9494160" y="4642142"/>
            <a:ext cx="1541563" cy="115617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22" name="Textplatzhalter 7"/>
          <p:cNvSpPr>
            <a:spLocks noGrp="1"/>
          </p:cNvSpPr>
          <p:nvPr>
            <p:ph type="body" sz="quarter" idx="39" hasCustomPrompt="1"/>
          </p:nvPr>
        </p:nvSpPr>
        <p:spPr>
          <a:xfrm>
            <a:off x="630375" y="4291146"/>
            <a:ext cx="1541563" cy="21759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0" i="0">
                <a:solidFill>
                  <a:srgbClr val="FFA800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23" name="Textplatzhalter 7"/>
          <p:cNvSpPr>
            <a:spLocks noGrp="1"/>
          </p:cNvSpPr>
          <p:nvPr>
            <p:ph type="body" sz="quarter" idx="40" hasCustomPrompt="1"/>
          </p:nvPr>
        </p:nvSpPr>
        <p:spPr>
          <a:xfrm>
            <a:off x="2403132" y="3958460"/>
            <a:ext cx="1541563" cy="31857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1" i="0">
                <a:solidFill>
                  <a:srgbClr val="4D533B"/>
                </a:solidFill>
              </a:defRPr>
            </a:lvl1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24" name="Textplatzhalter 7"/>
          <p:cNvSpPr>
            <a:spLocks noGrp="1"/>
          </p:cNvSpPr>
          <p:nvPr>
            <p:ph type="body" sz="quarter" idx="41" hasCustomPrompt="1"/>
          </p:nvPr>
        </p:nvSpPr>
        <p:spPr>
          <a:xfrm>
            <a:off x="2403132" y="4291146"/>
            <a:ext cx="1541563" cy="21759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0" i="0">
                <a:solidFill>
                  <a:srgbClr val="FFA82D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25" name="Textplatzhalter 7"/>
          <p:cNvSpPr>
            <a:spLocks noGrp="1"/>
          </p:cNvSpPr>
          <p:nvPr>
            <p:ph type="body" sz="quarter" idx="42" hasCustomPrompt="1"/>
          </p:nvPr>
        </p:nvSpPr>
        <p:spPr>
          <a:xfrm>
            <a:off x="4175889" y="3958460"/>
            <a:ext cx="1541563" cy="31857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1" i="0">
                <a:solidFill>
                  <a:srgbClr val="4D533B"/>
                </a:solidFill>
              </a:defRPr>
            </a:lvl1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26" name="Textplatzhalter 7"/>
          <p:cNvSpPr>
            <a:spLocks noGrp="1"/>
          </p:cNvSpPr>
          <p:nvPr>
            <p:ph type="body" sz="quarter" idx="43" hasCustomPrompt="1"/>
          </p:nvPr>
        </p:nvSpPr>
        <p:spPr>
          <a:xfrm>
            <a:off x="4175889" y="4291146"/>
            <a:ext cx="1541563" cy="21759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0" i="0">
                <a:solidFill>
                  <a:srgbClr val="FFA82D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27" name="Textplatzhalter 7"/>
          <p:cNvSpPr>
            <a:spLocks noGrp="1"/>
          </p:cNvSpPr>
          <p:nvPr>
            <p:ph type="body" sz="quarter" idx="44" hasCustomPrompt="1"/>
          </p:nvPr>
        </p:nvSpPr>
        <p:spPr>
          <a:xfrm>
            <a:off x="5948647" y="3958460"/>
            <a:ext cx="1541563" cy="31857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1" i="0">
                <a:solidFill>
                  <a:srgbClr val="4D533B"/>
                </a:solidFill>
              </a:defRPr>
            </a:lvl1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28" name="Textplatzhalter 7"/>
          <p:cNvSpPr>
            <a:spLocks noGrp="1"/>
          </p:cNvSpPr>
          <p:nvPr>
            <p:ph type="body" sz="quarter" idx="45" hasCustomPrompt="1"/>
          </p:nvPr>
        </p:nvSpPr>
        <p:spPr>
          <a:xfrm>
            <a:off x="5948647" y="4291146"/>
            <a:ext cx="1541563" cy="21759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0" i="0">
                <a:solidFill>
                  <a:srgbClr val="FFA800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29" name="Textplatzhalter 7"/>
          <p:cNvSpPr>
            <a:spLocks noGrp="1"/>
          </p:cNvSpPr>
          <p:nvPr>
            <p:ph type="body" sz="quarter" idx="46" hasCustomPrompt="1"/>
          </p:nvPr>
        </p:nvSpPr>
        <p:spPr>
          <a:xfrm>
            <a:off x="7721404" y="3958460"/>
            <a:ext cx="1541563" cy="31857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1" i="0">
                <a:solidFill>
                  <a:srgbClr val="4D533B"/>
                </a:solidFill>
              </a:defRPr>
            </a:lvl1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30" name="Textplatzhalter 7"/>
          <p:cNvSpPr>
            <a:spLocks noGrp="1"/>
          </p:cNvSpPr>
          <p:nvPr>
            <p:ph type="body" sz="quarter" idx="47" hasCustomPrompt="1"/>
          </p:nvPr>
        </p:nvSpPr>
        <p:spPr>
          <a:xfrm>
            <a:off x="7721404" y="4291146"/>
            <a:ext cx="1541563" cy="21759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0" i="0">
                <a:solidFill>
                  <a:srgbClr val="FFA800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31" name="Textplatzhalter 7"/>
          <p:cNvSpPr>
            <a:spLocks noGrp="1"/>
          </p:cNvSpPr>
          <p:nvPr>
            <p:ph type="body" sz="quarter" idx="48" hasCustomPrompt="1"/>
          </p:nvPr>
        </p:nvSpPr>
        <p:spPr>
          <a:xfrm>
            <a:off x="9494160" y="3958460"/>
            <a:ext cx="1541563" cy="31857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1" i="0">
                <a:solidFill>
                  <a:srgbClr val="4D533B"/>
                </a:solidFill>
              </a:defRPr>
            </a:lvl1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32" name="Textplatzhalter 7"/>
          <p:cNvSpPr>
            <a:spLocks noGrp="1"/>
          </p:cNvSpPr>
          <p:nvPr>
            <p:ph type="body" sz="quarter" idx="49" hasCustomPrompt="1"/>
          </p:nvPr>
        </p:nvSpPr>
        <p:spPr>
          <a:xfrm>
            <a:off x="9494160" y="4291146"/>
            <a:ext cx="1541563" cy="21759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0" i="0">
                <a:solidFill>
                  <a:srgbClr val="FFA800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33" name="Textplatzhalter 7"/>
          <p:cNvSpPr>
            <a:spLocks noGrp="1"/>
          </p:cNvSpPr>
          <p:nvPr>
            <p:ph type="body" sz="quarter" idx="50" hasCustomPrompt="1"/>
          </p:nvPr>
        </p:nvSpPr>
        <p:spPr>
          <a:xfrm>
            <a:off x="630375" y="5865716"/>
            <a:ext cx="1541563" cy="31857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1" i="0">
                <a:solidFill>
                  <a:srgbClr val="4D533B"/>
                </a:solidFill>
              </a:defRPr>
            </a:lvl1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34" name="Textplatzhalter 7"/>
          <p:cNvSpPr>
            <a:spLocks noGrp="1"/>
          </p:cNvSpPr>
          <p:nvPr>
            <p:ph type="body" sz="quarter" idx="51" hasCustomPrompt="1"/>
          </p:nvPr>
        </p:nvSpPr>
        <p:spPr>
          <a:xfrm>
            <a:off x="630375" y="6198402"/>
            <a:ext cx="1541563" cy="21759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0" i="0">
                <a:solidFill>
                  <a:srgbClr val="FFA800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35" name="Textplatzhalter 7"/>
          <p:cNvSpPr>
            <a:spLocks noGrp="1"/>
          </p:cNvSpPr>
          <p:nvPr>
            <p:ph type="body" sz="quarter" idx="52" hasCustomPrompt="1"/>
          </p:nvPr>
        </p:nvSpPr>
        <p:spPr>
          <a:xfrm>
            <a:off x="2403132" y="5865716"/>
            <a:ext cx="1541563" cy="31857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1" i="0">
                <a:solidFill>
                  <a:srgbClr val="4D533B"/>
                </a:solidFill>
              </a:defRPr>
            </a:lvl1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36" name="Textplatzhalter 7"/>
          <p:cNvSpPr>
            <a:spLocks noGrp="1"/>
          </p:cNvSpPr>
          <p:nvPr>
            <p:ph type="body" sz="quarter" idx="53" hasCustomPrompt="1"/>
          </p:nvPr>
        </p:nvSpPr>
        <p:spPr>
          <a:xfrm>
            <a:off x="2403132" y="6198402"/>
            <a:ext cx="1541563" cy="21759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0" i="0">
                <a:solidFill>
                  <a:srgbClr val="FFA800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37" name="Textplatzhalter 7"/>
          <p:cNvSpPr>
            <a:spLocks noGrp="1"/>
          </p:cNvSpPr>
          <p:nvPr>
            <p:ph type="body" sz="quarter" idx="54" hasCustomPrompt="1"/>
          </p:nvPr>
        </p:nvSpPr>
        <p:spPr>
          <a:xfrm>
            <a:off x="4175889" y="5865716"/>
            <a:ext cx="1541563" cy="31857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1" i="0">
                <a:solidFill>
                  <a:srgbClr val="4D533B"/>
                </a:solidFill>
              </a:defRPr>
            </a:lvl1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38" name="Textplatzhalter 7"/>
          <p:cNvSpPr>
            <a:spLocks noGrp="1"/>
          </p:cNvSpPr>
          <p:nvPr>
            <p:ph type="body" sz="quarter" idx="55" hasCustomPrompt="1"/>
          </p:nvPr>
        </p:nvSpPr>
        <p:spPr>
          <a:xfrm>
            <a:off x="4175889" y="6198402"/>
            <a:ext cx="1541563" cy="21759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0" i="0">
                <a:solidFill>
                  <a:srgbClr val="FFA800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39" name="Textplatzhalter 7"/>
          <p:cNvSpPr>
            <a:spLocks noGrp="1"/>
          </p:cNvSpPr>
          <p:nvPr>
            <p:ph type="body" sz="quarter" idx="56" hasCustomPrompt="1"/>
          </p:nvPr>
        </p:nvSpPr>
        <p:spPr>
          <a:xfrm>
            <a:off x="5948647" y="5865716"/>
            <a:ext cx="1541563" cy="31857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1" i="0">
                <a:solidFill>
                  <a:srgbClr val="4D533B"/>
                </a:solidFill>
              </a:defRPr>
            </a:lvl1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40" name="Textplatzhalter 7"/>
          <p:cNvSpPr>
            <a:spLocks noGrp="1"/>
          </p:cNvSpPr>
          <p:nvPr>
            <p:ph type="body" sz="quarter" idx="57" hasCustomPrompt="1"/>
          </p:nvPr>
        </p:nvSpPr>
        <p:spPr>
          <a:xfrm>
            <a:off x="5948647" y="6198402"/>
            <a:ext cx="1541563" cy="21759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0" i="0">
                <a:solidFill>
                  <a:srgbClr val="FFA800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41" name="Textplatzhalter 7"/>
          <p:cNvSpPr>
            <a:spLocks noGrp="1"/>
          </p:cNvSpPr>
          <p:nvPr>
            <p:ph type="body" sz="quarter" idx="58" hasCustomPrompt="1"/>
          </p:nvPr>
        </p:nvSpPr>
        <p:spPr>
          <a:xfrm>
            <a:off x="7721404" y="5865716"/>
            <a:ext cx="1541563" cy="31857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1" i="0">
                <a:solidFill>
                  <a:srgbClr val="4D533B"/>
                </a:solidFill>
              </a:defRPr>
            </a:lvl1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42" name="Textplatzhalter 7"/>
          <p:cNvSpPr>
            <a:spLocks noGrp="1"/>
          </p:cNvSpPr>
          <p:nvPr>
            <p:ph type="body" sz="quarter" idx="59" hasCustomPrompt="1"/>
          </p:nvPr>
        </p:nvSpPr>
        <p:spPr>
          <a:xfrm>
            <a:off x="7721404" y="6198402"/>
            <a:ext cx="1541563" cy="21759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0" i="0">
                <a:solidFill>
                  <a:srgbClr val="FFA800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43" name="Textplatzhalter 7"/>
          <p:cNvSpPr>
            <a:spLocks noGrp="1"/>
          </p:cNvSpPr>
          <p:nvPr>
            <p:ph type="body" sz="quarter" idx="60" hasCustomPrompt="1"/>
          </p:nvPr>
        </p:nvSpPr>
        <p:spPr>
          <a:xfrm>
            <a:off x="9494160" y="5865716"/>
            <a:ext cx="1541563" cy="31857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1" i="0">
                <a:solidFill>
                  <a:srgbClr val="4D533B"/>
                </a:solidFill>
              </a:defRPr>
            </a:lvl1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44" name="Textplatzhalter 7"/>
          <p:cNvSpPr>
            <a:spLocks noGrp="1"/>
          </p:cNvSpPr>
          <p:nvPr>
            <p:ph type="body" sz="quarter" idx="61" hasCustomPrompt="1"/>
          </p:nvPr>
        </p:nvSpPr>
        <p:spPr>
          <a:xfrm>
            <a:off x="9494160" y="6198402"/>
            <a:ext cx="1541563" cy="21759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800" b="0" i="0">
                <a:solidFill>
                  <a:srgbClr val="FFA800"/>
                </a:solidFill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460575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GdF – Gewerkschaft der Flugsicherung e. V. / Fachbereich FSBD / Thorsten Raue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9783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GdF – Gewerkschaft der Flugsicherung e. V. / Fachbereich FSBD / Thorsten Raue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630375" y="1602000"/>
            <a:ext cx="11053628" cy="9972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>
                <a:solidFill>
                  <a:srgbClr val="4D535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MASTERFORMAT BEARBEITEN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30376" y="2736000"/>
            <a:ext cx="11053627" cy="32877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636921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überschrift mit 2 Textfe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GdF – Gewerkschaft der Flugsicherung e. V. / Fachbereich FSBD / Thorsten Raue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630375" y="1602000"/>
            <a:ext cx="11076909" cy="9972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>
                <a:solidFill>
                  <a:srgbClr val="4D535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MASTERFORMAT BEARBEITEN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30376" y="2736000"/>
            <a:ext cx="5376000" cy="3186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6330756" y="2736000"/>
            <a:ext cx="5376000" cy="3186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7981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GdF – Gewerkschaft der Flugsicherung e. V. / Fachbereich FSBD / Thorsten Raue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" hasCustomPrompt="1"/>
          </p:nvPr>
        </p:nvSpPr>
        <p:spPr>
          <a:xfrm>
            <a:off x="630376" y="1602000"/>
            <a:ext cx="11053627" cy="4519400"/>
          </a:xfrm>
        </p:spPr>
        <p:txBody>
          <a:bodyPr/>
          <a:lstStyle>
            <a:lvl1pPr>
              <a:defRPr b="1">
                <a:solidFill>
                  <a:srgbClr val="4D535C"/>
                </a:solidFill>
              </a:defRPr>
            </a:lvl1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/>
              <a:t>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617109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GdF – Gewerkschaft der Flugsicherung e. V. / Fachbereich FSBD / Thorsten Raue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30376" y="2736001"/>
            <a:ext cx="5384800" cy="33912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Inhaltsplatzhalter 3"/>
          <p:cNvSpPr>
            <a:spLocks noGrp="1"/>
          </p:cNvSpPr>
          <p:nvPr>
            <p:ph sz="half" idx="2"/>
          </p:nvPr>
        </p:nvSpPr>
        <p:spPr>
          <a:xfrm>
            <a:off x="6299204" y="2736000"/>
            <a:ext cx="5384800" cy="33912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30376" y="1602000"/>
            <a:ext cx="11064208" cy="9969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rgbClr val="4D535C"/>
                </a:solidFill>
              </a:defRPr>
            </a:lvl1pPr>
          </a:lstStyle>
          <a:p>
            <a:pPr lvl="0"/>
            <a:r>
              <a:rPr lang="de-DE" dirty="0"/>
              <a:t>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52324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GdF – Gewerkschaft der Flugsicherung e. V. / Fachbereich FSBD / Thorsten Raue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5734755" y="1602001"/>
            <a:ext cx="5959828" cy="43924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640764" y="1602001"/>
            <a:ext cx="4755325" cy="4373898"/>
          </a:xfrm>
        </p:spPr>
        <p:txBody>
          <a:bodyPr tIns="54000">
            <a:normAutofit/>
          </a:bodyPr>
          <a:lstStyle>
            <a:lvl1pPr marL="0" indent="0">
              <a:buNone/>
              <a:defRPr sz="2000">
                <a:solidFill>
                  <a:srgbClr val="4D535C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429128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 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GdF – Gewerkschaft der Flugsicherung e. V. / Fachbereich FSBD / Thorsten Raue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630375" y="1602000"/>
            <a:ext cx="5509127" cy="9972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>
                <a:solidFill>
                  <a:srgbClr val="4D535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MASTERFORMAT BEARBEITEN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30376" y="2736001"/>
            <a:ext cx="5509125" cy="317902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0" i="0">
                <a:solidFill>
                  <a:srgbClr val="4D535C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4"/>
          </p:nvPr>
        </p:nvSpPr>
        <p:spPr>
          <a:xfrm>
            <a:off x="6376153" y="1602001"/>
            <a:ext cx="5307849" cy="43130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48916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GdF – Gewerkschaft der Flugsicherung e. V. / Fachbereich FSBD / Thorsten Raue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630376" y="1602000"/>
            <a:ext cx="5093593" cy="9972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>
                <a:solidFill>
                  <a:srgbClr val="4D535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MASTERFORMAT BEARBEITEN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30376" y="2736000"/>
            <a:ext cx="5093592" cy="3186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0" i="0">
                <a:solidFill>
                  <a:srgbClr val="4D535C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4"/>
          </p:nvPr>
        </p:nvSpPr>
        <p:spPr>
          <a:xfrm>
            <a:off x="5942131" y="1602000"/>
            <a:ext cx="2760000" cy="207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9" name="Bildplatzhalter 2"/>
          <p:cNvSpPr>
            <a:spLocks noGrp="1"/>
          </p:cNvSpPr>
          <p:nvPr>
            <p:ph type="pic" idx="15"/>
          </p:nvPr>
        </p:nvSpPr>
        <p:spPr>
          <a:xfrm>
            <a:off x="8933535" y="1602000"/>
            <a:ext cx="2760000" cy="207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10" name="Bildplatzhalter 2"/>
          <p:cNvSpPr>
            <a:spLocks noGrp="1"/>
          </p:cNvSpPr>
          <p:nvPr>
            <p:ph type="pic" idx="16"/>
          </p:nvPr>
        </p:nvSpPr>
        <p:spPr>
          <a:xfrm>
            <a:off x="5942131" y="3845025"/>
            <a:ext cx="2760000" cy="207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idx="17"/>
          </p:nvPr>
        </p:nvSpPr>
        <p:spPr>
          <a:xfrm>
            <a:off x="8933535" y="3845025"/>
            <a:ext cx="2760000" cy="207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9978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GdF – Gewerkschaft der Flugsicherung e. V. / Fachbereich FSBD / Thorsten Raue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630376" y="1602000"/>
            <a:ext cx="5093593" cy="9972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>
                <a:solidFill>
                  <a:srgbClr val="4D535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MASTERFORMAT BEARBEITEN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30376" y="2736000"/>
            <a:ext cx="5093592" cy="3186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0" i="0">
                <a:solidFill>
                  <a:srgbClr val="4D535C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4"/>
          </p:nvPr>
        </p:nvSpPr>
        <p:spPr>
          <a:xfrm>
            <a:off x="5942130" y="1602000"/>
            <a:ext cx="5751404" cy="207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9" name="Bildplatzhalter 2"/>
          <p:cNvSpPr>
            <a:spLocks noGrp="1"/>
          </p:cNvSpPr>
          <p:nvPr>
            <p:ph type="pic" idx="16"/>
          </p:nvPr>
        </p:nvSpPr>
        <p:spPr>
          <a:xfrm>
            <a:off x="5942131" y="3845025"/>
            <a:ext cx="5751403" cy="207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75233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GdF – Gewerkschaft der Flugsicherung e. V. / Fachbereich FSBD / Thorsten Raue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Diagrammplatzhalter 6"/>
          <p:cNvSpPr>
            <a:spLocks noGrp="1"/>
          </p:cNvSpPr>
          <p:nvPr>
            <p:ph type="chart" sz="quarter" idx="13"/>
          </p:nvPr>
        </p:nvSpPr>
        <p:spPr>
          <a:xfrm>
            <a:off x="641666" y="1602001"/>
            <a:ext cx="11065620" cy="303773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de-DE" dirty="0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641666" y="4773299"/>
            <a:ext cx="5509125" cy="128036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0" i="0">
                <a:solidFill>
                  <a:srgbClr val="4D535C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6399157" y="4773299"/>
            <a:ext cx="5308129" cy="128036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0" i="0">
                <a:solidFill>
                  <a:srgbClr val="4D535C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36220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6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79C74A2-A0F0-4B25-A0F6-A4489C8A4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00051"/>
            <a:ext cx="11306175" cy="36512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EA074D-1B57-4402-AE35-CD9AB218C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1408109"/>
            <a:ext cx="11306175" cy="49006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D7F4C8-8234-44EC-A785-7BAEA609FF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25" y="6496051"/>
            <a:ext cx="8489315" cy="20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en-US"/>
              <a:t>Enroute Flight Information Service Germany 2026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329685-1EBE-42D5-876A-1B69D8E68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2913" y="6496051"/>
            <a:ext cx="252412" cy="20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27DDBF39-A922-4EC9-85F9-8977E485E505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53C2302-3CD3-434F-943E-ECF6EB85B9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94419" y="6415188"/>
            <a:ext cx="2300400" cy="29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16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9" r:id="rId4"/>
    <p:sldLayoutId id="2147483650" r:id="rId5"/>
    <p:sldLayoutId id="2147483656" r:id="rId6"/>
    <p:sldLayoutId id="2147483654" r:id="rId7"/>
    <p:sldLayoutId id="2147483662" r:id="rId8"/>
    <p:sldLayoutId id="2147483661" r:id="rId9"/>
    <p:sldLayoutId id="2147483660" r:id="rId10"/>
    <p:sldLayoutId id="2147483663" r:id="rId11"/>
    <p:sldLayoutId id="2147483664" r:id="rId12"/>
    <p:sldLayoutId id="2147483655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05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0975" algn="l" defTabSz="914400" rtl="0" eaLnBrk="1" latinLnBrk="0" hangingPunct="1">
        <a:lnSpc>
          <a:spcPct val="105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77800" algn="l" defTabSz="914400" rtl="0" eaLnBrk="1" latinLnBrk="0" hangingPunct="1">
        <a:lnSpc>
          <a:spcPct val="105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79388" algn="l" defTabSz="914400" rtl="0" eaLnBrk="1" latinLnBrk="0" hangingPunct="1">
        <a:lnSpc>
          <a:spcPct val="105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8525" indent="-180975" algn="l" defTabSz="914400" rtl="0" eaLnBrk="1" latinLnBrk="0" hangingPunct="1">
        <a:lnSpc>
          <a:spcPct val="105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13" userDrawn="1">
          <p15:clr>
            <a:srgbClr val="F26B43"/>
          </p15:clr>
        </p15:guide>
        <p15:guide id="2" pos="3749" userDrawn="1">
          <p15:clr>
            <a:srgbClr val="F26B43"/>
          </p15:clr>
        </p15:guide>
        <p15:guide id="3" pos="3931" userDrawn="1">
          <p15:clr>
            <a:srgbClr val="F26B43"/>
          </p15:clr>
        </p15:guide>
        <p15:guide id="4" pos="7401" userDrawn="1">
          <p15:clr>
            <a:srgbClr val="F26B43"/>
          </p15:clr>
        </p15:guide>
        <p15:guide id="5" pos="279" userDrawn="1">
          <p15:clr>
            <a:srgbClr val="F26B43"/>
          </p15:clr>
        </p15:guide>
        <p15:guide id="6" orient="horz" pos="618" userDrawn="1">
          <p15:clr>
            <a:srgbClr val="F26B43"/>
          </p15:clr>
        </p15:guide>
        <p15:guide id="7" orient="horz" pos="278" userDrawn="1">
          <p15:clr>
            <a:srgbClr val="F26B43"/>
          </p15:clr>
        </p15:guide>
        <p15:guide id="8" orient="horz" pos="4164" userDrawn="1">
          <p15:clr>
            <a:srgbClr val="F26B43"/>
          </p15:clr>
        </p15:guide>
        <p15:guide id="9" orient="horz" pos="397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rallelogramm 15"/>
          <p:cNvSpPr/>
          <p:nvPr userDrawn="1"/>
        </p:nvSpPr>
        <p:spPr>
          <a:xfrm>
            <a:off x="13140" y="6552379"/>
            <a:ext cx="10318217" cy="344795"/>
          </a:xfrm>
          <a:custGeom>
            <a:avLst/>
            <a:gdLst>
              <a:gd name="connsiteX0" fmla="*/ 0 w 4938611"/>
              <a:gd name="connsiteY0" fmla="*/ 501650 h 501650"/>
              <a:gd name="connsiteX1" fmla="*/ 125413 w 4938611"/>
              <a:gd name="connsiteY1" fmla="*/ 0 h 501650"/>
              <a:gd name="connsiteX2" fmla="*/ 4938611 w 4938611"/>
              <a:gd name="connsiteY2" fmla="*/ 0 h 501650"/>
              <a:gd name="connsiteX3" fmla="*/ 4813199 w 4938611"/>
              <a:gd name="connsiteY3" fmla="*/ 501650 h 501650"/>
              <a:gd name="connsiteX4" fmla="*/ 0 w 4938611"/>
              <a:gd name="connsiteY4" fmla="*/ 501650 h 501650"/>
              <a:gd name="connsiteX0" fmla="*/ 76292 w 4813198"/>
              <a:gd name="connsiteY0" fmla="*/ 524062 h 524062"/>
              <a:gd name="connsiteX1" fmla="*/ 0 w 4813198"/>
              <a:gd name="connsiteY1" fmla="*/ 0 h 524062"/>
              <a:gd name="connsiteX2" fmla="*/ 4813198 w 4813198"/>
              <a:gd name="connsiteY2" fmla="*/ 0 h 524062"/>
              <a:gd name="connsiteX3" fmla="*/ 4687786 w 4813198"/>
              <a:gd name="connsiteY3" fmla="*/ 501650 h 524062"/>
              <a:gd name="connsiteX4" fmla="*/ 76292 w 4813198"/>
              <a:gd name="connsiteY4" fmla="*/ 524062 h 524062"/>
              <a:gd name="connsiteX0" fmla="*/ 0 w 4736906"/>
              <a:gd name="connsiteY0" fmla="*/ 531532 h 531532"/>
              <a:gd name="connsiteX1" fmla="*/ 28296 w 4736906"/>
              <a:gd name="connsiteY1" fmla="*/ 0 h 531532"/>
              <a:gd name="connsiteX2" fmla="*/ 4736906 w 4736906"/>
              <a:gd name="connsiteY2" fmla="*/ 7470 h 531532"/>
              <a:gd name="connsiteX3" fmla="*/ 4611494 w 4736906"/>
              <a:gd name="connsiteY3" fmla="*/ 509120 h 531532"/>
              <a:gd name="connsiteX4" fmla="*/ 0 w 4736906"/>
              <a:gd name="connsiteY4" fmla="*/ 531532 h 531532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589082 w 4714494"/>
              <a:gd name="connsiteY3" fmla="*/ 509120 h 546473"/>
              <a:gd name="connsiteX4" fmla="*/ 0 w 4714494"/>
              <a:gd name="connsiteY4" fmla="*/ 546473 h 546473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603222 w 4714494"/>
              <a:gd name="connsiteY3" fmla="*/ 515459 h 546473"/>
              <a:gd name="connsiteX4" fmla="*/ 0 w 4714494"/>
              <a:gd name="connsiteY4" fmla="*/ 546473 h 546473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590473 w 4714494"/>
              <a:gd name="connsiteY3" fmla="*/ 521173 h 546473"/>
              <a:gd name="connsiteX4" fmla="*/ 0 w 4714494"/>
              <a:gd name="connsiteY4" fmla="*/ 546473 h 546473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555414 w 4714494"/>
              <a:gd name="connsiteY3" fmla="*/ 521173 h 546473"/>
              <a:gd name="connsiteX4" fmla="*/ 0 w 4714494"/>
              <a:gd name="connsiteY4" fmla="*/ 546473 h 546473"/>
              <a:gd name="connsiteX0" fmla="*/ 0 w 4666687"/>
              <a:gd name="connsiteY0" fmla="*/ 546473 h 546473"/>
              <a:gd name="connsiteX1" fmla="*/ 5884 w 4666687"/>
              <a:gd name="connsiteY1" fmla="*/ 0 h 546473"/>
              <a:gd name="connsiteX2" fmla="*/ 4666687 w 4666687"/>
              <a:gd name="connsiteY2" fmla="*/ 7470 h 546473"/>
              <a:gd name="connsiteX3" fmla="*/ 4555414 w 4666687"/>
              <a:gd name="connsiteY3" fmla="*/ 521173 h 546473"/>
              <a:gd name="connsiteX4" fmla="*/ 0 w 4666687"/>
              <a:gd name="connsiteY4" fmla="*/ 546473 h 546473"/>
              <a:gd name="connsiteX0" fmla="*/ 194128 w 4860815"/>
              <a:gd name="connsiteY0" fmla="*/ 539003 h 539003"/>
              <a:gd name="connsiteX1" fmla="*/ 14 w 4860815"/>
              <a:gd name="connsiteY1" fmla="*/ 1069 h 539003"/>
              <a:gd name="connsiteX2" fmla="*/ 4860815 w 4860815"/>
              <a:gd name="connsiteY2" fmla="*/ 0 h 539003"/>
              <a:gd name="connsiteX3" fmla="*/ 4749542 w 4860815"/>
              <a:gd name="connsiteY3" fmla="*/ 513703 h 539003"/>
              <a:gd name="connsiteX4" fmla="*/ 194128 w 4860815"/>
              <a:gd name="connsiteY4" fmla="*/ 539003 h 539003"/>
              <a:gd name="connsiteX0" fmla="*/ 3968 w 4861128"/>
              <a:gd name="connsiteY0" fmla="*/ 547542 h 547542"/>
              <a:gd name="connsiteX1" fmla="*/ 327 w 4861128"/>
              <a:gd name="connsiteY1" fmla="*/ 1069 h 547542"/>
              <a:gd name="connsiteX2" fmla="*/ 4861128 w 4861128"/>
              <a:gd name="connsiteY2" fmla="*/ 0 h 547542"/>
              <a:gd name="connsiteX3" fmla="*/ 4749855 w 4861128"/>
              <a:gd name="connsiteY3" fmla="*/ 513703 h 547542"/>
              <a:gd name="connsiteX4" fmla="*/ 3968 w 4861128"/>
              <a:gd name="connsiteY4" fmla="*/ 547542 h 547542"/>
              <a:gd name="connsiteX0" fmla="*/ 73835 w 4930995"/>
              <a:gd name="connsiteY0" fmla="*/ 547542 h 547542"/>
              <a:gd name="connsiteX1" fmla="*/ 36 w 4930995"/>
              <a:gd name="connsiteY1" fmla="*/ 1069 h 547542"/>
              <a:gd name="connsiteX2" fmla="*/ 4930995 w 4930995"/>
              <a:gd name="connsiteY2" fmla="*/ 0 h 547542"/>
              <a:gd name="connsiteX3" fmla="*/ 4819722 w 4930995"/>
              <a:gd name="connsiteY3" fmla="*/ 513703 h 547542"/>
              <a:gd name="connsiteX4" fmla="*/ 73835 w 4930995"/>
              <a:gd name="connsiteY4" fmla="*/ 547542 h 547542"/>
              <a:gd name="connsiteX0" fmla="*/ 0 w 4932714"/>
              <a:gd name="connsiteY0" fmla="*/ 566897 h 566897"/>
              <a:gd name="connsiteX1" fmla="*/ 1755 w 4932714"/>
              <a:gd name="connsiteY1" fmla="*/ 1069 h 566897"/>
              <a:gd name="connsiteX2" fmla="*/ 4932714 w 4932714"/>
              <a:gd name="connsiteY2" fmla="*/ 0 h 566897"/>
              <a:gd name="connsiteX3" fmla="*/ 4821441 w 4932714"/>
              <a:gd name="connsiteY3" fmla="*/ 513703 h 566897"/>
              <a:gd name="connsiteX4" fmla="*/ 0 w 4932714"/>
              <a:gd name="connsiteY4" fmla="*/ 566897 h 566897"/>
              <a:gd name="connsiteX0" fmla="*/ 0 w 4932714"/>
              <a:gd name="connsiteY0" fmla="*/ 394090 h 515118"/>
              <a:gd name="connsiteX1" fmla="*/ 1755 w 4932714"/>
              <a:gd name="connsiteY1" fmla="*/ 1069 h 515118"/>
              <a:gd name="connsiteX2" fmla="*/ 4932714 w 4932714"/>
              <a:gd name="connsiteY2" fmla="*/ 0 h 515118"/>
              <a:gd name="connsiteX3" fmla="*/ 4821441 w 4932714"/>
              <a:gd name="connsiteY3" fmla="*/ 513703 h 515118"/>
              <a:gd name="connsiteX4" fmla="*/ 0 w 4932714"/>
              <a:gd name="connsiteY4" fmla="*/ 394090 h 515118"/>
              <a:gd name="connsiteX0" fmla="*/ 0 w 4932714"/>
              <a:gd name="connsiteY0" fmla="*/ 394090 h 394090"/>
              <a:gd name="connsiteX1" fmla="*/ 1755 w 4932714"/>
              <a:gd name="connsiteY1" fmla="*/ 1069 h 394090"/>
              <a:gd name="connsiteX2" fmla="*/ 4932714 w 4932714"/>
              <a:gd name="connsiteY2" fmla="*/ 0 h 394090"/>
              <a:gd name="connsiteX3" fmla="*/ 4851798 w 4932714"/>
              <a:gd name="connsiteY3" fmla="*/ 374594 h 394090"/>
              <a:gd name="connsiteX4" fmla="*/ 0 w 4932714"/>
              <a:gd name="connsiteY4" fmla="*/ 394090 h 39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2714" h="394090">
                <a:moveTo>
                  <a:pt x="0" y="394090"/>
                </a:moveTo>
                <a:cubicBezTo>
                  <a:pt x="1961" y="211932"/>
                  <a:pt x="-206" y="183227"/>
                  <a:pt x="1755" y="1069"/>
                </a:cubicBezTo>
                <a:lnTo>
                  <a:pt x="4932714" y="0"/>
                </a:lnTo>
                <a:lnTo>
                  <a:pt x="4851798" y="374594"/>
                </a:lnTo>
                <a:lnTo>
                  <a:pt x="0" y="394090"/>
                </a:lnTo>
                <a:close/>
              </a:path>
            </a:pathLst>
          </a:custGeom>
          <a:solidFill>
            <a:srgbClr val="4D535C"/>
          </a:solidFill>
          <a:ln>
            <a:solidFill>
              <a:srgbClr val="4D535C"/>
            </a:solidFill>
          </a:ln>
          <a:effectLst>
            <a:outerShdw blurRad="33655" dist="10287" dir="19140000" rotWithShape="0">
              <a:srgbClr val="000000">
                <a:alpha val="2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6" name="Parallelogramm 15"/>
          <p:cNvSpPr/>
          <p:nvPr userDrawn="1"/>
        </p:nvSpPr>
        <p:spPr>
          <a:xfrm>
            <a:off x="-2802" y="6487845"/>
            <a:ext cx="10270667" cy="398308"/>
          </a:xfrm>
          <a:custGeom>
            <a:avLst/>
            <a:gdLst>
              <a:gd name="connsiteX0" fmla="*/ 0 w 4938611"/>
              <a:gd name="connsiteY0" fmla="*/ 501650 h 501650"/>
              <a:gd name="connsiteX1" fmla="*/ 125413 w 4938611"/>
              <a:gd name="connsiteY1" fmla="*/ 0 h 501650"/>
              <a:gd name="connsiteX2" fmla="*/ 4938611 w 4938611"/>
              <a:gd name="connsiteY2" fmla="*/ 0 h 501650"/>
              <a:gd name="connsiteX3" fmla="*/ 4813199 w 4938611"/>
              <a:gd name="connsiteY3" fmla="*/ 501650 h 501650"/>
              <a:gd name="connsiteX4" fmla="*/ 0 w 4938611"/>
              <a:gd name="connsiteY4" fmla="*/ 501650 h 501650"/>
              <a:gd name="connsiteX0" fmla="*/ 76292 w 4813198"/>
              <a:gd name="connsiteY0" fmla="*/ 524062 h 524062"/>
              <a:gd name="connsiteX1" fmla="*/ 0 w 4813198"/>
              <a:gd name="connsiteY1" fmla="*/ 0 h 524062"/>
              <a:gd name="connsiteX2" fmla="*/ 4813198 w 4813198"/>
              <a:gd name="connsiteY2" fmla="*/ 0 h 524062"/>
              <a:gd name="connsiteX3" fmla="*/ 4687786 w 4813198"/>
              <a:gd name="connsiteY3" fmla="*/ 501650 h 524062"/>
              <a:gd name="connsiteX4" fmla="*/ 76292 w 4813198"/>
              <a:gd name="connsiteY4" fmla="*/ 524062 h 524062"/>
              <a:gd name="connsiteX0" fmla="*/ 0 w 4736906"/>
              <a:gd name="connsiteY0" fmla="*/ 531532 h 531532"/>
              <a:gd name="connsiteX1" fmla="*/ 28296 w 4736906"/>
              <a:gd name="connsiteY1" fmla="*/ 0 h 531532"/>
              <a:gd name="connsiteX2" fmla="*/ 4736906 w 4736906"/>
              <a:gd name="connsiteY2" fmla="*/ 7470 h 531532"/>
              <a:gd name="connsiteX3" fmla="*/ 4611494 w 4736906"/>
              <a:gd name="connsiteY3" fmla="*/ 509120 h 531532"/>
              <a:gd name="connsiteX4" fmla="*/ 0 w 4736906"/>
              <a:gd name="connsiteY4" fmla="*/ 531532 h 531532"/>
              <a:gd name="connsiteX0" fmla="*/ 0 w 4714494"/>
              <a:gd name="connsiteY0" fmla="*/ 546473 h 546473"/>
              <a:gd name="connsiteX1" fmla="*/ 5884 w 4714494"/>
              <a:gd name="connsiteY1" fmla="*/ 0 h 546473"/>
              <a:gd name="connsiteX2" fmla="*/ 4714494 w 4714494"/>
              <a:gd name="connsiteY2" fmla="*/ 7470 h 546473"/>
              <a:gd name="connsiteX3" fmla="*/ 4589082 w 4714494"/>
              <a:gd name="connsiteY3" fmla="*/ 509120 h 546473"/>
              <a:gd name="connsiteX4" fmla="*/ 0 w 4714494"/>
              <a:gd name="connsiteY4" fmla="*/ 546473 h 546473"/>
              <a:gd name="connsiteX0" fmla="*/ 0 w 4714494"/>
              <a:gd name="connsiteY0" fmla="*/ 539003 h 539003"/>
              <a:gd name="connsiteX1" fmla="*/ 849863 w 4714494"/>
              <a:gd name="connsiteY1" fmla="*/ 1601 h 539003"/>
              <a:gd name="connsiteX2" fmla="*/ 4714494 w 4714494"/>
              <a:gd name="connsiteY2" fmla="*/ 0 h 539003"/>
              <a:gd name="connsiteX3" fmla="*/ 4589082 w 4714494"/>
              <a:gd name="connsiteY3" fmla="*/ 501650 h 539003"/>
              <a:gd name="connsiteX4" fmla="*/ 0 w 4714494"/>
              <a:gd name="connsiteY4" fmla="*/ 539003 h 539003"/>
              <a:gd name="connsiteX0" fmla="*/ 0 w 4429441"/>
              <a:gd name="connsiteY0" fmla="*/ 539003 h 539003"/>
              <a:gd name="connsiteX1" fmla="*/ 564810 w 4429441"/>
              <a:gd name="connsiteY1" fmla="*/ 1601 h 539003"/>
              <a:gd name="connsiteX2" fmla="*/ 4429441 w 4429441"/>
              <a:gd name="connsiteY2" fmla="*/ 0 h 539003"/>
              <a:gd name="connsiteX3" fmla="*/ 4304029 w 4429441"/>
              <a:gd name="connsiteY3" fmla="*/ 501650 h 539003"/>
              <a:gd name="connsiteX4" fmla="*/ 0 w 4429441"/>
              <a:gd name="connsiteY4" fmla="*/ 539003 h 539003"/>
              <a:gd name="connsiteX0" fmla="*/ 38895 w 4468336"/>
              <a:gd name="connsiteY0" fmla="*/ 539003 h 539003"/>
              <a:gd name="connsiteX1" fmla="*/ 65 w 4468336"/>
              <a:gd name="connsiteY1" fmla="*/ 1601 h 539003"/>
              <a:gd name="connsiteX2" fmla="*/ 4468336 w 4468336"/>
              <a:gd name="connsiteY2" fmla="*/ 0 h 539003"/>
              <a:gd name="connsiteX3" fmla="*/ 4342924 w 4468336"/>
              <a:gd name="connsiteY3" fmla="*/ 501650 h 539003"/>
              <a:gd name="connsiteX4" fmla="*/ 38895 w 4468336"/>
              <a:gd name="connsiteY4" fmla="*/ 539003 h 539003"/>
              <a:gd name="connsiteX0" fmla="*/ 268986 w 4698427"/>
              <a:gd name="connsiteY0" fmla="*/ 539003 h 539003"/>
              <a:gd name="connsiteX1" fmla="*/ 10 w 4698427"/>
              <a:gd name="connsiteY1" fmla="*/ 1601 h 539003"/>
              <a:gd name="connsiteX2" fmla="*/ 4698427 w 4698427"/>
              <a:gd name="connsiteY2" fmla="*/ 0 h 539003"/>
              <a:gd name="connsiteX3" fmla="*/ 4573015 w 4698427"/>
              <a:gd name="connsiteY3" fmla="*/ 501650 h 539003"/>
              <a:gd name="connsiteX4" fmla="*/ 268986 w 4698427"/>
              <a:gd name="connsiteY4" fmla="*/ 539003 h 539003"/>
              <a:gd name="connsiteX0" fmla="*/ 0 w 4714822"/>
              <a:gd name="connsiteY0" fmla="*/ 539003 h 539003"/>
              <a:gd name="connsiteX1" fmla="*/ 16405 w 4714822"/>
              <a:gd name="connsiteY1" fmla="*/ 1601 h 539003"/>
              <a:gd name="connsiteX2" fmla="*/ 4714822 w 4714822"/>
              <a:gd name="connsiteY2" fmla="*/ 0 h 539003"/>
              <a:gd name="connsiteX3" fmla="*/ 4589410 w 4714822"/>
              <a:gd name="connsiteY3" fmla="*/ 501650 h 539003"/>
              <a:gd name="connsiteX4" fmla="*/ 0 w 4714822"/>
              <a:gd name="connsiteY4" fmla="*/ 539003 h 539003"/>
              <a:gd name="connsiteX0" fmla="*/ 25423 w 4740245"/>
              <a:gd name="connsiteY0" fmla="*/ 545869 h 545869"/>
              <a:gd name="connsiteX1" fmla="*/ 94 w 4740245"/>
              <a:gd name="connsiteY1" fmla="*/ 0 h 545869"/>
              <a:gd name="connsiteX2" fmla="*/ 4740245 w 4740245"/>
              <a:gd name="connsiteY2" fmla="*/ 6866 h 545869"/>
              <a:gd name="connsiteX3" fmla="*/ 4614833 w 4740245"/>
              <a:gd name="connsiteY3" fmla="*/ 508516 h 545869"/>
              <a:gd name="connsiteX4" fmla="*/ 25423 w 4740245"/>
              <a:gd name="connsiteY4" fmla="*/ 545869 h 545869"/>
              <a:gd name="connsiteX0" fmla="*/ 0 w 4746122"/>
              <a:gd name="connsiteY0" fmla="*/ 537403 h 537403"/>
              <a:gd name="connsiteX1" fmla="*/ 5971 w 4746122"/>
              <a:gd name="connsiteY1" fmla="*/ 0 h 537403"/>
              <a:gd name="connsiteX2" fmla="*/ 4746122 w 4746122"/>
              <a:gd name="connsiteY2" fmla="*/ 6866 h 537403"/>
              <a:gd name="connsiteX3" fmla="*/ 4620710 w 4746122"/>
              <a:gd name="connsiteY3" fmla="*/ 508516 h 537403"/>
              <a:gd name="connsiteX4" fmla="*/ 0 w 4746122"/>
              <a:gd name="connsiteY4" fmla="*/ 537403 h 537403"/>
              <a:gd name="connsiteX0" fmla="*/ 0 w 4746122"/>
              <a:gd name="connsiteY0" fmla="*/ 537403 h 537403"/>
              <a:gd name="connsiteX1" fmla="*/ 5971 w 4746122"/>
              <a:gd name="connsiteY1" fmla="*/ 0 h 537403"/>
              <a:gd name="connsiteX2" fmla="*/ 4746122 w 4746122"/>
              <a:gd name="connsiteY2" fmla="*/ 6866 h 537403"/>
              <a:gd name="connsiteX3" fmla="*/ 4654246 w 4746122"/>
              <a:gd name="connsiteY3" fmla="*/ 381516 h 537403"/>
              <a:gd name="connsiteX4" fmla="*/ 0 w 4746122"/>
              <a:gd name="connsiteY4" fmla="*/ 537403 h 537403"/>
              <a:gd name="connsiteX0" fmla="*/ 0 w 4746122"/>
              <a:gd name="connsiteY0" fmla="*/ 398308 h 398308"/>
              <a:gd name="connsiteX1" fmla="*/ 5971 w 4746122"/>
              <a:gd name="connsiteY1" fmla="*/ 0 h 398308"/>
              <a:gd name="connsiteX2" fmla="*/ 4746122 w 4746122"/>
              <a:gd name="connsiteY2" fmla="*/ 6866 h 398308"/>
              <a:gd name="connsiteX3" fmla="*/ 4654246 w 4746122"/>
              <a:gd name="connsiteY3" fmla="*/ 381516 h 398308"/>
              <a:gd name="connsiteX4" fmla="*/ 0 w 4746122"/>
              <a:gd name="connsiteY4" fmla="*/ 398308 h 39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6122" h="398308">
                <a:moveTo>
                  <a:pt x="0" y="398308"/>
                </a:moveTo>
                <a:cubicBezTo>
                  <a:pt x="1961" y="216150"/>
                  <a:pt x="4010" y="182158"/>
                  <a:pt x="5971" y="0"/>
                </a:cubicBezTo>
                <a:lnTo>
                  <a:pt x="4746122" y="6866"/>
                </a:lnTo>
                <a:lnTo>
                  <a:pt x="4654246" y="381516"/>
                </a:lnTo>
                <a:lnTo>
                  <a:pt x="0" y="398308"/>
                </a:lnTo>
                <a:close/>
              </a:path>
            </a:pathLst>
          </a:custGeom>
          <a:solidFill>
            <a:schemeClr val="tx2"/>
          </a:solidFill>
          <a:effectLst>
            <a:outerShdw blurRad="33655" dist="10287" dir="19140000" rotWithShape="0">
              <a:srgbClr val="000000">
                <a:alpha val="2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7" name="Bild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0" y="470764"/>
            <a:ext cx="12142380" cy="1499584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1" y="223200"/>
            <a:ext cx="8365068" cy="810212"/>
          </a:xfrm>
          <a:prstGeom prst="rect">
            <a:avLst/>
          </a:prstGeom>
        </p:spPr>
        <p:txBody>
          <a:bodyPr vert="horz" lIns="108000" tIns="0" rIns="0" bIns="0" rtlCol="0" anchor="b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108498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722389" y="6520374"/>
            <a:ext cx="8861623" cy="301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© </a:t>
            </a:r>
            <a:r>
              <a:rPr lang="de-DE" dirty="0" err="1"/>
              <a:t>GdF</a:t>
            </a:r>
            <a:r>
              <a:rPr lang="de-DE" dirty="0"/>
              <a:t> – Gewerkschaft der Flugsicherung e. V. / Fachbereich FSBD / Thorsten Raue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442892" y="6520374"/>
            <a:ext cx="1079545" cy="301756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800" b="0" i="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15D1FC1D-1100-5A4D-B2D5-3AB2916C7C61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2" name="Bild 11" descr="GdF_Logo_4c_Vektor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415" y="224838"/>
            <a:ext cx="1586104" cy="774700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52612" y="6518223"/>
            <a:ext cx="1069776" cy="301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D77C1C19-962D-554B-9486-CAB7D7368CC7}" type="datetime5">
              <a:rPr lang="de-DE" smtClean="0"/>
              <a:pPr/>
              <a:t>26-09-07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6200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hf hdr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600" b="1" i="0" kern="1200" cap="all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Clr>
          <a:srgbClr val="FFA82D"/>
        </a:buClr>
        <a:buSzPct val="109000"/>
        <a:buFontTx/>
        <a:buNone/>
        <a:defRPr sz="2000" b="1" i="0" kern="1200">
          <a:solidFill>
            <a:schemeClr val="tx1"/>
          </a:solidFill>
          <a:latin typeface="Arial"/>
          <a:ea typeface="+mn-ea"/>
          <a:cs typeface="Arial"/>
        </a:defRPr>
      </a:lvl1pPr>
      <a:lvl2pPr marL="539750" indent="-273050" algn="l" defTabSz="457200" rtl="0" eaLnBrk="1" latinLnBrk="0" hangingPunct="1">
        <a:spcBef>
          <a:spcPct val="20000"/>
        </a:spcBef>
        <a:buClr>
          <a:srgbClr val="FFA82D"/>
        </a:buClr>
        <a:buSzPct val="103000"/>
        <a:buFont typeface="Arial"/>
        <a:buChar char="•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2pPr>
      <a:lvl3pPr marL="984250" indent="-177800" algn="l" defTabSz="457200" rtl="0" eaLnBrk="1" latinLnBrk="0" hangingPunct="1">
        <a:spcBef>
          <a:spcPct val="20000"/>
        </a:spcBef>
        <a:buSzPct val="100000"/>
        <a:buFont typeface="Arial"/>
        <a:buChar char="•"/>
        <a:defRPr sz="16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1346200" indent="-177800" algn="l" defTabSz="457200" rtl="0" eaLnBrk="1" latinLnBrk="0" hangingPunct="1">
        <a:spcBef>
          <a:spcPct val="20000"/>
        </a:spcBef>
        <a:buClr>
          <a:srgbClr val="4D533B"/>
        </a:buClr>
        <a:buSzPct val="100000"/>
        <a:buFont typeface="Symbol" charset="2"/>
        <a:buChar char="-"/>
        <a:defRPr sz="1400" b="0" i="0" kern="1200">
          <a:solidFill>
            <a:schemeClr val="tx1"/>
          </a:solidFill>
          <a:latin typeface="Arial"/>
          <a:ea typeface="+mn-ea"/>
          <a:cs typeface="Arial"/>
        </a:defRPr>
      </a:lvl4pPr>
      <a:lvl5pPr marL="1797050" indent="-184150" algn="l" defTabSz="457200" rtl="0" eaLnBrk="1" latinLnBrk="0" hangingPunct="1">
        <a:spcBef>
          <a:spcPct val="20000"/>
        </a:spcBef>
        <a:buClr>
          <a:srgbClr val="4D533B"/>
        </a:buClr>
        <a:buSzPct val="100000"/>
        <a:buFont typeface="Symbol" charset="2"/>
        <a:buChar char="-"/>
        <a:defRPr sz="12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el 4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IFISA SEMINAR 2026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57200"/>
            <a:r>
              <a:rPr lang="de-DE" dirty="0">
                <a:solidFill>
                  <a:srgbClr val="4D535C"/>
                </a:solidFill>
              </a:rPr>
              <a:t>© GdF – Gewerkschaft der Flugsicherung e. V. / Fachbereich FSBD / Jan Rose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57200"/>
            <a:fld id="{15D1FC1D-1100-5A4D-B2D5-3AB2916C7C61}" type="slidenum">
              <a:rPr lang="de-DE">
                <a:solidFill>
                  <a:srgbClr val="4D535C"/>
                </a:solidFill>
              </a:rPr>
              <a:pPr defTabSz="457200"/>
              <a:t>1</a:t>
            </a:fld>
            <a:endParaRPr lang="de-DE" dirty="0">
              <a:solidFill>
                <a:srgbClr val="4D535C"/>
              </a:solidFill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defTabSz="457200"/>
            <a:fld id="{D77C1C19-962D-554B-9486-CAB7D7368CC7}" type="datetime5">
              <a:rPr lang="de-DE">
                <a:solidFill>
                  <a:srgbClr val="4D535C"/>
                </a:solidFill>
              </a:rPr>
              <a:pPr defTabSz="457200"/>
              <a:t>26-09-07</a:t>
            </a:fld>
            <a:endParaRPr lang="de-DE" dirty="0">
              <a:solidFill>
                <a:srgbClr val="4D535C"/>
              </a:solidFill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3A5BBFC-1B4E-C10F-60C3-AD4A0CAA2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dirty="0"/>
              <a:t>Flight Information Service in Germany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dirty="0"/>
              <a:t>Service </a:t>
            </a:r>
            <a:r>
              <a:rPr lang="de-DE" dirty="0" err="1"/>
              <a:t>provision</a:t>
            </a:r>
            <a:endParaRPr lang="de-DE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dirty="0"/>
              <a:t>AFIS </a:t>
            </a:r>
            <a:r>
              <a:rPr lang="de-DE" dirty="0" err="1"/>
              <a:t>operations</a:t>
            </a:r>
            <a:endParaRPr lang="de-DE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dirty="0" err="1"/>
              <a:t>Regulatory</a:t>
            </a:r>
            <a:r>
              <a:rPr lang="de-DE" dirty="0"/>
              <a:t> </a:t>
            </a:r>
            <a:r>
              <a:rPr lang="de-DE" dirty="0" err="1"/>
              <a:t>framework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8975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8123E-D28D-CD36-DE7B-D007AF83B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97605B-9F28-8F47-9AE2-DAF474EAB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78D7358-3211-0BF9-0A90-E43DCA2D2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fld id="{D77C1C19-962D-554B-9486-CAB7D7368CC7}" type="datetime5">
              <a:rPr lang="de-DE">
                <a:solidFill>
                  <a:srgbClr val="4D535C"/>
                </a:solidFill>
              </a:rPr>
              <a:pPr defTabSz="457200">
                <a:spcAft>
                  <a:spcPts val="600"/>
                </a:spcAft>
              </a:pPr>
              <a:t>26-09-07</a:t>
            </a:fld>
            <a:endParaRPr lang="de-DE">
              <a:solidFill>
                <a:srgbClr val="4D535C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A68588B-FFD7-BBF2-74E7-3F93EBC9D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de-DE" dirty="0">
                <a:solidFill>
                  <a:srgbClr val="4D535C"/>
                </a:solidFill>
              </a:rPr>
              <a:t>© </a:t>
            </a:r>
            <a:r>
              <a:rPr lang="de-DE" dirty="0" err="1">
                <a:solidFill>
                  <a:srgbClr val="4D535C"/>
                </a:solidFill>
              </a:rPr>
              <a:t>GdF</a:t>
            </a:r>
            <a:r>
              <a:rPr lang="de-DE" dirty="0">
                <a:solidFill>
                  <a:srgbClr val="4D535C"/>
                </a:solidFill>
              </a:rPr>
              <a:t> – Gewerkschaft der Flugsicherung e. V. / Fachbereich FSBD / Jan Rose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1E92319-5D9B-A9DB-A85B-341000F1A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fld id="{15D1FC1D-1100-5A4D-B2D5-3AB2916C7C61}" type="slidenum">
              <a:rPr lang="de-DE">
                <a:solidFill>
                  <a:srgbClr val="4D535C"/>
                </a:solidFill>
              </a:rPr>
              <a:pPr defTabSz="457200">
                <a:spcAft>
                  <a:spcPts val="600"/>
                </a:spcAft>
              </a:pPr>
              <a:t>2</a:t>
            </a:fld>
            <a:endParaRPr lang="de-DE" dirty="0">
              <a:solidFill>
                <a:srgbClr val="4D535C"/>
              </a:solidFill>
            </a:endParaRP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0C78987-3EFD-DD0F-504E-DFCABABF23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96782" y="2109457"/>
            <a:ext cx="8169045" cy="4017745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b="1" dirty="0">
                <a:solidFill>
                  <a:srgbClr val="4D535C"/>
                </a:solidFill>
              </a:rPr>
              <a:t>2009 Entry DFS &amp; </a:t>
            </a:r>
            <a:r>
              <a:rPr lang="de-DE" b="1" dirty="0" err="1">
                <a:solidFill>
                  <a:srgbClr val="4D535C"/>
                </a:solidFill>
              </a:rPr>
              <a:t>GdF</a:t>
            </a:r>
            <a:endParaRPr lang="de-DE" b="1" dirty="0">
              <a:solidFill>
                <a:srgbClr val="4D535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b="1" dirty="0" err="1">
                <a:solidFill>
                  <a:srgbClr val="4D535C"/>
                </a:solidFill>
              </a:rPr>
              <a:t>Instructor</a:t>
            </a:r>
            <a:r>
              <a:rPr lang="de-DE" b="1" dirty="0">
                <a:solidFill>
                  <a:srgbClr val="4D535C"/>
                </a:solidFill>
              </a:rPr>
              <a:t> in </a:t>
            </a:r>
            <a:r>
              <a:rPr lang="de-DE" b="1" dirty="0" err="1">
                <a:solidFill>
                  <a:srgbClr val="4D535C"/>
                </a:solidFill>
              </a:rPr>
              <a:t>several</a:t>
            </a:r>
            <a:r>
              <a:rPr lang="de-DE" b="1" dirty="0">
                <a:solidFill>
                  <a:srgbClr val="4D535C"/>
                </a:solidFill>
              </a:rPr>
              <a:t> ATM-systems </a:t>
            </a:r>
            <a:r>
              <a:rPr lang="de-DE" b="1" dirty="0" err="1">
                <a:solidFill>
                  <a:srgbClr val="4D535C"/>
                </a:solidFill>
              </a:rPr>
              <a:t>projects</a:t>
            </a:r>
            <a:endParaRPr lang="de-DE" b="1" dirty="0">
              <a:solidFill>
                <a:srgbClr val="4D535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b="1" dirty="0">
              <a:solidFill>
                <a:srgbClr val="4D535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b="1" dirty="0">
                <a:solidFill>
                  <a:srgbClr val="4D535C"/>
                </a:solidFill>
              </a:rPr>
              <a:t>2018 FIS Bremen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b="1" dirty="0">
                <a:solidFill>
                  <a:srgbClr val="4D535C"/>
                </a:solidFill>
              </a:rPr>
              <a:t>2019 zFIS Langen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b="1" dirty="0">
              <a:solidFill>
                <a:srgbClr val="4D535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b="1" dirty="0">
                <a:solidFill>
                  <a:srgbClr val="4D535C"/>
                </a:solidFill>
              </a:rPr>
              <a:t>OJT </a:t>
            </a:r>
            <a:r>
              <a:rPr lang="de-DE" b="1" dirty="0" err="1">
                <a:solidFill>
                  <a:srgbClr val="4D535C"/>
                </a:solidFill>
              </a:rPr>
              <a:t>instructor</a:t>
            </a:r>
            <a:r>
              <a:rPr lang="de-DE" b="1" dirty="0">
                <a:solidFill>
                  <a:srgbClr val="4D535C"/>
                </a:solidFill>
              </a:rPr>
              <a:t>, </a:t>
            </a:r>
            <a:r>
              <a:rPr lang="de-DE" b="1" dirty="0" err="1">
                <a:solidFill>
                  <a:srgbClr val="4D535C"/>
                </a:solidFill>
              </a:rPr>
              <a:t>examiner</a:t>
            </a:r>
            <a:r>
              <a:rPr lang="de-DE" b="1" dirty="0">
                <a:solidFill>
                  <a:srgbClr val="4D535C"/>
                </a:solidFill>
              </a:rPr>
              <a:t>, </a:t>
            </a:r>
            <a:r>
              <a:rPr lang="de-DE" b="1" dirty="0" err="1">
                <a:solidFill>
                  <a:srgbClr val="4D535C"/>
                </a:solidFill>
              </a:rPr>
              <a:t>assessor</a:t>
            </a:r>
            <a:endParaRPr lang="de-DE" b="1" dirty="0">
              <a:solidFill>
                <a:srgbClr val="4D535C"/>
              </a:solidFill>
            </a:endParaRP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424A13C6-BCC0-CCD6-8BD5-5348AFCFAB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96782" y="1602000"/>
            <a:ext cx="8298156" cy="507457"/>
          </a:xfrm>
        </p:spPr>
        <p:txBody>
          <a:bodyPr>
            <a:normAutofit/>
          </a:bodyPr>
          <a:lstStyle/>
          <a:p>
            <a:r>
              <a:rPr lang="de-DE" sz="2000" dirty="0"/>
              <a:t>Jan Rose</a:t>
            </a:r>
          </a:p>
        </p:txBody>
      </p:sp>
    </p:spTree>
    <p:extLst>
      <p:ext uri="{BB962C8B-B14F-4D97-AF65-F5344CB8AC3E}">
        <p14:creationId xmlns:p14="http://schemas.microsoft.com/office/powerpoint/2010/main" val="715597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A8793E-AAEA-FF0F-B1D4-ACB1A5F75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1" y="223200"/>
            <a:ext cx="6273801" cy="810212"/>
          </a:xfrm>
        </p:spPr>
        <p:txBody>
          <a:bodyPr anchor="b">
            <a:normAutofit/>
          </a:bodyPr>
          <a:lstStyle/>
          <a:p>
            <a:r>
              <a:rPr lang="de-DE" dirty="0"/>
              <a:t>FIS in Germany: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country</a:t>
            </a:r>
            <a:r>
              <a:rPr lang="de-DE" dirty="0"/>
              <a:t>, </a:t>
            </a:r>
            <a:r>
              <a:rPr lang="de-DE" dirty="0" err="1"/>
              <a:t>several</a:t>
            </a:r>
            <a:r>
              <a:rPr lang="de-DE" dirty="0"/>
              <a:t> administrative </a:t>
            </a:r>
            <a:r>
              <a:rPr lang="de-DE" dirty="0" err="1"/>
              <a:t>levels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5859AB7-035E-A586-0D3C-F31A20AA9B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13459" y="6518223"/>
            <a:ext cx="802332" cy="301756"/>
          </a:xfrm>
        </p:spPr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fld id="{D77C1C19-962D-554B-9486-CAB7D7368CC7}" type="datetime5">
              <a:rPr lang="de-DE">
                <a:solidFill>
                  <a:srgbClr val="4D535C"/>
                </a:solidFill>
              </a:rPr>
              <a:pPr defTabSz="457200">
                <a:spcAft>
                  <a:spcPts val="600"/>
                </a:spcAft>
              </a:pPr>
              <a:t>26-09-07</a:t>
            </a:fld>
            <a:endParaRPr lang="de-DE">
              <a:solidFill>
                <a:srgbClr val="4D535C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27EA84D-D493-2E85-6C45-F3617E59F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15792" y="6520374"/>
            <a:ext cx="6646217" cy="301756"/>
          </a:xfrm>
        </p:spPr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de-DE" dirty="0">
                <a:solidFill>
                  <a:srgbClr val="4D535C"/>
                </a:solidFill>
              </a:rPr>
              <a:t>© </a:t>
            </a:r>
            <a:r>
              <a:rPr lang="de-DE" dirty="0" err="1">
                <a:solidFill>
                  <a:srgbClr val="4D535C"/>
                </a:solidFill>
              </a:rPr>
              <a:t>GdF</a:t>
            </a:r>
            <a:r>
              <a:rPr lang="de-DE" dirty="0">
                <a:solidFill>
                  <a:srgbClr val="4D535C"/>
                </a:solidFill>
              </a:rPr>
              <a:t> – Gewerkschaft der Flugsicherung e. V. / Fachbereich FSBD / Jan Rose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F14F596-4212-B81A-77B8-6C67E7A91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6169" y="6520374"/>
            <a:ext cx="809659" cy="301756"/>
          </a:xfrm>
        </p:spPr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fld id="{15D1FC1D-1100-5A4D-B2D5-3AB2916C7C61}" type="slidenum">
              <a:rPr lang="de-DE">
                <a:solidFill>
                  <a:srgbClr val="4D535C"/>
                </a:solidFill>
              </a:rPr>
              <a:pPr defTabSz="457200">
                <a:spcAft>
                  <a:spcPts val="600"/>
                </a:spcAft>
              </a:pPr>
              <a:t>3</a:t>
            </a:fld>
            <a:endParaRPr lang="de-DE">
              <a:solidFill>
                <a:srgbClr val="4D535C"/>
              </a:solidFill>
            </a:endParaRP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79D03D4-7C17-B083-FC0A-024D42112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04572" y="1602001"/>
            <a:ext cx="8161255" cy="4373898"/>
          </a:xfrm>
        </p:spPr>
        <p:txBody>
          <a:bodyPr>
            <a:noAutofit/>
          </a:bodyPr>
          <a:lstStyle/>
          <a:p>
            <a:r>
              <a:rPr lang="de-DE" dirty="0"/>
              <a:t>Federal </a:t>
            </a:r>
            <a:r>
              <a:rPr lang="de-DE" dirty="0" err="1"/>
              <a:t>level</a:t>
            </a:r>
            <a:endParaRPr lang="de-D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600" dirty="0"/>
              <a:t>ANS </a:t>
            </a:r>
            <a:r>
              <a:rPr lang="de-DE" sz="1600" dirty="0" err="1"/>
              <a:t>oversight</a:t>
            </a:r>
            <a:r>
              <a:rPr lang="de-DE" sz="1600" dirty="0"/>
              <a:t> / </a:t>
            </a:r>
            <a:r>
              <a:rPr lang="de-DE" sz="1600" dirty="0" err="1"/>
              <a:t>certification</a:t>
            </a:r>
            <a:endParaRPr lang="de-DE" sz="1600" dirty="0"/>
          </a:p>
          <a:p>
            <a:endParaRPr lang="de-DE" dirty="0"/>
          </a:p>
          <a:p>
            <a:r>
              <a:rPr lang="de-DE" dirty="0"/>
              <a:t>Federal States – 16 Länder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600" dirty="0" err="1"/>
              <a:t>aerodrome</a:t>
            </a:r>
            <a:r>
              <a:rPr lang="de-DE" sz="1600" dirty="0"/>
              <a:t> </a:t>
            </a:r>
            <a:r>
              <a:rPr lang="de-DE" sz="1600" dirty="0" err="1"/>
              <a:t>approval</a:t>
            </a:r>
            <a:r>
              <a:rPr lang="de-DE" sz="1600" dirty="0"/>
              <a:t> / </a:t>
            </a:r>
            <a:r>
              <a:rPr lang="de-DE" sz="1600" dirty="0" err="1"/>
              <a:t>supervision</a:t>
            </a:r>
            <a:r>
              <a:rPr lang="de-DE" sz="1600" dirty="0"/>
              <a:t> </a:t>
            </a:r>
          </a:p>
          <a:p>
            <a:endParaRPr lang="de-DE" dirty="0"/>
          </a:p>
          <a:p>
            <a:r>
              <a:rPr lang="de-DE" dirty="0"/>
              <a:t>Local / municipal </a:t>
            </a:r>
            <a:r>
              <a:rPr lang="de-DE" dirty="0" err="1"/>
              <a:t>level</a:t>
            </a:r>
            <a:endParaRPr lang="de-D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600" dirty="0" err="1"/>
              <a:t>aerodrome</a:t>
            </a:r>
            <a:r>
              <a:rPr lang="de-DE" sz="1600" dirty="0"/>
              <a:t> </a:t>
            </a:r>
            <a:r>
              <a:rPr lang="de-DE" sz="1600" dirty="0" err="1"/>
              <a:t>ownership</a:t>
            </a:r>
            <a:r>
              <a:rPr lang="de-DE" sz="1600" dirty="0"/>
              <a:t> / </a:t>
            </a:r>
            <a:r>
              <a:rPr lang="de-DE" sz="1600" dirty="0" err="1"/>
              <a:t>staffing</a:t>
            </a:r>
            <a:endParaRPr lang="de-DE" sz="1600" dirty="0"/>
          </a:p>
          <a:p>
            <a:pPr lvl="0"/>
            <a:endParaRPr lang="de-DE" sz="1600" dirty="0"/>
          </a:p>
          <a:p>
            <a:r>
              <a:rPr lang="de-DE" dirty="0"/>
              <a:t>En-route FIS / zFIS: </a:t>
            </a:r>
            <a:r>
              <a:rPr lang="de-DE" dirty="0" err="1"/>
              <a:t>central</a:t>
            </a:r>
            <a:r>
              <a:rPr lang="de-DE" dirty="0"/>
              <a:t>, DFS, </a:t>
            </a:r>
            <a:r>
              <a:rPr lang="de-DE" dirty="0" err="1"/>
              <a:t>cross</a:t>
            </a:r>
            <a:r>
              <a:rPr lang="de-DE" dirty="0"/>
              <a:t>-regional</a:t>
            </a:r>
          </a:p>
          <a:p>
            <a:endParaRPr lang="de-DE" dirty="0"/>
          </a:p>
          <a:p>
            <a:r>
              <a:rPr lang="de-DE" dirty="0" err="1"/>
              <a:t>Aerodrome</a:t>
            </a:r>
            <a:r>
              <a:rPr lang="de-DE" dirty="0"/>
              <a:t> FIS / AFIS: </a:t>
            </a:r>
            <a:r>
              <a:rPr lang="de-DE" dirty="0" err="1"/>
              <a:t>local</a:t>
            </a:r>
            <a:r>
              <a:rPr lang="de-DE" dirty="0"/>
              <a:t>, </a:t>
            </a:r>
            <a:r>
              <a:rPr lang="de-DE" dirty="0" err="1"/>
              <a:t>aerodrome-based</a:t>
            </a:r>
            <a:r>
              <a:rPr lang="de-DE" dirty="0"/>
              <a:t>, </a:t>
            </a:r>
            <a:r>
              <a:rPr lang="de-DE" dirty="0" err="1"/>
              <a:t>mixed</a:t>
            </a:r>
            <a:r>
              <a:rPr lang="de-DE" dirty="0"/>
              <a:t> </a:t>
            </a:r>
            <a:r>
              <a:rPr lang="de-DE" dirty="0" err="1"/>
              <a:t>providers</a:t>
            </a:r>
            <a:endParaRPr lang="de-DE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DA4588-01FA-80DF-73E3-CFA0DACA690A}"/>
              </a:ext>
            </a:extLst>
          </p:cNvPr>
          <p:cNvSpPr txBox="1">
            <a:spLocks/>
          </p:cNvSpPr>
          <p:nvPr/>
        </p:nvSpPr>
        <p:spPr>
          <a:xfrm>
            <a:off x="6599333" y="1602001"/>
            <a:ext cx="3566494" cy="4373898"/>
          </a:xfrm>
          <a:prstGeom prst="rect">
            <a:avLst/>
          </a:prstGeom>
        </p:spPr>
        <p:txBody>
          <a:bodyPr vert="horz" lIns="91440" tIns="5400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rgbClr val="4D535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None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SzPct val="100000"/>
              <a:buFont typeface="Arial"/>
              <a:buNone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None/>
              <a:defRPr sz="9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None/>
              <a:defRPr sz="9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94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134D1-B484-0438-D43D-3FBFCD1CA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B25D45-972A-16CF-5709-31311E511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de-DE" sz="2800" dirty="0"/>
              <a:t>Two operational KINDS of FIS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406F66D-05E0-0D19-7852-BEC44837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fld id="{D77C1C19-962D-554B-9486-CAB7D7368CC7}" type="datetime5">
              <a:rPr lang="de-DE">
                <a:solidFill>
                  <a:srgbClr val="4D535C"/>
                </a:solidFill>
              </a:rPr>
              <a:pPr defTabSz="457200">
                <a:spcAft>
                  <a:spcPts val="600"/>
                </a:spcAft>
              </a:pPr>
              <a:t>26-09-07</a:t>
            </a:fld>
            <a:endParaRPr lang="de-DE">
              <a:solidFill>
                <a:srgbClr val="4D535C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B957B9-E960-15C3-8377-6EC9C1B21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de-DE" dirty="0">
                <a:solidFill>
                  <a:srgbClr val="4D535C"/>
                </a:solidFill>
              </a:rPr>
              <a:t>© </a:t>
            </a:r>
            <a:r>
              <a:rPr lang="de-DE" dirty="0" err="1">
                <a:solidFill>
                  <a:srgbClr val="4D535C"/>
                </a:solidFill>
              </a:rPr>
              <a:t>GdF</a:t>
            </a:r>
            <a:r>
              <a:rPr lang="de-DE" dirty="0">
                <a:solidFill>
                  <a:srgbClr val="4D535C"/>
                </a:solidFill>
              </a:rPr>
              <a:t> – Gewerkschaft der Flugsicherung e. V. / Fachbereich FSBD / Jan Rose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4C34800-F9F7-360A-8D74-49C63090F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fld id="{15D1FC1D-1100-5A4D-B2D5-3AB2916C7C61}" type="slidenum">
              <a:rPr lang="de-DE">
                <a:solidFill>
                  <a:srgbClr val="4D535C"/>
                </a:solidFill>
              </a:rPr>
              <a:pPr defTabSz="457200">
                <a:spcAft>
                  <a:spcPts val="600"/>
                </a:spcAft>
              </a:pPr>
              <a:t>4</a:t>
            </a:fld>
            <a:endParaRPr lang="de-DE" dirty="0">
              <a:solidFill>
                <a:srgbClr val="4D535C"/>
              </a:solidFill>
            </a:endParaRPr>
          </a:p>
        </p:txBody>
      </p:sp>
      <p:graphicFrame>
        <p:nvGraphicFramePr>
          <p:cNvPr id="48" name="Inhaltsplatzhalter 47">
            <a:extLst>
              <a:ext uri="{FF2B5EF4-FFF2-40B4-BE49-F238E27FC236}">
                <a16:creationId xmlns:a16="http://schemas.microsoft.com/office/drawing/2014/main" id="{E5B07C96-0270-12C4-BBF7-DDFEBD879C6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97075" y="1601788"/>
          <a:ext cx="8289924" cy="379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308">
                  <a:extLst>
                    <a:ext uri="{9D8B030D-6E8A-4147-A177-3AD203B41FA5}">
                      <a16:colId xmlns:a16="http://schemas.microsoft.com/office/drawing/2014/main" val="440623598"/>
                    </a:ext>
                  </a:extLst>
                </a:gridCol>
                <a:gridCol w="2763308">
                  <a:extLst>
                    <a:ext uri="{9D8B030D-6E8A-4147-A177-3AD203B41FA5}">
                      <a16:colId xmlns:a16="http://schemas.microsoft.com/office/drawing/2014/main" val="3630225484"/>
                    </a:ext>
                  </a:extLst>
                </a:gridCol>
                <a:gridCol w="2763308">
                  <a:extLst>
                    <a:ext uri="{9D8B030D-6E8A-4147-A177-3AD203B41FA5}">
                      <a16:colId xmlns:a16="http://schemas.microsoft.com/office/drawing/2014/main" val="299039200"/>
                    </a:ext>
                  </a:extLst>
                </a:gridCol>
              </a:tblGrid>
              <a:tr h="63219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i="0" kern="1200" dirty="0">
                          <a:solidFill>
                            <a:srgbClr val="4D535C"/>
                          </a:solidFill>
                          <a:latin typeface="Arial"/>
                          <a:ea typeface="+mn-ea"/>
                          <a:cs typeface="Arial"/>
                        </a:rPr>
                        <a:t>zFIS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i="0" kern="1200" dirty="0">
                          <a:solidFill>
                            <a:srgbClr val="4D535C"/>
                          </a:solidFill>
                          <a:latin typeface="Arial"/>
                          <a:ea typeface="+mn-ea"/>
                          <a:cs typeface="Arial"/>
                        </a:rPr>
                        <a:t>AFIS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6912406"/>
                  </a:ext>
                </a:extLst>
              </a:tr>
              <a:tr h="6321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b="1" i="0" kern="1200" dirty="0">
                          <a:solidFill>
                            <a:srgbClr val="4D535C"/>
                          </a:solidFill>
                          <a:latin typeface="Arial"/>
                          <a:ea typeface="+mn-ea"/>
                          <a:cs typeface="Arial"/>
                        </a:rPr>
                        <a:t>Scope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buNone/>
                      </a:pPr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buNone/>
                      </a:pPr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3610196"/>
                  </a:ext>
                </a:extLst>
              </a:tr>
              <a:tr h="6321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b="1" i="0" kern="1200" dirty="0">
                          <a:solidFill>
                            <a:srgbClr val="4D535C"/>
                          </a:solidFill>
                          <a:latin typeface="Arial"/>
                          <a:ea typeface="+mn-ea"/>
                          <a:cs typeface="Arial"/>
                        </a:rPr>
                        <a:t>Provider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buNone/>
                      </a:pPr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buNone/>
                      </a:pPr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5882552"/>
                  </a:ext>
                </a:extLst>
              </a:tr>
              <a:tr h="6321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b="1" i="0" kern="1200" dirty="0" err="1">
                          <a:solidFill>
                            <a:srgbClr val="4D535C"/>
                          </a:solidFill>
                          <a:latin typeface="Arial"/>
                          <a:ea typeface="+mn-ea"/>
                          <a:cs typeface="Arial"/>
                        </a:rPr>
                        <a:t>Frequency</a:t>
                      </a:r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buNone/>
                      </a:pPr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buNone/>
                      </a:pPr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5338914"/>
                  </a:ext>
                </a:extLst>
              </a:tr>
              <a:tr h="632195">
                <a:tc>
                  <a:txBody>
                    <a:bodyPr/>
                    <a:lstStyle/>
                    <a:p>
                      <a:r>
                        <a:rPr lang="de-DE" sz="2000" b="1" i="0" kern="1200" dirty="0">
                          <a:solidFill>
                            <a:srgbClr val="4D535C"/>
                          </a:solidFill>
                          <a:latin typeface="Arial"/>
                          <a:ea typeface="+mn-ea"/>
                          <a:cs typeface="Arial"/>
                        </a:rPr>
                        <a:t>Traffic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buNone/>
                      </a:pPr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buNone/>
                      </a:pPr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8478491"/>
                  </a:ext>
                </a:extLst>
              </a:tr>
              <a:tr h="632195">
                <a:tc>
                  <a:txBody>
                    <a:bodyPr/>
                    <a:lstStyle/>
                    <a:p>
                      <a:r>
                        <a:rPr lang="de-DE" sz="2000" b="1" i="0" kern="1200" dirty="0" err="1">
                          <a:solidFill>
                            <a:srgbClr val="4D535C"/>
                          </a:solidFill>
                          <a:latin typeface="Arial"/>
                          <a:ea typeface="+mn-ea"/>
                          <a:cs typeface="Arial"/>
                        </a:rPr>
                        <a:t>Structure</a:t>
                      </a:r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buNone/>
                      </a:pPr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buNone/>
                      </a:pPr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8893113"/>
                  </a:ext>
                </a:extLst>
              </a:tr>
            </a:tbl>
          </a:graphicData>
        </a:graphic>
      </p:graphicFrame>
      <p:sp>
        <p:nvSpPr>
          <p:cNvPr id="8" name="Inhaltsplatzhalter 5">
            <a:extLst>
              <a:ext uri="{FF2B5EF4-FFF2-40B4-BE49-F238E27FC236}">
                <a16:creationId xmlns:a16="http://schemas.microsoft.com/office/drawing/2014/main" id="{1799FA3B-55C2-0621-2612-3C9B3773F5D2}"/>
              </a:ext>
            </a:extLst>
          </p:cNvPr>
          <p:cNvSpPr txBox="1">
            <a:spLocks/>
          </p:cNvSpPr>
          <p:nvPr/>
        </p:nvSpPr>
        <p:spPr>
          <a:xfrm>
            <a:off x="1981200" y="4706827"/>
            <a:ext cx="8153400" cy="9356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rgbClr val="4D535C"/>
                </a:solidFill>
                <a:latin typeface="Arial"/>
                <a:ea typeface="+mn-ea"/>
                <a:cs typeface="Arial"/>
              </a:defRPr>
            </a:lvl1pPr>
            <a:lvl2pPr marL="539750" indent="-27305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84250" indent="-177800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46200" indent="-17780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797050" indent="-18415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6" name="Inhaltsplatzhalter 6">
            <a:extLst>
              <a:ext uri="{FF2B5EF4-FFF2-40B4-BE49-F238E27FC236}">
                <a16:creationId xmlns:a16="http://schemas.microsoft.com/office/drawing/2014/main" id="{BEA849EB-D180-27D4-8509-A57EC057A77C}"/>
              </a:ext>
            </a:extLst>
          </p:cNvPr>
          <p:cNvSpPr txBox="1">
            <a:spLocks/>
          </p:cNvSpPr>
          <p:nvPr/>
        </p:nvSpPr>
        <p:spPr>
          <a:xfrm>
            <a:off x="4343400" y="2367075"/>
            <a:ext cx="3582212" cy="3223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9750" indent="-27305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84250" indent="-177800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46200" indent="-17780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797050" indent="-18415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de-DE" dirty="0">
                <a:solidFill>
                  <a:srgbClr val="4D535C"/>
                </a:solidFill>
              </a:rPr>
              <a:t>en-route</a:t>
            </a:r>
          </a:p>
          <a:p>
            <a:pPr algn="ctr" fontAlgn="ctr"/>
            <a:endParaRPr lang="de-DE" sz="1400" dirty="0">
              <a:solidFill>
                <a:srgbClr val="4D535C"/>
              </a:solidFill>
            </a:endParaRPr>
          </a:p>
          <a:p>
            <a:pPr algn="ctr" fontAlgn="ctr"/>
            <a:r>
              <a:rPr lang="de-DE" dirty="0">
                <a:solidFill>
                  <a:srgbClr val="4D535C"/>
                </a:solidFill>
              </a:rPr>
              <a:t>DFS</a:t>
            </a:r>
          </a:p>
          <a:p>
            <a:pPr algn="ctr" fontAlgn="ctr"/>
            <a:endParaRPr lang="de-DE" sz="1400" dirty="0">
              <a:solidFill>
                <a:srgbClr val="4D535C"/>
              </a:solidFill>
            </a:endParaRPr>
          </a:p>
          <a:p>
            <a:pPr algn="ctr" fontAlgn="ctr"/>
            <a:r>
              <a:rPr lang="de-DE" dirty="0">
                <a:solidFill>
                  <a:srgbClr val="4D535C"/>
                </a:solidFill>
              </a:rPr>
              <a:t>FIS</a:t>
            </a:r>
          </a:p>
          <a:p>
            <a:pPr algn="ctr" fontAlgn="ctr"/>
            <a:endParaRPr lang="de-DE" sz="1400" dirty="0">
              <a:solidFill>
                <a:srgbClr val="4D535C"/>
              </a:solidFill>
            </a:endParaRPr>
          </a:p>
          <a:p>
            <a:pPr algn="ctr" fontAlgn="ctr"/>
            <a:r>
              <a:rPr lang="de-DE" dirty="0">
                <a:solidFill>
                  <a:srgbClr val="4D535C"/>
                </a:solidFill>
              </a:rPr>
              <a:t>VFR </a:t>
            </a:r>
            <a:r>
              <a:rPr lang="de-DE" dirty="0" err="1">
                <a:solidFill>
                  <a:srgbClr val="4D535C"/>
                </a:solidFill>
              </a:rPr>
              <a:t>only</a:t>
            </a:r>
            <a:endParaRPr lang="de-DE" dirty="0">
              <a:solidFill>
                <a:srgbClr val="4D535C"/>
              </a:solidFill>
            </a:endParaRPr>
          </a:p>
          <a:p>
            <a:pPr algn="ctr" fontAlgn="ctr"/>
            <a:endParaRPr lang="de-DE" sz="1400" dirty="0">
              <a:solidFill>
                <a:srgbClr val="4D535C"/>
              </a:solidFill>
            </a:endParaRPr>
          </a:p>
          <a:p>
            <a:pPr algn="ctr" fontAlgn="ctr"/>
            <a:r>
              <a:rPr lang="de-DE" dirty="0" err="1">
                <a:solidFill>
                  <a:srgbClr val="4D535C"/>
                </a:solidFill>
              </a:rPr>
              <a:t>central</a:t>
            </a:r>
            <a:endParaRPr lang="de-DE" dirty="0">
              <a:solidFill>
                <a:srgbClr val="4D535C"/>
              </a:solidFill>
            </a:endParaRP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4FCB1AE-4F17-F585-5EC2-0AC7DE18E4C3}"/>
              </a:ext>
            </a:extLst>
          </p:cNvPr>
          <p:cNvSpPr txBox="1">
            <a:spLocks/>
          </p:cNvSpPr>
          <p:nvPr/>
        </p:nvSpPr>
        <p:spPr>
          <a:xfrm>
            <a:off x="7085788" y="2370473"/>
            <a:ext cx="3582212" cy="3223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9750" indent="-27305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84250" indent="-177800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46200" indent="-17780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797050" indent="-18415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de-DE" dirty="0" err="1">
                <a:solidFill>
                  <a:srgbClr val="4D535C"/>
                </a:solidFill>
              </a:rPr>
              <a:t>aerodrome</a:t>
            </a:r>
            <a:endParaRPr lang="de-DE" dirty="0">
              <a:solidFill>
                <a:srgbClr val="4D535C"/>
              </a:solidFill>
            </a:endParaRPr>
          </a:p>
          <a:p>
            <a:pPr algn="ctr" fontAlgn="ctr"/>
            <a:endParaRPr lang="de-DE" sz="1400" dirty="0">
              <a:solidFill>
                <a:srgbClr val="4D535C"/>
              </a:solidFill>
            </a:endParaRPr>
          </a:p>
          <a:p>
            <a:pPr algn="ctr" fontAlgn="ctr"/>
            <a:r>
              <a:rPr lang="de-DE" dirty="0" err="1">
                <a:solidFill>
                  <a:srgbClr val="4D535C"/>
                </a:solidFill>
              </a:rPr>
              <a:t>Several</a:t>
            </a:r>
            <a:r>
              <a:rPr lang="de-DE" dirty="0">
                <a:solidFill>
                  <a:srgbClr val="4D535C"/>
                </a:solidFill>
              </a:rPr>
              <a:t> </a:t>
            </a:r>
            <a:r>
              <a:rPr lang="de-DE" dirty="0" err="1">
                <a:solidFill>
                  <a:srgbClr val="4D535C"/>
                </a:solidFill>
              </a:rPr>
              <a:t>providers</a:t>
            </a:r>
            <a:endParaRPr lang="de-DE" dirty="0">
              <a:solidFill>
                <a:srgbClr val="4D535C"/>
              </a:solidFill>
            </a:endParaRPr>
          </a:p>
          <a:p>
            <a:pPr algn="ctr" fontAlgn="ctr"/>
            <a:endParaRPr lang="de-DE" sz="1400" dirty="0">
              <a:solidFill>
                <a:srgbClr val="4D535C"/>
              </a:solidFill>
            </a:endParaRPr>
          </a:p>
          <a:p>
            <a:pPr algn="ctr" fontAlgn="ctr"/>
            <a:r>
              <a:rPr lang="de-DE" dirty="0">
                <a:solidFill>
                  <a:srgbClr val="4D535C"/>
                </a:solidFill>
              </a:rPr>
              <a:t>AFIS</a:t>
            </a:r>
          </a:p>
          <a:p>
            <a:pPr algn="ctr" fontAlgn="ctr"/>
            <a:endParaRPr lang="de-DE" sz="1400" dirty="0">
              <a:solidFill>
                <a:srgbClr val="4D535C"/>
              </a:solidFill>
            </a:endParaRPr>
          </a:p>
          <a:p>
            <a:pPr algn="ctr" fontAlgn="ctr"/>
            <a:r>
              <a:rPr lang="de-DE" dirty="0">
                <a:solidFill>
                  <a:srgbClr val="4D535C"/>
                </a:solidFill>
              </a:rPr>
              <a:t>VFR + IFR</a:t>
            </a:r>
          </a:p>
          <a:p>
            <a:pPr algn="ctr" fontAlgn="ctr"/>
            <a:endParaRPr lang="de-DE" sz="1400" dirty="0">
              <a:solidFill>
                <a:srgbClr val="4D535C"/>
              </a:solidFill>
            </a:endParaRPr>
          </a:p>
          <a:p>
            <a:pPr algn="ctr" fontAlgn="ctr"/>
            <a:r>
              <a:rPr lang="de-DE" dirty="0" err="1">
                <a:solidFill>
                  <a:srgbClr val="4D535C"/>
                </a:solidFill>
              </a:rPr>
              <a:t>local</a:t>
            </a:r>
            <a:endParaRPr lang="de-DE" dirty="0">
              <a:solidFill>
                <a:srgbClr val="4D53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04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56EB0-9410-C631-1C38-0DF8E71CC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DD99F1A0-A5F5-D419-55B7-306F986E9209}"/>
              </a:ext>
            </a:extLst>
          </p:cNvPr>
          <p:cNvSpPr/>
          <p:nvPr/>
        </p:nvSpPr>
        <p:spPr>
          <a:xfrm>
            <a:off x="1981201" y="1486800"/>
            <a:ext cx="8184627" cy="43048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A56A1E-3114-B33B-242B-43309D521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de-DE" sz="2800" dirty="0"/>
              <a:t>Same </a:t>
            </a:r>
            <a:r>
              <a:rPr lang="de-DE" sz="2800" dirty="0" err="1"/>
              <a:t>airspace</a:t>
            </a:r>
            <a:r>
              <a:rPr lang="de-DE" sz="2800" dirty="0"/>
              <a:t> – </a:t>
            </a:r>
            <a:r>
              <a:rPr lang="de-DE" sz="2800" dirty="0" err="1"/>
              <a:t>two</a:t>
            </a:r>
            <a:r>
              <a:rPr lang="de-DE" sz="2800" dirty="0"/>
              <a:t> </a:t>
            </a:r>
            <a:r>
              <a:rPr lang="de-DE" sz="2800" dirty="0" err="1"/>
              <a:t>services</a:t>
            </a:r>
            <a:endParaRPr lang="de-DE" sz="280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1BB87E-4E9E-2620-B8C2-A3CADE56E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fld id="{D77C1C19-962D-554B-9486-CAB7D7368CC7}" type="datetime5">
              <a:rPr lang="de-DE">
                <a:solidFill>
                  <a:srgbClr val="4D535C"/>
                </a:solidFill>
              </a:rPr>
              <a:pPr defTabSz="457200">
                <a:spcAft>
                  <a:spcPts val="600"/>
                </a:spcAft>
              </a:pPr>
              <a:t>26-09-07</a:t>
            </a:fld>
            <a:endParaRPr lang="de-DE">
              <a:solidFill>
                <a:srgbClr val="4D535C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4B9DEB2-BA21-E1F5-E677-6BFC1CD9C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de-DE" dirty="0">
                <a:solidFill>
                  <a:srgbClr val="4D535C"/>
                </a:solidFill>
              </a:rPr>
              <a:t>© </a:t>
            </a:r>
            <a:r>
              <a:rPr lang="de-DE" dirty="0" err="1">
                <a:solidFill>
                  <a:srgbClr val="4D535C"/>
                </a:solidFill>
              </a:rPr>
              <a:t>GdF</a:t>
            </a:r>
            <a:r>
              <a:rPr lang="de-DE" dirty="0">
                <a:solidFill>
                  <a:srgbClr val="4D535C"/>
                </a:solidFill>
              </a:rPr>
              <a:t> – Gewerkschaft der Flugsicherung e. V. / Fachbereich FSBD / Jan Rose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B8FC90D-6F2A-88F7-EFA9-E4DAD3F7F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fld id="{15D1FC1D-1100-5A4D-B2D5-3AB2916C7C61}" type="slidenum">
              <a:rPr lang="de-DE">
                <a:solidFill>
                  <a:srgbClr val="4D535C"/>
                </a:solidFill>
              </a:rPr>
              <a:pPr defTabSz="457200">
                <a:spcAft>
                  <a:spcPts val="600"/>
                </a:spcAft>
              </a:pPr>
              <a:t>5</a:t>
            </a:fld>
            <a:endParaRPr lang="de-DE" dirty="0">
              <a:solidFill>
                <a:srgbClr val="4D535C"/>
              </a:solidFill>
            </a:endParaRP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540CEF4-B0F1-5D04-EEAA-ED5D030FB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4624" y="2080742"/>
            <a:ext cx="3582212" cy="1589331"/>
          </a:xfrm>
        </p:spPr>
        <p:txBody>
          <a:bodyPr>
            <a:normAutofit/>
          </a:bodyPr>
          <a:lstStyle/>
          <a:p>
            <a:r>
              <a:rPr lang="de-DE" dirty="0"/>
              <a:t>VFR </a:t>
            </a:r>
            <a:r>
              <a:rPr lang="de-DE" dirty="0" err="1"/>
              <a:t>aircraft</a:t>
            </a:r>
            <a:endParaRPr lang="de-D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600" dirty="0"/>
              <a:t>Flight Information Service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600" dirty="0"/>
              <a:t>zFIS </a:t>
            </a:r>
            <a:r>
              <a:rPr lang="de-DE" sz="1600" dirty="0" err="1"/>
              <a:t>frequency</a:t>
            </a:r>
            <a:endParaRPr lang="de-DE" sz="16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600" dirty="0"/>
              <a:t>FIS </a:t>
            </a:r>
            <a:r>
              <a:rPr lang="de-DE" sz="1600" dirty="0" err="1"/>
              <a:t>Specialist</a:t>
            </a:r>
            <a:endParaRPr lang="de-DE" sz="1600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C1C540C-9AFF-6AEA-9EF4-82A8421F839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583616" y="2075614"/>
            <a:ext cx="3582212" cy="158933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e-DE" dirty="0">
                <a:solidFill>
                  <a:srgbClr val="4D535C"/>
                </a:solidFill>
              </a:rPr>
              <a:t>IFR </a:t>
            </a:r>
            <a:r>
              <a:rPr lang="de-DE" dirty="0" err="1">
                <a:solidFill>
                  <a:srgbClr val="4D535C"/>
                </a:solidFill>
              </a:rPr>
              <a:t>aircraft</a:t>
            </a:r>
            <a:endParaRPr lang="de-DE" dirty="0">
              <a:solidFill>
                <a:srgbClr val="4D535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rgbClr val="4D535C"/>
                </a:solidFill>
              </a:rPr>
              <a:t>Air Traffic Control Service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rgbClr val="4D535C"/>
                </a:solidFill>
              </a:rPr>
              <a:t>ATC </a:t>
            </a:r>
            <a:r>
              <a:rPr lang="de-DE" sz="1600" dirty="0" err="1">
                <a:solidFill>
                  <a:srgbClr val="4D535C"/>
                </a:solidFill>
              </a:rPr>
              <a:t>frequency</a:t>
            </a:r>
            <a:endParaRPr lang="de-DE" sz="1600" dirty="0">
              <a:solidFill>
                <a:srgbClr val="4D535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rgbClr val="4D535C"/>
                </a:solidFill>
              </a:rPr>
              <a:t>Air Traffic Controller</a:t>
            </a:r>
          </a:p>
        </p:txBody>
      </p:sp>
      <p:sp>
        <p:nvSpPr>
          <p:cNvPr id="11" name="Inhaltsplatzhalter 5">
            <a:extLst>
              <a:ext uri="{FF2B5EF4-FFF2-40B4-BE49-F238E27FC236}">
                <a16:creationId xmlns:a16="http://schemas.microsoft.com/office/drawing/2014/main" id="{D601E18E-595E-1480-055D-0EDF710F1917}"/>
              </a:ext>
            </a:extLst>
          </p:cNvPr>
          <p:cNvSpPr txBox="1">
            <a:spLocks/>
          </p:cNvSpPr>
          <p:nvPr/>
        </p:nvSpPr>
        <p:spPr>
          <a:xfrm>
            <a:off x="5494663" y="1572329"/>
            <a:ext cx="1288472" cy="57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rgbClr val="4D535C"/>
                </a:solidFill>
                <a:latin typeface="Arial"/>
                <a:ea typeface="+mn-ea"/>
                <a:cs typeface="Arial"/>
              </a:defRPr>
            </a:lvl1pPr>
            <a:lvl2pPr marL="539750" indent="-27305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84250" indent="-177800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46200" indent="-17780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797050" indent="-18415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CLASS E</a:t>
            </a:r>
            <a:endParaRPr lang="de-DE" sz="160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EDDB0AD-7967-4625-28F2-999BA579F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174" y="4061932"/>
            <a:ext cx="3970663" cy="1323554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E96F935-2AB8-F160-1E2E-DA3FA477A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3970662" cy="132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5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F79AC-0BD3-DB70-8557-AE6F72536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EEE5FA8C-BBAF-8364-1BB5-E775D2FE8C55}"/>
              </a:ext>
            </a:extLst>
          </p:cNvPr>
          <p:cNvSpPr/>
          <p:nvPr/>
        </p:nvSpPr>
        <p:spPr>
          <a:xfrm>
            <a:off x="1981201" y="1486801"/>
            <a:ext cx="8184627" cy="43048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FAE529B-2265-E79C-DDFB-79F6B94E3571}"/>
              </a:ext>
            </a:extLst>
          </p:cNvPr>
          <p:cNvSpPr/>
          <p:nvPr/>
        </p:nvSpPr>
        <p:spPr>
          <a:xfrm>
            <a:off x="1981200" y="2122559"/>
            <a:ext cx="8184626" cy="36690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1F3515-10D6-2CAE-C808-C9DE3365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de-DE" sz="2800" dirty="0"/>
              <a:t>Same </a:t>
            </a:r>
            <a:r>
              <a:rPr lang="de-DE" sz="2800" dirty="0" err="1"/>
              <a:t>airspace</a:t>
            </a:r>
            <a:r>
              <a:rPr lang="de-DE" sz="2800" dirty="0"/>
              <a:t> – SAME SERVICE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6503DC2-F063-AB3F-A811-A94992EB8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fld id="{D77C1C19-962D-554B-9486-CAB7D7368CC7}" type="datetime5">
              <a:rPr lang="de-DE">
                <a:solidFill>
                  <a:srgbClr val="4D535C"/>
                </a:solidFill>
              </a:rPr>
              <a:pPr defTabSz="457200">
                <a:spcAft>
                  <a:spcPts val="600"/>
                </a:spcAft>
              </a:pPr>
              <a:t>26-09-07</a:t>
            </a:fld>
            <a:endParaRPr lang="de-DE">
              <a:solidFill>
                <a:srgbClr val="4D535C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6BE6858-BC3F-6410-77FE-2FD0686F4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de-DE" dirty="0">
                <a:solidFill>
                  <a:srgbClr val="4D535C"/>
                </a:solidFill>
              </a:rPr>
              <a:t>© </a:t>
            </a:r>
            <a:r>
              <a:rPr lang="de-DE" dirty="0" err="1">
                <a:solidFill>
                  <a:srgbClr val="4D535C"/>
                </a:solidFill>
              </a:rPr>
              <a:t>GdF</a:t>
            </a:r>
            <a:r>
              <a:rPr lang="de-DE" dirty="0">
                <a:solidFill>
                  <a:srgbClr val="4D535C"/>
                </a:solidFill>
              </a:rPr>
              <a:t> – Gewerkschaft der Flugsicherung e. V. / Fachbereich FSBD / Jan Rose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F9962F7-86C3-4E07-C7E1-A39091737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fld id="{15D1FC1D-1100-5A4D-B2D5-3AB2916C7C61}" type="slidenum">
              <a:rPr lang="de-DE">
                <a:solidFill>
                  <a:srgbClr val="4D535C"/>
                </a:solidFill>
              </a:rPr>
              <a:pPr defTabSz="457200">
                <a:spcAft>
                  <a:spcPts val="600"/>
                </a:spcAft>
              </a:pPr>
              <a:t>6</a:t>
            </a:fld>
            <a:endParaRPr lang="de-DE" dirty="0">
              <a:solidFill>
                <a:srgbClr val="4D535C"/>
              </a:solidFill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AF8CEF5B-C201-1866-7566-28EA09ABCB13}"/>
              </a:ext>
            </a:extLst>
          </p:cNvPr>
          <p:cNvSpPr/>
          <p:nvPr/>
        </p:nvSpPr>
        <p:spPr>
          <a:xfrm>
            <a:off x="3403049" y="2122559"/>
            <a:ext cx="5385901" cy="36690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4D535C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DAD6863-96AF-B20F-6F4E-92CEE0471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3050" y="2526645"/>
            <a:ext cx="5385900" cy="1504417"/>
          </a:xfrm>
        </p:spPr>
        <p:txBody>
          <a:bodyPr>
            <a:noAutofit/>
          </a:bodyPr>
          <a:lstStyle/>
          <a:p>
            <a:r>
              <a:rPr lang="de-DE" dirty="0"/>
              <a:t>IFR + VFR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/>
              <a:t>Flight Information Service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/>
              <a:t>same AFIS </a:t>
            </a:r>
            <a:r>
              <a:rPr lang="de-DE" sz="1600" dirty="0" err="1"/>
              <a:t>frequency</a:t>
            </a:r>
            <a:endParaRPr lang="de-D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/>
              <a:t>same AFIS </a:t>
            </a:r>
            <a:r>
              <a:rPr lang="de-DE" sz="1600" dirty="0" err="1"/>
              <a:t>Specialist</a:t>
            </a:r>
            <a:endParaRPr lang="de-DE" sz="1600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1AC80529-4E7B-FA81-9073-3D668E2F28D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403049" y="2182180"/>
            <a:ext cx="5560842" cy="44111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de-DE" dirty="0">
                <a:solidFill>
                  <a:srgbClr val="4D535C"/>
                </a:solidFill>
              </a:rPr>
              <a:t>CLASS G + RMZ</a:t>
            </a:r>
          </a:p>
        </p:txBody>
      </p:sp>
      <p:sp>
        <p:nvSpPr>
          <p:cNvPr id="8" name="Inhaltsplatzhalter 5">
            <a:extLst>
              <a:ext uri="{FF2B5EF4-FFF2-40B4-BE49-F238E27FC236}">
                <a16:creationId xmlns:a16="http://schemas.microsoft.com/office/drawing/2014/main" id="{48279437-EDE9-000C-F583-98BE9DDC3152}"/>
              </a:ext>
            </a:extLst>
          </p:cNvPr>
          <p:cNvSpPr txBox="1">
            <a:spLocks/>
          </p:cNvSpPr>
          <p:nvPr/>
        </p:nvSpPr>
        <p:spPr>
          <a:xfrm>
            <a:off x="1981200" y="3105484"/>
            <a:ext cx="8214018" cy="4218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>
                <a:solidFill>
                  <a:srgbClr val="4D535C"/>
                </a:solidFill>
                <a:latin typeface="Arial"/>
                <a:cs typeface="Arial"/>
              </a:defRPr>
            </a:lvl1pPr>
            <a:lvl2pPr marL="539750" indent="-273050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Char char="•"/>
              <a:defRPr b="0" i="0">
                <a:latin typeface="Arial"/>
                <a:cs typeface="Arial"/>
              </a:defRPr>
            </a:lvl2pPr>
            <a:lvl3pPr marL="984250" indent="-177800">
              <a:spcBef>
                <a:spcPct val="20000"/>
              </a:spcBef>
              <a:buSzPct val="100000"/>
              <a:buFont typeface="Arial"/>
              <a:buChar char="•"/>
              <a:defRPr sz="1600" b="0" i="0">
                <a:latin typeface="Arial"/>
                <a:cs typeface="Arial"/>
              </a:defRPr>
            </a:lvl3pPr>
            <a:lvl4pPr marL="1346200" indent="-177800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400" b="0" i="0">
                <a:latin typeface="Arial"/>
                <a:cs typeface="Arial"/>
              </a:defRPr>
            </a:lvl4pPr>
            <a:lvl5pPr marL="1797050" indent="-184150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200" b="0" i="0"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defTabSz="457200"/>
            <a:endParaRPr lang="de-DE" dirty="0"/>
          </a:p>
        </p:txBody>
      </p:sp>
      <p:sp>
        <p:nvSpPr>
          <p:cNvPr id="18" name="Inhaltsplatzhalter 5">
            <a:extLst>
              <a:ext uri="{FF2B5EF4-FFF2-40B4-BE49-F238E27FC236}">
                <a16:creationId xmlns:a16="http://schemas.microsoft.com/office/drawing/2014/main" id="{B4E4FD12-9881-7408-DACA-843F42EC2D05}"/>
              </a:ext>
            </a:extLst>
          </p:cNvPr>
          <p:cNvSpPr txBox="1">
            <a:spLocks/>
          </p:cNvSpPr>
          <p:nvPr/>
        </p:nvSpPr>
        <p:spPr>
          <a:xfrm>
            <a:off x="5494663" y="1572329"/>
            <a:ext cx="1288472" cy="57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rgbClr val="4D535C"/>
                </a:solidFill>
                <a:latin typeface="Arial"/>
                <a:ea typeface="+mn-ea"/>
                <a:cs typeface="Arial"/>
              </a:defRPr>
            </a:lvl1pPr>
            <a:lvl2pPr marL="539750" indent="-27305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84250" indent="-177800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46200" indent="-17780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797050" indent="-18415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CLASS E</a:t>
            </a:r>
            <a:endParaRPr lang="de-DE" sz="1600" dirty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9D364E0C-2373-78A4-44A6-1085EB9DA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511" y="3511389"/>
            <a:ext cx="4239491" cy="2385981"/>
          </a:xfrm>
          <a:prstGeom prst="rect">
            <a:avLst/>
          </a:prstGeom>
        </p:spPr>
      </p:pic>
      <p:sp>
        <p:nvSpPr>
          <p:cNvPr id="9" name="Inhaltsplatzhalter 6">
            <a:extLst>
              <a:ext uri="{FF2B5EF4-FFF2-40B4-BE49-F238E27FC236}">
                <a16:creationId xmlns:a16="http://schemas.microsoft.com/office/drawing/2014/main" id="{1FFA9130-9D92-29F3-7665-447D909801AA}"/>
              </a:ext>
            </a:extLst>
          </p:cNvPr>
          <p:cNvSpPr txBox="1">
            <a:spLocks/>
          </p:cNvSpPr>
          <p:nvPr/>
        </p:nvSpPr>
        <p:spPr>
          <a:xfrm>
            <a:off x="8882732" y="2182180"/>
            <a:ext cx="1158553" cy="441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9750" indent="-27305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84250" indent="-177800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46200" indent="-17780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797050" indent="-18415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rgbClr val="4D535C"/>
                </a:solidFill>
              </a:rPr>
              <a:t>G</a:t>
            </a:r>
          </a:p>
        </p:txBody>
      </p:sp>
      <p:sp>
        <p:nvSpPr>
          <p:cNvPr id="10" name="Inhaltsplatzhalter 6">
            <a:extLst>
              <a:ext uri="{FF2B5EF4-FFF2-40B4-BE49-F238E27FC236}">
                <a16:creationId xmlns:a16="http://schemas.microsoft.com/office/drawing/2014/main" id="{F75726C7-FDB5-D8D3-0C47-AF59D730109C}"/>
              </a:ext>
            </a:extLst>
          </p:cNvPr>
          <p:cNvSpPr txBox="1">
            <a:spLocks/>
          </p:cNvSpPr>
          <p:nvPr/>
        </p:nvSpPr>
        <p:spPr>
          <a:xfrm>
            <a:off x="2119954" y="2182180"/>
            <a:ext cx="1158553" cy="441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9750" indent="-27305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84250" indent="-177800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46200" indent="-17780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797050" indent="-18415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rgbClr val="4D535C"/>
                </a:solidFill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41354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A9CD2-432E-EB2D-D415-AF3E3B7BF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E7A57F-95D3-93B5-B2E2-47DE7E7F5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de-DE" dirty="0"/>
              <a:t>AFIS in Germany </a:t>
            </a:r>
            <a:r>
              <a:rPr lang="de-DE" dirty="0" err="1"/>
              <a:t>today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8CC5B26-51A4-F5E0-DB70-4B23CC4DA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fld id="{D77C1C19-962D-554B-9486-CAB7D7368CC7}" type="datetime5">
              <a:rPr lang="de-DE">
                <a:solidFill>
                  <a:srgbClr val="4D535C"/>
                </a:solidFill>
              </a:rPr>
              <a:pPr defTabSz="457200">
                <a:spcAft>
                  <a:spcPts val="600"/>
                </a:spcAft>
              </a:pPr>
              <a:t>26-09-07</a:t>
            </a:fld>
            <a:endParaRPr lang="de-DE">
              <a:solidFill>
                <a:srgbClr val="4D535C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DC7DCC8-E995-A77D-BE8B-CFFFB2B4F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de-DE" dirty="0">
                <a:solidFill>
                  <a:srgbClr val="4D535C"/>
                </a:solidFill>
              </a:rPr>
              <a:t>© </a:t>
            </a:r>
            <a:r>
              <a:rPr lang="de-DE" dirty="0" err="1">
                <a:solidFill>
                  <a:srgbClr val="4D535C"/>
                </a:solidFill>
              </a:rPr>
              <a:t>GdF</a:t>
            </a:r>
            <a:r>
              <a:rPr lang="de-DE" dirty="0">
                <a:solidFill>
                  <a:srgbClr val="4D535C"/>
                </a:solidFill>
              </a:rPr>
              <a:t> – Gewerkschaft der Flugsicherung e. V. / Fachbereich FSBD / Jan Rose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AB539E-D012-CA31-EDFE-B6D93BBBA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 defTabSz="457200">
              <a:spcAft>
                <a:spcPts val="600"/>
              </a:spcAft>
            </a:pPr>
            <a:fld id="{15D1FC1D-1100-5A4D-B2D5-3AB2916C7C61}" type="slidenum">
              <a:rPr lang="de-DE">
                <a:solidFill>
                  <a:srgbClr val="4D535C"/>
                </a:solidFill>
              </a:rPr>
              <a:pPr defTabSz="457200">
                <a:spcAft>
                  <a:spcPts val="600"/>
                </a:spcAft>
              </a:pPr>
              <a:t>7</a:t>
            </a:fld>
            <a:endParaRPr lang="de-DE">
              <a:solidFill>
                <a:srgbClr val="4D535C"/>
              </a:solidFill>
            </a:endParaRP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76AD106-84B0-46EB-3D20-004E2ADE59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96782" y="2103121"/>
            <a:ext cx="4038600" cy="4024081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de-DE" b="1" dirty="0">
                <a:solidFill>
                  <a:srgbClr val="4D535C"/>
                </a:solidFill>
              </a:rPr>
              <a:t>Provider </a:t>
            </a:r>
            <a:r>
              <a:rPr lang="de-DE" b="1" dirty="0" err="1">
                <a:solidFill>
                  <a:srgbClr val="4D535C"/>
                </a:solidFill>
              </a:rPr>
              <a:t>models</a:t>
            </a:r>
            <a:r>
              <a:rPr lang="de-DE" b="1" dirty="0">
                <a:solidFill>
                  <a:srgbClr val="4D535C"/>
                </a:solidFill>
              </a:rPr>
              <a:t>:</a:t>
            </a:r>
          </a:p>
          <a:p>
            <a:endParaRPr lang="de-DE" b="1" dirty="0">
              <a:solidFill>
                <a:srgbClr val="4D535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b="1" dirty="0" err="1">
                <a:solidFill>
                  <a:srgbClr val="4D535C"/>
                </a:solidFill>
              </a:rPr>
              <a:t>local</a:t>
            </a:r>
            <a:r>
              <a:rPr lang="de-DE" sz="1600" b="1" dirty="0">
                <a:solidFill>
                  <a:srgbClr val="4D535C"/>
                </a:solidFill>
              </a:rPr>
              <a:t> </a:t>
            </a:r>
            <a:r>
              <a:rPr lang="de-DE" sz="1600" b="1" dirty="0" err="1">
                <a:solidFill>
                  <a:srgbClr val="4D535C"/>
                </a:solidFill>
              </a:rPr>
              <a:t>aerodrome</a:t>
            </a:r>
            <a:r>
              <a:rPr lang="de-DE" sz="1600" b="1" dirty="0">
                <a:solidFill>
                  <a:srgbClr val="4D535C"/>
                </a:solidFill>
              </a:rPr>
              <a:t> </a:t>
            </a:r>
            <a:r>
              <a:rPr lang="de-DE" sz="1600" b="1" dirty="0" err="1">
                <a:solidFill>
                  <a:srgbClr val="4D535C"/>
                </a:solidFill>
              </a:rPr>
              <a:t>operator</a:t>
            </a:r>
            <a:endParaRPr lang="de-DE" sz="1600" b="1" dirty="0">
              <a:solidFill>
                <a:srgbClr val="4D535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1600" b="1" dirty="0">
              <a:solidFill>
                <a:srgbClr val="4D535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b="1" dirty="0">
                <a:solidFill>
                  <a:srgbClr val="4D535C"/>
                </a:solidFill>
              </a:rPr>
              <a:t>municipal / regional </a:t>
            </a:r>
            <a:r>
              <a:rPr lang="de-DE" sz="1600" b="1" dirty="0" err="1">
                <a:solidFill>
                  <a:srgbClr val="4D535C"/>
                </a:solidFill>
              </a:rPr>
              <a:t>company</a:t>
            </a:r>
            <a:endParaRPr lang="de-DE" sz="1600" b="1" dirty="0">
              <a:solidFill>
                <a:srgbClr val="4D535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1600" b="1" dirty="0">
              <a:solidFill>
                <a:srgbClr val="4D535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b="1" dirty="0" err="1">
                <a:solidFill>
                  <a:srgbClr val="4D535C"/>
                </a:solidFill>
              </a:rPr>
              <a:t>specialised</a:t>
            </a:r>
            <a:r>
              <a:rPr lang="de-DE" sz="1600" b="1" dirty="0">
                <a:solidFill>
                  <a:srgbClr val="4D535C"/>
                </a:solidFill>
              </a:rPr>
              <a:t> ANSP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1600" b="1" dirty="0">
              <a:solidFill>
                <a:srgbClr val="4D535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b="1" dirty="0">
                <a:solidFill>
                  <a:srgbClr val="4D535C"/>
                </a:solidFill>
              </a:rPr>
              <a:t>DFS Aviation Services</a:t>
            </a:r>
            <a:endParaRPr lang="de-DE" sz="2400" b="1" dirty="0">
              <a:solidFill>
                <a:srgbClr val="4D535C"/>
              </a:solidFill>
            </a:endParaRP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6D9CCF9-59D6-6AFB-A7A9-27818C7894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96782" y="1602000"/>
            <a:ext cx="8298156" cy="501120"/>
          </a:xfrm>
        </p:spPr>
        <p:txBody>
          <a:bodyPr>
            <a:noAutofit/>
          </a:bodyPr>
          <a:lstStyle/>
          <a:p>
            <a:r>
              <a:rPr lang="de-DE" sz="2000" dirty="0"/>
              <a:t>25 </a:t>
            </a:r>
            <a:r>
              <a:rPr lang="de-DE" sz="2000" dirty="0" err="1"/>
              <a:t>officially</a:t>
            </a:r>
            <a:r>
              <a:rPr lang="de-DE" sz="2000" dirty="0"/>
              <a:t> </a:t>
            </a:r>
            <a:r>
              <a:rPr lang="de-DE" sz="2000" dirty="0" err="1"/>
              <a:t>designated</a:t>
            </a:r>
            <a:r>
              <a:rPr lang="de-DE" sz="2000" dirty="0"/>
              <a:t> AFIS </a:t>
            </a:r>
            <a:r>
              <a:rPr lang="de-DE" sz="2000" dirty="0" err="1"/>
              <a:t>aerodromes</a:t>
            </a:r>
            <a:endParaRPr lang="de-DE" sz="20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C9CF08A-DD42-57F7-102D-8065ADF3D514}"/>
              </a:ext>
            </a:extLst>
          </p:cNvPr>
          <p:cNvSpPr txBox="1">
            <a:spLocks/>
          </p:cNvSpPr>
          <p:nvPr/>
        </p:nvSpPr>
        <p:spPr>
          <a:xfrm>
            <a:off x="6599333" y="1602001"/>
            <a:ext cx="3566494" cy="4373898"/>
          </a:xfrm>
          <a:prstGeom prst="rect">
            <a:avLst/>
          </a:prstGeom>
        </p:spPr>
        <p:txBody>
          <a:bodyPr vert="horz" lIns="91440" tIns="5400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rgbClr val="4D535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None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SzPct val="100000"/>
              <a:buFont typeface="Arial"/>
              <a:buNone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None/>
              <a:defRPr sz="9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None/>
              <a:defRPr sz="9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7DF7F35-78C5-9902-A1CF-B06B780C1F3F}"/>
              </a:ext>
            </a:extLst>
          </p:cNvPr>
          <p:cNvSpPr txBox="1">
            <a:spLocks/>
          </p:cNvSpPr>
          <p:nvPr/>
        </p:nvSpPr>
        <p:spPr>
          <a:xfrm>
            <a:off x="6599333" y="1602001"/>
            <a:ext cx="3566494" cy="4373898"/>
          </a:xfrm>
          <a:prstGeom prst="rect">
            <a:avLst/>
          </a:prstGeom>
        </p:spPr>
        <p:txBody>
          <a:bodyPr vert="horz" lIns="91440" tIns="5400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rgbClr val="4D535C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None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SzPct val="100000"/>
              <a:buFont typeface="Arial"/>
              <a:buNone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None/>
              <a:defRPr sz="9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None/>
              <a:defRPr sz="9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600" dirty="0"/>
          </a:p>
        </p:txBody>
      </p:sp>
      <p:sp>
        <p:nvSpPr>
          <p:cNvPr id="9" name="Inhaltsplatzhalter 5">
            <a:extLst>
              <a:ext uri="{FF2B5EF4-FFF2-40B4-BE49-F238E27FC236}">
                <a16:creationId xmlns:a16="http://schemas.microsoft.com/office/drawing/2014/main" id="{4E9266CC-0869-0165-8D53-98479EEB801A}"/>
              </a:ext>
            </a:extLst>
          </p:cNvPr>
          <p:cNvSpPr txBox="1">
            <a:spLocks/>
          </p:cNvSpPr>
          <p:nvPr/>
        </p:nvSpPr>
        <p:spPr>
          <a:xfrm>
            <a:off x="1981200" y="5638859"/>
            <a:ext cx="8137818" cy="585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rgbClr val="4D535C"/>
                </a:solidFill>
                <a:latin typeface="Arial"/>
                <a:ea typeface="+mn-ea"/>
                <a:cs typeface="Arial"/>
              </a:defRPr>
            </a:lvl1pPr>
            <a:lvl2pPr marL="539750" indent="-27305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84250" indent="-177800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46200" indent="-17780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797050" indent="-18415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693BFE7-6915-D3E3-A59A-B6E2A9631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543" y="1852561"/>
            <a:ext cx="6134820" cy="4601115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78D15E4A-C00A-BE23-E865-33EEE02B016D}"/>
              </a:ext>
            </a:extLst>
          </p:cNvPr>
          <p:cNvSpPr/>
          <p:nvPr/>
        </p:nvSpPr>
        <p:spPr>
          <a:xfrm>
            <a:off x="7862998" y="2676472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E9AC5C8-41C6-56C8-50BB-879CEDC80721}"/>
              </a:ext>
            </a:extLst>
          </p:cNvPr>
          <p:cNvSpPr/>
          <p:nvPr/>
        </p:nvSpPr>
        <p:spPr>
          <a:xfrm>
            <a:off x="7091473" y="3052710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E4F8518-2CDC-E1BB-A1F1-38BF3F816762}"/>
              </a:ext>
            </a:extLst>
          </p:cNvPr>
          <p:cNvSpPr/>
          <p:nvPr/>
        </p:nvSpPr>
        <p:spPr>
          <a:xfrm>
            <a:off x="6832070" y="3127727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13A16E2-2BF0-BF4F-932C-36F5B1BDFA3A}"/>
              </a:ext>
            </a:extLst>
          </p:cNvPr>
          <p:cNvSpPr/>
          <p:nvPr/>
        </p:nvSpPr>
        <p:spPr>
          <a:xfrm>
            <a:off x="8761334" y="3121727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901CCF16-278A-9F09-76A2-B096EB764E00}"/>
              </a:ext>
            </a:extLst>
          </p:cNvPr>
          <p:cNvSpPr/>
          <p:nvPr/>
        </p:nvSpPr>
        <p:spPr>
          <a:xfrm>
            <a:off x="8928021" y="3697990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AC4E5B9-5D72-4EEA-74FA-9DE53E56C3C1}"/>
              </a:ext>
            </a:extLst>
          </p:cNvPr>
          <p:cNvSpPr/>
          <p:nvPr/>
        </p:nvSpPr>
        <p:spPr>
          <a:xfrm>
            <a:off x="8771815" y="3828126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668FCB7-2FD7-A925-E08A-69B4F06EC389}"/>
              </a:ext>
            </a:extLst>
          </p:cNvPr>
          <p:cNvSpPr/>
          <p:nvPr/>
        </p:nvSpPr>
        <p:spPr>
          <a:xfrm>
            <a:off x="9124236" y="4345785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F30229D-6214-7F5F-7DE8-D8458D52847C}"/>
              </a:ext>
            </a:extLst>
          </p:cNvPr>
          <p:cNvSpPr/>
          <p:nvPr/>
        </p:nvSpPr>
        <p:spPr>
          <a:xfrm>
            <a:off x="8649104" y="4326733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A024FD6-5DB7-8D4D-95EA-7D8083F9B9B2}"/>
              </a:ext>
            </a:extLst>
          </p:cNvPr>
          <p:cNvSpPr/>
          <p:nvPr/>
        </p:nvSpPr>
        <p:spPr>
          <a:xfrm>
            <a:off x="8382581" y="3875751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86DD1585-F765-F8BC-59AB-F7260179BA1F}"/>
              </a:ext>
            </a:extLst>
          </p:cNvPr>
          <p:cNvSpPr/>
          <p:nvPr/>
        </p:nvSpPr>
        <p:spPr>
          <a:xfrm>
            <a:off x="8288343" y="4001409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1CC2010-1C11-155D-F873-7B916481F62F}"/>
              </a:ext>
            </a:extLst>
          </p:cNvPr>
          <p:cNvSpPr/>
          <p:nvPr/>
        </p:nvSpPr>
        <p:spPr>
          <a:xfrm>
            <a:off x="7114332" y="4566629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9085F0EE-1E01-4962-5871-FA141DF6E331}"/>
              </a:ext>
            </a:extLst>
          </p:cNvPr>
          <p:cNvSpPr/>
          <p:nvPr/>
        </p:nvSpPr>
        <p:spPr>
          <a:xfrm>
            <a:off x="7319120" y="4471379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3E58331-AD51-1507-AEC4-2BF48F0B5012}"/>
              </a:ext>
            </a:extLst>
          </p:cNvPr>
          <p:cNvSpPr/>
          <p:nvPr/>
        </p:nvSpPr>
        <p:spPr>
          <a:xfrm>
            <a:off x="7273401" y="4911357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E9862190-9651-24CF-C810-9C91E79949C4}"/>
              </a:ext>
            </a:extLst>
          </p:cNvPr>
          <p:cNvSpPr/>
          <p:nvPr/>
        </p:nvSpPr>
        <p:spPr>
          <a:xfrm>
            <a:off x="7197310" y="5170612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578BE4E-69AF-C43D-5ACA-54648ED4F541}"/>
              </a:ext>
            </a:extLst>
          </p:cNvPr>
          <p:cNvSpPr/>
          <p:nvPr/>
        </p:nvSpPr>
        <p:spPr>
          <a:xfrm>
            <a:off x="6767517" y="5208375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FA783A65-C74B-B20F-B433-240C6BDE0D48}"/>
              </a:ext>
            </a:extLst>
          </p:cNvPr>
          <p:cNvSpPr/>
          <p:nvPr/>
        </p:nvSpPr>
        <p:spPr>
          <a:xfrm>
            <a:off x="7599020" y="5078932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7A45EA33-C35F-FDBF-0903-E6D2DB2C4800}"/>
              </a:ext>
            </a:extLst>
          </p:cNvPr>
          <p:cNvSpPr/>
          <p:nvPr/>
        </p:nvSpPr>
        <p:spPr>
          <a:xfrm>
            <a:off x="7484718" y="5256000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ED947048-174D-686D-DC29-0BFC002258AF}"/>
              </a:ext>
            </a:extLst>
          </p:cNvPr>
          <p:cNvSpPr/>
          <p:nvPr/>
        </p:nvSpPr>
        <p:spPr>
          <a:xfrm>
            <a:off x="7453393" y="5638859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10522B2-761F-9EFC-F79F-3FC103B58AC9}"/>
              </a:ext>
            </a:extLst>
          </p:cNvPr>
          <p:cNvSpPr/>
          <p:nvPr/>
        </p:nvSpPr>
        <p:spPr>
          <a:xfrm>
            <a:off x="7197310" y="5706727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B82E9035-9A49-32FA-43DF-923C0FE44C73}"/>
              </a:ext>
            </a:extLst>
          </p:cNvPr>
          <p:cNvSpPr/>
          <p:nvPr/>
        </p:nvSpPr>
        <p:spPr>
          <a:xfrm>
            <a:off x="7870615" y="4820135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240C5820-3E48-D7E0-2CD4-37CF3F23FA85}"/>
              </a:ext>
            </a:extLst>
          </p:cNvPr>
          <p:cNvSpPr/>
          <p:nvPr/>
        </p:nvSpPr>
        <p:spPr>
          <a:xfrm>
            <a:off x="7893474" y="4990866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D2366198-6628-1BB2-94B0-23C158F6D11E}"/>
              </a:ext>
            </a:extLst>
          </p:cNvPr>
          <p:cNvSpPr/>
          <p:nvPr/>
        </p:nvSpPr>
        <p:spPr>
          <a:xfrm>
            <a:off x="8145887" y="4935172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0A4A6F8B-D17B-D7AB-6406-754F5031C257}"/>
              </a:ext>
            </a:extLst>
          </p:cNvPr>
          <p:cNvSpPr/>
          <p:nvPr/>
        </p:nvSpPr>
        <p:spPr>
          <a:xfrm>
            <a:off x="8359721" y="5303625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D4D4A1DC-7BE5-219C-DE3E-3EA2F3AF68D3}"/>
              </a:ext>
            </a:extLst>
          </p:cNvPr>
          <p:cNvSpPr/>
          <p:nvPr/>
        </p:nvSpPr>
        <p:spPr>
          <a:xfrm>
            <a:off x="8557900" y="5686484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1689C8D1-7315-E4D7-2539-11A0C3552249}"/>
              </a:ext>
            </a:extLst>
          </p:cNvPr>
          <p:cNvSpPr/>
          <p:nvPr/>
        </p:nvSpPr>
        <p:spPr>
          <a:xfrm>
            <a:off x="7939193" y="5526981"/>
            <a:ext cx="45719" cy="4762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886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leichschenkliges Dreieck 6">
            <a:extLst>
              <a:ext uri="{FF2B5EF4-FFF2-40B4-BE49-F238E27FC236}">
                <a16:creationId xmlns:a16="http://schemas.microsoft.com/office/drawing/2014/main" id="{E197E6A7-D320-200E-3042-A5545490DE8C}"/>
              </a:ext>
            </a:extLst>
          </p:cNvPr>
          <p:cNvSpPr/>
          <p:nvPr/>
        </p:nvSpPr>
        <p:spPr>
          <a:xfrm>
            <a:off x="2815791" y="1338175"/>
            <a:ext cx="6646216" cy="3589425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345108-2ED7-14A7-2EF1-8D4891388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Becoming</a:t>
            </a:r>
            <a:r>
              <a:rPr lang="de-DE" dirty="0"/>
              <a:t> – and </a:t>
            </a:r>
            <a:r>
              <a:rPr lang="de-DE" dirty="0" err="1"/>
              <a:t>remaining</a:t>
            </a:r>
            <a:r>
              <a:rPr lang="de-DE" dirty="0"/>
              <a:t> – an AFIS </a:t>
            </a:r>
            <a:r>
              <a:rPr lang="de-DE" dirty="0" err="1"/>
              <a:t>Specialist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99533C7-211A-E430-57AC-99D2C17BF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77C1C19-962D-554B-9486-CAB7D7368CC7}" type="datetime5">
              <a:rPr lang="de-DE">
                <a:solidFill>
                  <a:srgbClr val="4D535C"/>
                </a:solidFill>
              </a:rPr>
              <a:pPr defTabSz="457200"/>
              <a:t>26-09-07</a:t>
            </a:fld>
            <a:endParaRPr lang="de-DE" dirty="0">
              <a:solidFill>
                <a:srgbClr val="4D535C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39BBA65-3956-F99F-A6DC-CA2AF7E42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de-DE" dirty="0">
                <a:solidFill>
                  <a:srgbClr val="4D535C"/>
                </a:solidFill>
              </a:rPr>
              <a:t>© </a:t>
            </a:r>
            <a:r>
              <a:rPr lang="de-DE" dirty="0" err="1">
                <a:solidFill>
                  <a:srgbClr val="4D535C"/>
                </a:solidFill>
              </a:rPr>
              <a:t>GdF</a:t>
            </a:r>
            <a:r>
              <a:rPr lang="de-DE" dirty="0">
                <a:solidFill>
                  <a:srgbClr val="4D535C"/>
                </a:solidFill>
              </a:rPr>
              <a:t> – Gewerkschaft der Flugsicherung e. V. / Fachbereich FSBD / Jan Rose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66124C9-82CE-BFFE-8137-B8978ED07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5D1FC1D-1100-5A4D-B2D5-3AB2916C7C61}" type="slidenum">
              <a:rPr lang="de-DE">
                <a:solidFill>
                  <a:srgbClr val="4D535C"/>
                </a:solidFill>
              </a:rPr>
              <a:pPr defTabSz="457200"/>
              <a:t>8</a:t>
            </a:fld>
            <a:endParaRPr lang="de-DE" dirty="0">
              <a:solidFill>
                <a:srgbClr val="4D535C"/>
              </a:solidFill>
            </a:endParaRP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5156950-76A0-5CB0-191E-842E956DC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446" y="2361893"/>
            <a:ext cx="3234906" cy="2451407"/>
          </a:xfrm>
        </p:spPr>
        <p:txBody>
          <a:bodyPr>
            <a:noAutofit/>
          </a:bodyPr>
          <a:lstStyle/>
          <a:p>
            <a:pPr algn="ctr"/>
            <a:r>
              <a:rPr lang="de-DE" dirty="0"/>
              <a:t>ICAO</a:t>
            </a:r>
          </a:p>
          <a:p>
            <a:pPr algn="ctr"/>
            <a:endParaRPr lang="de-DE" dirty="0"/>
          </a:p>
          <a:p>
            <a:pPr algn="ctr"/>
            <a:r>
              <a:rPr lang="de-DE" dirty="0"/>
              <a:t>European Union /</a:t>
            </a:r>
          </a:p>
          <a:p>
            <a:pPr algn="ctr"/>
            <a:r>
              <a:rPr lang="de-DE" dirty="0"/>
              <a:t>EASA</a:t>
            </a:r>
          </a:p>
          <a:p>
            <a:pPr algn="ctr"/>
            <a:endParaRPr lang="de-DE" dirty="0"/>
          </a:p>
          <a:p>
            <a:pPr algn="ctr"/>
            <a:r>
              <a:rPr lang="de-DE" dirty="0"/>
              <a:t>Germany</a:t>
            </a:r>
          </a:p>
          <a:p>
            <a:pPr algn="ctr"/>
            <a:endParaRPr lang="de-DE" dirty="0"/>
          </a:p>
        </p:txBody>
      </p:sp>
      <p:sp>
        <p:nvSpPr>
          <p:cNvPr id="8" name="Inhaltsplatzhalter 6">
            <a:extLst>
              <a:ext uri="{FF2B5EF4-FFF2-40B4-BE49-F238E27FC236}">
                <a16:creationId xmlns:a16="http://schemas.microsoft.com/office/drawing/2014/main" id="{B2C1CE51-46C7-B885-9E36-A073DBC437D9}"/>
              </a:ext>
            </a:extLst>
          </p:cNvPr>
          <p:cNvSpPr txBox="1">
            <a:spLocks/>
          </p:cNvSpPr>
          <p:nvPr/>
        </p:nvSpPr>
        <p:spPr>
          <a:xfrm>
            <a:off x="1904998" y="5268664"/>
            <a:ext cx="8382004" cy="6477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9750" indent="-27305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84250" indent="-177800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46200" indent="-17780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797050" indent="-18415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rgbClr val="4D535C"/>
                </a:solidFill>
              </a:rPr>
              <a:t>AFIS </a:t>
            </a:r>
            <a:r>
              <a:rPr lang="de-DE" dirty="0" err="1">
                <a:solidFill>
                  <a:srgbClr val="4D535C"/>
                </a:solidFill>
              </a:rPr>
              <a:t>is</a:t>
            </a:r>
            <a:r>
              <a:rPr lang="de-DE" dirty="0">
                <a:solidFill>
                  <a:srgbClr val="4D535C"/>
                </a:solidFill>
              </a:rPr>
              <a:t> </a:t>
            </a:r>
            <a:r>
              <a:rPr lang="de-DE" dirty="0" err="1">
                <a:solidFill>
                  <a:srgbClr val="4D535C"/>
                </a:solidFill>
              </a:rPr>
              <a:t>european</a:t>
            </a:r>
            <a:r>
              <a:rPr lang="de-DE" dirty="0">
                <a:solidFill>
                  <a:srgbClr val="4D535C"/>
                </a:solidFill>
              </a:rPr>
              <a:t> – AFISO </a:t>
            </a:r>
            <a:r>
              <a:rPr lang="de-DE" dirty="0" err="1">
                <a:solidFill>
                  <a:srgbClr val="4D535C"/>
                </a:solidFill>
              </a:rPr>
              <a:t>qualification</a:t>
            </a:r>
            <a:r>
              <a:rPr lang="de-DE" dirty="0">
                <a:solidFill>
                  <a:srgbClr val="4D535C"/>
                </a:solidFill>
              </a:rPr>
              <a:t> </a:t>
            </a:r>
            <a:r>
              <a:rPr lang="de-DE" dirty="0" err="1">
                <a:solidFill>
                  <a:srgbClr val="4D535C"/>
                </a:solidFill>
              </a:rPr>
              <a:t>remains</a:t>
            </a:r>
            <a:r>
              <a:rPr lang="de-DE" dirty="0">
                <a:solidFill>
                  <a:srgbClr val="4D535C"/>
                </a:solidFill>
              </a:rPr>
              <a:t> national</a:t>
            </a:r>
          </a:p>
        </p:txBody>
      </p:sp>
    </p:spTree>
    <p:extLst>
      <p:ext uri="{BB962C8B-B14F-4D97-AF65-F5344CB8AC3E}">
        <p14:creationId xmlns:p14="http://schemas.microsoft.com/office/powerpoint/2010/main" val="343413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443FB-0500-66AF-60C6-947D273DF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2E77A-C6CE-ECC5-6A72-A613CA40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Becoming</a:t>
            </a:r>
            <a:r>
              <a:rPr lang="de-DE" dirty="0"/>
              <a:t> – and </a:t>
            </a:r>
            <a:r>
              <a:rPr lang="de-DE" dirty="0" err="1"/>
              <a:t>remaining</a:t>
            </a:r>
            <a:r>
              <a:rPr lang="de-DE" dirty="0"/>
              <a:t> – an AFIS </a:t>
            </a:r>
            <a:r>
              <a:rPr lang="de-DE" dirty="0" err="1"/>
              <a:t>Specialist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C98686-EC6C-AD77-7720-6B83251FB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77C1C19-962D-554B-9486-CAB7D7368CC7}" type="datetime5">
              <a:rPr lang="de-DE">
                <a:solidFill>
                  <a:srgbClr val="4D535C"/>
                </a:solidFill>
              </a:rPr>
              <a:pPr defTabSz="457200"/>
              <a:t>26-09-07</a:t>
            </a:fld>
            <a:endParaRPr lang="de-DE" dirty="0">
              <a:solidFill>
                <a:srgbClr val="4D535C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2AD8EB6-0064-C85C-DCB7-CD8DABCE9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de-DE" dirty="0">
                <a:solidFill>
                  <a:srgbClr val="4D535C"/>
                </a:solidFill>
              </a:rPr>
              <a:t>© </a:t>
            </a:r>
            <a:r>
              <a:rPr lang="de-DE" dirty="0" err="1">
                <a:solidFill>
                  <a:srgbClr val="4D535C"/>
                </a:solidFill>
              </a:rPr>
              <a:t>GdF</a:t>
            </a:r>
            <a:r>
              <a:rPr lang="de-DE" dirty="0">
                <a:solidFill>
                  <a:srgbClr val="4D535C"/>
                </a:solidFill>
              </a:rPr>
              <a:t> – Gewerkschaft der Flugsicherung e. V. / Fachbereich FSBD / Jan Rose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90BD72F-4731-259E-F23B-C7276490C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5D1FC1D-1100-5A4D-B2D5-3AB2916C7C61}" type="slidenum">
              <a:rPr lang="de-DE">
                <a:solidFill>
                  <a:srgbClr val="4D535C"/>
                </a:solidFill>
              </a:rPr>
              <a:pPr defTabSz="457200"/>
              <a:t>9</a:t>
            </a:fld>
            <a:endParaRPr lang="de-DE" dirty="0">
              <a:solidFill>
                <a:srgbClr val="4D535C"/>
              </a:solidFill>
            </a:endParaRPr>
          </a:p>
        </p:txBody>
      </p:sp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E3FECF14-5271-D5FD-6E22-DD397E766E0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97076" y="1601788"/>
          <a:ext cx="8289925" cy="43608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289925">
                  <a:extLst>
                    <a:ext uri="{9D8B030D-6E8A-4147-A177-3AD203B41FA5}">
                      <a16:colId xmlns:a16="http://schemas.microsoft.com/office/drawing/2014/main" val="1905901414"/>
                    </a:ext>
                  </a:extLst>
                </a:gridCol>
              </a:tblGrid>
              <a:tr h="72681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568803"/>
                  </a:ext>
                </a:extLst>
              </a:tr>
              <a:tr h="726810">
                <a:tc>
                  <a:txBody>
                    <a:bodyPr/>
                    <a:lstStyle/>
                    <a:p>
                      <a:pPr algn="ctr"/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1583494"/>
                  </a:ext>
                </a:extLst>
              </a:tr>
              <a:tr h="726810">
                <a:tc>
                  <a:txBody>
                    <a:bodyPr/>
                    <a:lstStyle/>
                    <a:p>
                      <a:pPr algn="ctr"/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6549442"/>
                  </a:ext>
                </a:extLst>
              </a:tr>
              <a:tr h="726810">
                <a:tc>
                  <a:txBody>
                    <a:bodyPr/>
                    <a:lstStyle/>
                    <a:p>
                      <a:pPr algn="ctr"/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8046593"/>
                  </a:ext>
                </a:extLst>
              </a:tr>
              <a:tr h="726810">
                <a:tc>
                  <a:txBody>
                    <a:bodyPr/>
                    <a:lstStyle/>
                    <a:p>
                      <a:pPr algn="ctr"/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3288250"/>
                  </a:ext>
                </a:extLst>
              </a:tr>
              <a:tr h="726810">
                <a:tc>
                  <a:txBody>
                    <a:bodyPr/>
                    <a:lstStyle/>
                    <a:p>
                      <a:pPr algn="ctr"/>
                      <a:endParaRPr lang="de-DE" sz="2000" b="1" i="0" kern="1200" dirty="0">
                        <a:solidFill>
                          <a:srgbClr val="4D535C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975237"/>
                  </a:ext>
                </a:extLst>
              </a:tr>
            </a:tbl>
          </a:graphicData>
        </a:graphic>
      </p:graphicFrame>
      <p:sp>
        <p:nvSpPr>
          <p:cNvPr id="6" name="Inhaltsplatzhalter 6">
            <a:extLst>
              <a:ext uri="{FF2B5EF4-FFF2-40B4-BE49-F238E27FC236}">
                <a16:creationId xmlns:a16="http://schemas.microsoft.com/office/drawing/2014/main" id="{F96B5EDC-B63E-9720-A79E-75B3F518ECE8}"/>
              </a:ext>
            </a:extLst>
          </p:cNvPr>
          <p:cNvSpPr txBox="1">
            <a:spLocks/>
          </p:cNvSpPr>
          <p:nvPr/>
        </p:nvSpPr>
        <p:spPr>
          <a:xfrm>
            <a:off x="1722656" y="1765300"/>
            <a:ext cx="8780244" cy="533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9750" indent="-27305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84250" indent="-177800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46200" indent="-17780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797050" indent="-18415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de-DE" dirty="0">
                <a:solidFill>
                  <a:srgbClr val="4D535C"/>
                </a:solidFill>
              </a:rPr>
              <a:t>Entry </a:t>
            </a:r>
            <a:r>
              <a:rPr lang="de-DE" dirty="0" err="1">
                <a:solidFill>
                  <a:srgbClr val="4D535C"/>
                </a:solidFill>
              </a:rPr>
              <a:t>requirements</a:t>
            </a:r>
            <a:endParaRPr lang="de-DE" dirty="0">
              <a:solidFill>
                <a:srgbClr val="4D535C"/>
              </a:solidFill>
            </a:endParaRPr>
          </a:p>
          <a:p>
            <a:pPr algn="ctr" fontAlgn="ctr"/>
            <a:endParaRPr lang="de-DE" dirty="0">
              <a:solidFill>
                <a:srgbClr val="4D535C"/>
              </a:solidFill>
            </a:endParaRPr>
          </a:p>
          <a:p>
            <a:pPr algn="ctr" fontAlgn="ctr"/>
            <a:r>
              <a:rPr lang="de-DE" dirty="0">
                <a:solidFill>
                  <a:srgbClr val="4D535C"/>
                </a:solidFill>
              </a:rPr>
              <a:t>Initial </a:t>
            </a:r>
            <a:r>
              <a:rPr lang="de-DE" dirty="0" err="1">
                <a:solidFill>
                  <a:srgbClr val="4D535C"/>
                </a:solidFill>
              </a:rPr>
              <a:t>training</a:t>
            </a:r>
            <a:endParaRPr lang="de-DE" dirty="0">
              <a:solidFill>
                <a:srgbClr val="4D535C"/>
              </a:solidFill>
            </a:endParaRPr>
          </a:p>
          <a:p>
            <a:pPr algn="ctr" fontAlgn="ctr"/>
            <a:endParaRPr lang="de-DE" dirty="0">
              <a:solidFill>
                <a:srgbClr val="4D535C"/>
              </a:solidFill>
            </a:endParaRPr>
          </a:p>
          <a:p>
            <a:pPr algn="ctr" fontAlgn="ctr"/>
            <a:r>
              <a:rPr lang="de-DE" dirty="0">
                <a:solidFill>
                  <a:srgbClr val="4D535C"/>
                </a:solidFill>
              </a:rPr>
              <a:t>Unit </a:t>
            </a:r>
            <a:r>
              <a:rPr lang="de-DE" dirty="0" err="1">
                <a:solidFill>
                  <a:srgbClr val="4D535C"/>
                </a:solidFill>
              </a:rPr>
              <a:t>training</a:t>
            </a:r>
            <a:endParaRPr lang="de-DE" dirty="0">
              <a:solidFill>
                <a:srgbClr val="4D535C"/>
              </a:solidFill>
            </a:endParaRPr>
          </a:p>
          <a:p>
            <a:pPr algn="ctr" fontAlgn="ctr"/>
            <a:endParaRPr lang="de-DE" dirty="0">
              <a:solidFill>
                <a:srgbClr val="4D535C"/>
              </a:solidFill>
            </a:endParaRPr>
          </a:p>
          <a:p>
            <a:pPr algn="ctr" fontAlgn="ctr"/>
            <a:r>
              <a:rPr lang="de-DE" dirty="0">
                <a:solidFill>
                  <a:srgbClr val="4D535C"/>
                </a:solidFill>
              </a:rPr>
              <a:t>Local </a:t>
            </a:r>
            <a:r>
              <a:rPr lang="de-DE" dirty="0" err="1">
                <a:solidFill>
                  <a:srgbClr val="4D535C"/>
                </a:solidFill>
              </a:rPr>
              <a:t>authorisation</a:t>
            </a:r>
            <a:endParaRPr lang="de-DE" dirty="0">
              <a:solidFill>
                <a:srgbClr val="4D535C"/>
              </a:solidFill>
            </a:endParaRPr>
          </a:p>
          <a:p>
            <a:pPr algn="ctr" fontAlgn="ctr"/>
            <a:endParaRPr lang="de-DE" dirty="0">
              <a:solidFill>
                <a:srgbClr val="4D535C"/>
              </a:solidFill>
            </a:endParaRPr>
          </a:p>
          <a:p>
            <a:pPr algn="ctr" fontAlgn="ctr"/>
            <a:r>
              <a:rPr lang="de-DE" dirty="0" err="1">
                <a:solidFill>
                  <a:srgbClr val="4D535C"/>
                </a:solidFill>
              </a:rPr>
              <a:t>Validity</a:t>
            </a:r>
            <a:r>
              <a:rPr lang="de-DE" dirty="0">
                <a:solidFill>
                  <a:srgbClr val="4D535C"/>
                </a:solidFill>
              </a:rPr>
              <a:t> 12 </a:t>
            </a:r>
            <a:r>
              <a:rPr lang="de-DE" dirty="0" err="1">
                <a:solidFill>
                  <a:srgbClr val="4D535C"/>
                </a:solidFill>
              </a:rPr>
              <a:t>months</a:t>
            </a:r>
            <a:endParaRPr lang="de-DE" dirty="0">
              <a:solidFill>
                <a:srgbClr val="4D535C"/>
              </a:solidFill>
            </a:endParaRPr>
          </a:p>
          <a:p>
            <a:pPr algn="ctr" fontAlgn="ctr"/>
            <a:endParaRPr lang="de-DE" dirty="0">
              <a:solidFill>
                <a:srgbClr val="4D535C"/>
              </a:solidFill>
            </a:endParaRPr>
          </a:p>
          <a:p>
            <a:pPr algn="ctr" fontAlgn="ctr"/>
            <a:r>
              <a:rPr lang="de-DE" dirty="0">
                <a:solidFill>
                  <a:srgbClr val="4D535C"/>
                </a:solidFill>
              </a:rPr>
              <a:t>Minimum operational </a:t>
            </a:r>
            <a:r>
              <a:rPr lang="de-DE" dirty="0" err="1">
                <a:solidFill>
                  <a:srgbClr val="4D535C"/>
                </a:solidFill>
              </a:rPr>
              <a:t>hours</a:t>
            </a:r>
            <a:r>
              <a:rPr lang="de-DE" dirty="0">
                <a:solidFill>
                  <a:srgbClr val="4D535C"/>
                </a:solidFill>
              </a:rPr>
              <a:t>, </a:t>
            </a:r>
            <a:r>
              <a:rPr lang="de-DE" dirty="0" err="1">
                <a:solidFill>
                  <a:srgbClr val="4D535C"/>
                </a:solidFill>
              </a:rPr>
              <a:t>medical</a:t>
            </a:r>
            <a:r>
              <a:rPr lang="de-DE" dirty="0">
                <a:solidFill>
                  <a:srgbClr val="4D535C"/>
                </a:solidFill>
              </a:rPr>
              <a:t> </a:t>
            </a:r>
            <a:r>
              <a:rPr lang="de-DE" dirty="0" err="1">
                <a:solidFill>
                  <a:srgbClr val="4D535C"/>
                </a:solidFill>
              </a:rPr>
              <a:t>fitness</a:t>
            </a:r>
            <a:r>
              <a:rPr lang="de-DE" dirty="0">
                <a:solidFill>
                  <a:srgbClr val="4D535C"/>
                </a:solidFill>
              </a:rPr>
              <a:t>, </a:t>
            </a:r>
            <a:r>
              <a:rPr lang="de-DE" dirty="0" err="1">
                <a:solidFill>
                  <a:srgbClr val="4D535C"/>
                </a:solidFill>
              </a:rPr>
              <a:t>language</a:t>
            </a:r>
            <a:r>
              <a:rPr lang="de-DE" dirty="0">
                <a:solidFill>
                  <a:srgbClr val="4D535C"/>
                </a:solidFill>
              </a:rPr>
              <a:t> </a:t>
            </a:r>
            <a:r>
              <a:rPr lang="de-DE" dirty="0" err="1">
                <a:solidFill>
                  <a:srgbClr val="4D535C"/>
                </a:solidFill>
              </a:rPr>
              <a:t>proficiency</a:t>
            </a:r>
            <a:endParaRPr lang="de-DE" dirty="0">
              <a:solidFill>
                <a:srgbClr val="4D535C"/>
              </a:solidFill>
            </a:endParaRPr>
          </a:p>
        </p:txBody>
      </p:sp>
      <p:sp>
        <p:nvSpPr>
          <p:cNvPr id="9" name="Pfeil: nach unten 8">
            <a:extLst>
              <a:ext uri="{FF2B5EF4-FFF2-40B4-BE49-F238E27FC236}">
                <a16:creationId xmlns:a16="http://schemas.microsoft.com/office/drawing/2014/main" id="{65EE4134-953C-31E3-85A2-427F0A6B5183}"/>
              </a:ext>
            </a:extLst>
          </p:cNvPr>
          <p:cNvSpPr/>
          <p:nvPr/>
        </p:nvSpPr>
        <p:spPr>
          <a:xfrm>
            <a:off x="3311525" y="2441575"/>
            <a:ext cx="933450" cy="189865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059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5E254-D9AC-E505-D956-BCF2309E7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032243-D1C0-568D-A9AA-B85386A76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From </a:t>
            </a:r>
            <a:r>
              <a:rPr lang="de-DE" dirty="0" err="1"/>
              <a:t>local</a:t>
            </a:r>
            <a:r>
              <a:rPr lang="de-DE" dirty="0"/>
              <a:t> AFIS to </a:t>
            </a:r>
            <a:r>
              <a:rPr lang="de-DE" dirty="0" err="1"/>
              <a:t>central</a:t>
            </a:r>
            <a:r>
              <a:rPr lang="de-DE" dirty="0"/>
              <a:t> FIS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F41BEB4-EF02-0FF3-DB78-84DDEDBE6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77C1C19-962D-554B-9486-CAB7D7368CC7}" type="datetime5">
              <a:rPr lang="de-DE">
                <a:solidFill>
                  <a:srgbClr val="4D535C"/>
                </a:solidFill>
              </a:rPr>
              <a:pPr defTabSz="457200"/>
              <a:t>26-09-07</a:t>
            </a:fld>
            <a:endParaRPr lang="de-DE" dirty="0">
              <a:solidFill>
                <a:srgbClr val="4D535C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F4C495-6188-9B44-BF5C-0E52CD38B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de-DE" dirty="0">
                <a:solidFill>
                  <a:srgbClr val="4D535C"/>
                </a:solidFill>
              </a:rPr>
              <a:t>© </a:t>
            </a:r>
            <a:r>
              <a:rPr lang="de-DE" dirty="0" err="1">
                <a:solidFill>
                  <a:srgbClr val="4D535C"/>
                </a:solidFill>
              </a:rPr>
              <a:t>GdF</a:t>
            </a:r>
            <a:r>
              <a:rPr lang="de-DE" dirty="0">
                <a:solidFill>
                  <a:srgbClr val="4D535C"/>
                </a:solidFill>
              </a:rPr>
              <a:t> – Gewerkschaft der Flugsicherung e. V. / Fachbereich FSBD / Jan Rose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1C142CA-ACDC-5EA2-00AE-49C14138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5D1FC1D-1100-5A4D-B2D5-3AB2916C7C61}" type="slidenum">
              <a:rPr lang="de-DE">
                <a:solidFill>
                  <a:srgbClr val="4D535C"/>
                </a:solidFill>
              </a:rPr>
              <a:pPr defTabSz="457200"/>
              <a:t>10</a:t>
            </a:fld>
            <a:endParaRPr lang="de-DE" dirty="0">
              <a:solidFill>
                <a:srgbClr val="4D535C"/>
              </a:solidFill>
            </a:endParaRP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944AF4B-14C7-669D-B190-35DF00A1C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6782" y="1602001"/>
            <a:ext cx="3781138" cy="4036859"/>
          </a:xfrm>
        </p:spPr>
        <p:txBody>
          <a:bodyPr>
            <a:normAutofit/>
          </a:bodyPr>
          <a:lstStyle/>
          <a:p>
            <a:r>
              <a:rPr lang="de-DE" dirty="0"/>
              <a:t>AFIS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 err="1"/>
              <a:t>local</a:t>
            </a:r>
            <a:endParaRPr lang="de-D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/>
              <a:t>VFR and IFR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 err="1"/>
              <a:t>local</a:t>
            </a:r>
            <a:r>
              <a:rPr lang="de-DE" sz="1600" dirty="0"/>
              <a:t> </a:t>
            </a:r>
            <a:r>
              <a:rPr lang="de-DE" sz="1600" dirty="0" err="1"/>
              <a:t>qualifications</a:t>
            </a:r>
            <a:endParaRPr lang="de-DE" sz="1600" dirty="0"/>
          </a:p>
        </p:txBody>
      </p:sp>
      <p:sp>
        <p:nvSpPr>
          <p:cNvPr id="7" name="Inhaltsplatzhalter 5">
            <a:extLst>
              <a:ext uri="{FF2B5EF4-FFF2-40B4-BE49-F238E27FC236}">
                <a16:creationId xmlns:a16="http://schemas.microsoft.com/office/drawing/2014/main" id="{A49A65B1-6218-3471-3C87-78AB2FA9B4FE}"/>
              </a:ext>
            </a:extLst>
          </p:cNvPr>
          <p:cNvSpPr txBox="1">
            <a:spLocks/>
          </p:cNvSpPr>
          <p:nvPr/>
        </p:nvSpPr>
        <p:spPr>
          <a:xfrm>
            <a:off x="6414081" y="1602001"/>
            <a:ext cx="3751746" cy="4036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rgbClr val="4D535C"/>
                </a:solidFill>
                <a:latin typeface="Arial"/>
                <a:ea typeface="+mn-ea"/>
                <a:cs typeface="Arial"/>
              </a:defRPr>
            </a:lvl1pPr>
            <a:lvl2pPr marL="539750" indent="-27305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84250" indent="-177800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46200" indent="-17780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797050" indent="-18415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zFIS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600" dirty="0" err="1"/>
              <a:t>central</a:t>
            </a:r>
            <a:endParaRPr lang="de-DE" sz="16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600" dirty="0"/>
              <a:t>VFR </a:t>
            </a:r>
            <a:r>
              <a:rPr lang="de-DE" sz="1600" dirty="0" err="1"/>
              <a:t>only</a:t>
            </a:r>
            <a:r>
              <a:rPr lang="de-DE" sz="16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1600" dirty="0"/>
              <a:t>DFS</a:t>
            </a:r>
          </a:p>
        </p:txBody>
      </p:sp>
      <p:sp>
        <p:nvSpPr>
          <p:cNvPr id="9" name="Inhaltsplatzhalter 5">
            <a:extLst>
              <a:ext uri="{FF2B5EF4-FFF2-40B4-BE49-F238E27FC236}">
                <a16:creationId xmlns:a16="http://schemas.microsoft.com/office/drawing/2014/main" id="{573DC01C-774F-DF0C-A788-E278EC9D53F7}"/>
              </a:ext>
            </a:extLst>
          </p:cNvPr>
          <p:cNvSpPr txBox="1">
            <a:spLocks/>
          </p:cNvSpPr>
          <p:nvPr/>
        </p:nvSpPr>
        <p:spPr>
          <a:xfrm>
            <a:off x="1981200" y="3256009"/>
            <a:ext cx="8214018" cy="728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9000"/>
              <a:buFontTx/>
              <a:buNone/>
              <a:defRPr sz="2000" b="1" i="0" kern="1200">
                <a:solidFill>
                  <a:srgbClr val="4D535C"/>
                </a:solidFill>
                <a:latin typeface="Arial"/>
                <a:ea typeface="+mn-ea"/>
                <a:cs typeface="Arial"/>
              </a:defRPr>
            </a:lvl1pPr>
            <a:lvl2pPr marL="539750" indent="-273050" algn="l" defTabSz="457200" rtl="0" eaLnBrk="1" latinLnBrk="0" hangingPunct="1">
              <a:spcBef>
                <a:spcPct val="20000"/>
              </a:spcBef>
              <a:buClr>
                <a:srgbClr val="FFA82D"/>
              </a:buClr>
              <a:buSzPct val="103000"/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84250" indent="-177800" algn="l" defTabSz="457200" rtl="0" eaLnBrk="1" latinLnBrk="0" hangingPunct="1">
              <a:spcBef>
                <a:spcPct val="20000"/>
              </a:spcBef>
              <a:buSzPct val="100000"/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46200" indent="-17780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797050" indent="-184150" algn="l" defTabSz="457200" rtl="0" eaLnBrk="1" latinLnBrk="0" hangingPunct="1">
              <a:spcBef>
                <a:spcPct val="20000"/>
              </a:spcBef>
              <a:buClr>
                <a:srgbClr val="4D533B"/>
              </a:buClr>
              <a:buSzPct val="100000"/>
              <a:buFont typeface="Symbol" charset="2"/>
              <a:buChar char="-"/>
              <a:defRPr sz="1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Same FIS </a:t>
            </a:r>
            <a:r>
              <a:rPr lang="de-DE" dirty="0" err="1"/>
              <a:t>family</a:t>
            </a:r>
            <a:r>
              <a:rPr lang="de-DE" dirty="0"/>
              <a:t> –</a:t>
            </a:r>
            <a:br>
              <a:rPr lang="de-DE" dirty="0"/>
            </a:br>
            <a:r>
              <a:rPr lang="de-DE" dirty="0"/>
              <a:t>different operational </a:t>
            </a:r>
            <a:r>
              <a:rPr lang="de-DE" dirty="0" err="1"/>
              <a:t>worlds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641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535CF69-9B04-4F3F-BF37-0B806E65C0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417" y="858208"/>
            <a:ext cx="7900036" cy="1410859"/>
          </a:xfrm>
        </p:spPr>
        <p:txBody>
          <a:bodyPr/>
          <a:lstStyle/>
          <a:p>
            <a:r>
              <a:rPr lang="de-DE" dirty="0" err="1"/>
              <a:t>Enroute</a:t>
            </a:r>
            <a:r>
              <a:rPr lang="de-DE" dirty="0"/>
              <a:t> Flight Information Service</a:t>
            </a:r>
            <a:br>
              <a:rPr lang="de-DE" dirty="0"/>
            </a:br>
            <a:r>
              <a:rPr lang="de-DE" dirty="0"/>
              <a:t>Germany</a:t>
            </a:r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93B59B09-F180-40F2-840D-F55702F27D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2418" y="3439479"/>
            <a:ext cx="4763982" cy="665161"/>
          </a:xfrm>
        </p:spPr>
        <p:txBody>
          <a:bodyPr/>
          <a:lstStyle/>
          <a:p>
            <a:r>
              <a:rPr lang="de-DE" dirty="0"/>
              <a:t>Langen,  01.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261100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el 27">
            <a:extLst>
              <a:ext uri="{FF2B5EF4-FFF2-40B4-BE49-F238E27FC236}">
                <a16:creationId xmlns:a16="http://schemas.microsoft.com/office/drawing/2014/main" id="{AE167684-09AE-99CE-2CE1-06D4FB00E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9" name="Textplatzhalter 28">
            <a:extLst>
              <a:ext uri="{FF2B5EF4-FFF2-40B4-BE49-F238E27FC236}">
                <a16:creationId xmlns:a16="http://schemas.microsoft.com/office/drawing/2014/main" id="{B816A27C-7091-3C88-F38F-9D226E4871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0" name="Textplatzhalter 29">
            <a:extLst>
              <a:ext uri="{FF2B5EF4-FFF2-40B4-BE49-F238E27FC236}">
                <a16:creationId xmlns:a16="http://schemas.microsoft.com/office/drawing/2014/main" id="{05DAF585-B43D-BFFA-DC84-90D6B896F1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Bildplatzhalter 5" descr="Wolken">
            <a:extLst>
              <a:ext uri="{FF2B5EF4-FFF2-40B4-BE49-F238E27FC236}">
                <a16:creationId xmlns:a16="http://schemas.microsoft.com/office/drawing/2014/main" id="{E4FC7747-AA1C-4B07-B946-91CBD467E77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" b="651"/>
          <a:stretch/>
        </p:blipFill>
        <p:spPr>
          <a:xfrm>
            <a:off x="0" y="0"/>
            <a:ext cx="12192000" cy="6858000"/>
          </a:xfr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8D418A01-17BC-4665-A9A7-0D608338153C}"/>
              </a:ext>
            </a:extLst>
          </p:cNvPr>
          <p:cNvSpPr txBox="1">
            <a:spLocks/>
          </p:cNvSpPr>
          <p:nvPr/>
        </p:nvSpPr>
        <p:spPr>
          <a:xfrm>
            <a:off x="525518" y="280988"/>
            <a:ext cx="11152022" cy="9794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rgbClr val="C3F519"/>
                </a:solidFill>
              </a:rPr>
              <a:t>Langen???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4C9158BA-FFC7-4B47-83C2-8AD4DDDA546F}"/>
              </a:ext>
            </a:extLst>
          </p:cNvPr>
          <p:cNvSpPr txBox="1">
            <a:spLocks/>
          </p:cNvSpPr>
          <p:nvPr/>
        </p:nvSpPr>
        <p:spPr>
          <a:xfrm>
            <a:off x="677918" y="1025297"/>
            <a:ext cx="4552566" cy="543107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t"/>
          <a:lstStyle>
            <a:lvl1pPr marL="177800" indent="-1778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8163" indent="-1778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indent="-179388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8525" indent="-180975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800" b="1" dirty="0"/>
              <a:t>DFS-Campus</a:t>
            </a:r>
          </a:p>
          <a:p>
            <a:pPr>
              <a:buFont typeface="Wingdings" panose="05000000000000000000" pitchFamily="2" charset="2"/>
              <a:buChar char="§"/>
            </a:pPr>
            <a:endParaRPr lang="de-DE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de-DE" sz="1800" dirty="0"/>
              <a:t>Headquarter</a:t>
            </a:r>
            <a:endParaRPr lang="de-DE" dirty="0"/>
          </a:p>
          <a:p>
            <a:pPr>
              <a:buFont typeface="Wingdings" panose="05000000000000000000" pitchFamily="2" charset="2"/>
              <a:buChar char="§"/>
            </a:pPr>
            <a:r>
              <a:rPr lang="de-DE" sz="1800" dirty="0"/>
              <a:t>Center Langen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/>
              <a:t>ATC </a:t>
            </a:r>
            <a:r>
              <a:rPr lang="de-DE" dirty="0" err="1"/>
              <a:t>lower</a:t>
            </a:r>
            <a:r>
              <a:rPr lang="de-DE" dirty="0"/>
              <a:t> </a:t>
            </a:r>
            <a:r>
              <a:rPr lang="de-DE" dirty="0" err="1"/>
              <a:t>airspace</a:t>
            </a:r>
            <a:r>
              <a:rPr lang="de-DE" dirty="0"/>
              <a:t> Langen FIR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 err="1"/>
              <a:t>centralized</a:t>
            </a:r>
            <a:r>
              <a:rPr lang="de-DE" dirty="0"/>
              <a:t> FIS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/>
              <a:t>AIS/ARO</a:t>
            </a:r>
            <a:br>
              <a:rPr lang="de-DE" dirty="0"/>
            </a:br>
            <a:endParaRPr lang="de-DE" dirty="0"/>
          </a:p>
          <a:p>
            <a:pPr>
              <a:buFont typeface="Wingdings" panose="05000000000000000000" pitchFamily="2" charset="2"/>
              <a:buChar char="§"/>
            </a:pPr>
            <a:r>
              <a:rPr lang="de-DE" sz="1800" dirty="0"/>
              <a:t>Academy</a:t>
            </a:r>
            <a:endParaRPr lang="de-DE" sz="1800" dirty="0">
              <a:cs typeface="Arial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sz="1800" dirty="0"/>
              <a:t>Powerplant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800" dirty="0"/>
              <a:t>IT </a:t>
            </a:r>
            <a:r>
              <a:rPr lang="de-DE" sz="1800" dirty="0" err="1"/>
              <a:t>company</a:t>
            </a:r>
            <a:endParaRPr lang="de-DE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de-DE" sz="1800" dirty="0"/>
              <a:t>Technology </a:t>
            </a:r>
            <a:r>
              <a:rPr lang="de-DE" sz="1800" dirty="0" err="1"/>
              <a:t>center</a:t>
            </a:r>
            <a:endParaRPr lang="de-DE" sz="18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AAD7E19-518A-4C24-BC79-C0162F9558AC}"/>
              </a:ext>
            </a:extLst>
          </p:cNvPr>
          <p:cNvSpPr txBox="1"/>
          <p:nvPr/>
        </p:nvSpPr>
        <p:spPr>
          <a:xfrm>
            <a:off x="8617780" y="6221194"/>
            <a:ext cx="24482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Quelle: Google Maps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A518062-B093-2F78-61EF-3CF3360C8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306" y="280988"/>
            <a:ext cx="4716023" cy="6171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1E49C09-0EEF-2742-E871-18815709B8FB}"/>
              </a:ext>
            </a:extLst>
          </p:cNvPr>
          <p:cNvSpPr txBox="1"/>
          <p:nvPr/>
        </p:nvSpPr>
        <p:spPr>
          <a:xfrm>
            <a:off x="7922049" y="3848730"/>
            <a:ext cx="871268" cy="2105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05000"/>
              </a:lnSpc>
            </a:pPr>
            <a:r>
              <a:rPr lang="de-DE" sz="1400" dirty="0">
                <a:solidFill>
                  <a:schemeClr val="accent2"/>
                </a:solidFill>
              </a:rPr>
              <a:t>Frankfurt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133BEB3-3E10-F93E-C67F-AB93294C6252}"/>
              </a:ext>
            </a:extLst>
          </p:cNvPr>
          <p:cNvSpPr txBox="1"/>
          <p:nvPr/>
        </p:nvSpPr>
        <p:spPr>
          <a:xfrm>
            <a:off x="8182146" y="4156810"/>
            <a:ext cx="871268" cy="2105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05000"/>
              </a:lnSpc>
            </a:pPr>
            <a:r>
              <a:rPr lang="de-DE" sz="1400" dirty="0">
                <a:solidFill>
                  <a:schemeClr val="accent2"/>
                </a:solidFill>
              </a:rPr>
              <a:t>Langen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CFEAF60-2905-9246-D897-5F4C90CAACD9}"/>
              </a:ext>
            </a:extLst>
          </p:cNvPr>
          <p:cNvSpPr txBox="1"/>
          <p:nvPr/>
        </p:nvSpPr>
        <p:spPr>
          <a:xfrm>
            <a:off x="8006742" y="4891244"/>
            <a:ext cx="871268" cy="2105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05000"/>
              </a:lnSpc>
            </a:pPr>
            <a:r>
              <a:rPr lang="de-DE" sz="1400" dirty="0">
                <a:solidFill>
                  <a:schemeClr val="accent2"/>
                </a:solidFill>
              </a:rPr>
              <a:t>Karlsruhe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A0E1877-AF8B-651B-A165-53FFD7DAC439}"/>
              </a:ext>
            </a:extLst>
          </p:cNvPr>
          <p:cNvSpPr txBox="1"/>
          <p:nvPr/>
        </p:nvSpPr>
        <p:spPr>
          <a:xfrm>
            <a:off x="10033949" y="2449349"/>
            <a:ext cx="871268" cy="2105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05000"/>
              </a:lnSpc>
            </a:pPr>
            <a:r>
              <a:rPr lang="de-DE" sz="1400" dirty="0">
                <a:solidFill>
                  <a:schemeClr val="accent2"/>
                </a:solidFill>
              </a:rPr>
              <a:t>Berlin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42F6E548-E8E7-7F59-2DFF-E72F3E595A0B}"/>
              </a:ext>
            </a:extLst>
          </p:cNvPr>
          <p:cNvSpPr txBox="1"/>
          <p:nvPr/>
        </p:nvSpPr>
        <p:spPr>
          <a:xfrm>
            <a:off x="9473233" y="5556219"/>
            <a:ext cx="871268" cy="2105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05000"/>
              </a:lnSpc>
            </a:pPr>
            <a:r>
              <a:rPr lang="de-DE" sz="1400" dirty="0">
                <a:solidFill>
                  <a:schemeClr val="accent2"/>
                </a:solidFill>
              </a:rPr>
              <a:t>Munich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13C8FDCA-6B13-3F89-7768-FB5B4C567721}"/>
              </a:ext>
            </a:extLst>
          </p:cNvPr>
          <p:cNvSpPr txBox="1"/>
          <p:nvPr/>
        </p:nvSpPr>
        <p:spPr>
          <a:xfrm>
            <a:off x="8118886" y="1962808"/>
            <a:ext cx="871268" cy="2105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05000"/>
              </a:lnSpc>
            </a:pPr>
            <a:r>
              <a:rPr lang="de-DE" sz="1400" dirty="0">
                <a:solidFill>
                  <a:schemeClr val="accent2"/>
                </a:solidFill>
              </a:rPr>
              <a:t>Bremen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9C5113E-11E3-8F01-B877-191B6B00E1A3}"/>
              </a:ext>
            </a:extLst>
          </p:cNvPr>
          <p:cNvSpPr txBox="1"/>
          <p:nvPr/>
        </p:nvSpPr>
        <p:spPr>
          <a:xfrm>
            <a:off x="8970648" y="1419814"/>
            <a:ext cx="871268" cy="2105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05000"/>
              </a:lnSpc>
            </a:pPr>
            <a:r>
              <a:rPr lang="de-DE" sz="1400" dirty="0">
                <a:solidFill>
                  <a:schemeClr val="accent2"/>
                </a:solidFill>
              </a:rPr>
              <a:t>Hamburg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B5A933F9-1802-D172-7CD5-61A0767700A7}"/>
              </a:ext>
            </a:extLst>
          </p:cNvPr>
          <p:cNvSpPr txBox="1"/>
          <p:nvPr/>
        </p:nvSpPr>
        <p:spPr>
          <a:xfrm>
            <a:off x="7310054" y="3114296"/>
            <a:ext cx="871268" cy="2105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05000"/>
              </a:lnSpc>
            </a:pPr>
            <a:r>
              <a:rPr lang="de-DE" sz="1400" dirty="0">
                <a:solidFill>
                  <a:schemeClr val="accent2"/>
                </a:solidFill>
              </a:rPr>
              <a:t>Düsseldorf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66E4C55-FF51-F7B1-0B87-11990277D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1376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BCB589DD-387C-515E-88DD-F2E7CB8D4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Flight Information Service in Germany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22F00001-4BE1-720C-5309-DAA8A618C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94C98A9-128A-8781-5A5F-2961662DC4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436" y="4218899"/>
            <a:ext cx="2187644" cy="1946588"/>
          </a:xfrm>
        </p:spPr>
        <p:txBody>
          <a:bodyPr/>
          <a:lstStyle/>
          <a:p>
            <a:pPr marL="0" indent="0" algn="ctr">
              <a:buNone/>
            </a:pPr>
            <a:r>
              <a:rPr lang="de-DE" dirty="0"/>
              <a:t>Since 1999 </a:t>
            </a:r>
            <a:r>
              <a:rPr lang="de-DE" dirty="0" err="1"/>
              <a:t>enroute</a:t>
            </a:r>
            <a:r>
              <a:rPr lang="de-DE" dirty="0"/>
              <a:t> </a:t>
            </a:r>
            <a:r>
              <a:rPr lang="de-DE" dirty="0" err="1"/>
              <a:t>FlS</a:t>
            </a:r>
            <a:r>
              <a:rPr lang="de-DE" dirty="0"/>
              <a:t> in DFS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provided</a:t>
            </a:r>
            <a:r>
              <a:rPr lang="de-DE" dirty="0"/>
              <a:t> by FISOs</a:t>
            </a:r>
          </a:p>
          <a:p>
            <a:pPr marL="0" indent="0" algn="ctr">
              <a:buNone/>
            </a:pPr>
            <a:r>
              <a:rPr lang="de-DE" dirty="0" err="1"/>
              <a:t>Centralization</a:t>
            </a:r>
            <a:r>
              <a:rPr lang="de-DE" dirty="0"/>
              <a:t> of </a:t>
            </a:r>
            <a:r>
              <a:rPr lang="de-DE" dirty="0" err="1"/>
              <a:t>service</a:t>
            </a:r>
            <a:r>
              <a:rPr lang="de-DE" dirty="0"/>
              <a:t> in 2018 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658FB50-4BDC-9530-D048-54B9DDBF7777}"/>
              </a:ext>
            </a:extLst>
          </p:cNvPr>
          <p:cNvSpPr/>
          <p:nvPr/>
        </p:nvSpPr>
        <p:spPr>
          <a:xfrm>
            <a:off x="428730" y="1199800"/>
            <a:ext cx="2799056" cy="2799056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5000"/>
              </a:lnSpc>
            </a:pPr>
            <a:endParaRPr lang="de-DE" sz="1400" dirty="0"/>
          </a:p>
        </p:txBody>
      </p:sp>
      <p:sp>
        <p:nvSpPr>
          <p:cNvPr id="14" name="Textplatzhalter 9">
            <a:extLst>
              <a:ext uri="{FF2B5EF4-FFF2-40B4-BE49-F238E27FC236}">
                <a16:creationId xmlns:a16="http://schemas.microsoft.com/office/drawing/2014/main" id="{5CD4AA93-B558-F89A-C871-D5AE7F642717}"/>
              </a:ext>
            </a:extLst>
          </p:cNvPr>
          <p:cNvSpPr txBox="1">
            <a:spLocks/>
          </p:cNvSpPr>
          <p:nvPr/>
        </p:nvSpPr>
        <p:spPr>
          <a:xfrm>
            <a:off x="9561443" y="5070619"/>
            <a:ext cx="2187644" cy="10285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10000"/>
              </a:lnSpc>
              <a:spcBef>
                <a:spcPts val="2400"/>
              </a:spcBef>
              <a:spcAft>
                <a:spcPts val="0"/>
              </a:spcAft>
              <a:buFont typeface="+mj-lt"/>
              <a:buAutoNum type="arabicParenR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9263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5475" indent="-179388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8038" indent="-180975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+mj-lt"/>
              <a:buNone/>
            </a:pPr>
            <a:r>
              <a:rPr lang="de-DE" dirty="0"/>
              <a:t>Over 60 </a:t>
            </a:r>
            <a:r>
              <a:rPr lang="de-DE" dirty="0" err="1"/>
              <a:t>emergencies</a:t>
            </a:r>
            <a:r>
              <a:rPr lang="de-DE" dirty="0"/>
              <a:t> and 120 </a:t>
            </a:r>
            <a:r>
              <a:rPr lang="de-DE" dirty="0" err="1"/>
              <a:t>airspace</a:t>
            </a:r>
            <a:r>
              <a:rPr lang="de-DE" dirty="0"/>
              <a:t> </a:t>
            </a:r>
            <a:r>
              <a:rPr lang="de-DE" dirty="0" err="1"/>
              <a:t>infringements</a:t>
            </a:r>
            <a:r>
              <a:rPr lang="de-DE" dirty="0"/>
              <a:t> in 2025</a:t>
            </a: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FB4E4ADE-1E7F-22E9-8079-8D40DC3F619C}"/>
              </a:ext>
            </a:extLst>
          </p:cNvPr>
          <p:cNvSpPr txBox="1">
            <a:spLocks/>
          </p:cNvSpPr>
          <p:nvPr/>
        </p:nvSpPr>
        <p:spPr>
          <a:xfrm>
            <a:off x="5598008" y="3300866"/>
            <a:ext cx="2187644" cy="10285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10000"/>
              </a:lnSpc>
              <a:spcBef>
                <a:spcPts val="2400"/>
              </a:spcBef>
              <a:spcAft>
                <a:spcPts val="0"/>
              </a:spcAft>
              <a:buFont typeface="+mj-lt"/>
              <a:buAutoNum type="arabicParenR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9263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5475" indent="-179388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8038" indent="-180975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+mj-lt"/>
              <a:buNone/>
            </a:pPr>
            <a:endParaRPr lang="de-DE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6A220B2-B3C2-0157-F1FC-7ABA3B67E7BA}"/>
              </a:ext>
            </a:extLst>
          </p:cNvPr>
          <p:cNvSpPr/>
          <p:nvPr/>
        </p:nvSpPr>
        <p:spPr>
          <a:xfrm>
            <a:off x="6460564" y="1276692"/>
            <a:ext cx="2722164" cy="2722164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5000"/>
              </a:lnSpc>
            </a:pPr>
            <a:endParaRPr lang="de-DE" sz="1400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23B7F6D-2A01-FFCC-9A5F-5F08494111F2}"/>
              </a:ext>
            </a:extLst>
          </p:cNvPr>
          <p:cNvSpPr/>
          <p:nvPr/>
        </p:nvSpPr>
        <p:spPr>
          <a:xfrm>
            <a:off x="3437556" y="1726875"/>
            <a:ext cx="2827420" cy="282742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5000"/>
              </a:lnSpc>
            </a:pPr>
            <a:endParaRPr lang="de-DE" sz="1400" dirty="0"/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3EF9B69D-88D0-5865-AE10-0BCCE72CEF61}"/>
              </a:ext>
            </a:extLst>
          </p:cNvPr>
          <p:cNvSpPr txBox="1">
            <a:spLocks/>
          </p:cNvSpPr>
          <p:nvPr/>
        </p:nvSpPr>
        <p:spPr>
          <a:xfrm>
            <a:off x="6727824" y="4090499"/>
            <a:ext cx="2187644" cy="10285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10000"/>
              </a:lnSpc>
              <a:spcBef>
                <a:spcPts val="2400"/>
              </a:spcBef>
              <a:spcAft>
                <a:spcPts val="0"/>
              </a:spcAft>
              <a:buFont typeface="+mj-lt"/>
              <a:buAutoNum type="arabicParenR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9263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5475" indent="-179388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8038" indent="-180975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+mj-lt"/>
              <a:buNone/>
            </a:pPr>
            <a:r>
              <a:rPr lang="de-DE" dirty="0"/>
              <a:t>More </a:t>
            </a:r>
            <a:r>
              <a:rPr lang="de-DE" dirty="0" err="1"/>
              <a:t>than</a:t>
            </a:r>
            <a:r>
              <a:rPr lang="de-DE" dirty="0"/>
              <a:t> 430.000 </a:t>
            </a:r>
            <a:r>
              <a:rPr lang="de-DE" dirty="0" err="1"/>
              <a:t>contacts</a:t>
            </a:r>
            <a:r>
              <a:rPr lang="de-DE" dirty="0"/>
              <a:t> in 2025</a:t>
            </a:r>
          </a:p>
          <a:p>
            <a:pPr marL="0" indent="0" algn="ctr">
              <a:buFont typeface="+mj-lt"/>
              <a:buNone/>
            </a:pPr>
            <a:r>
              <a:rPr lang="de-DE" dirty="0"/>
              <a:t>Registered </a:t>
            </a:r>
            <a:r>
              <a:rPr lang="de-DE" dirty="0" err="1"/>
              <a:t>aircraft</a:t>
            </a:r>
            <a:r>
              <a:rPr lang="de-DE" dirty="0"/>
              <a:t> in Germany: ~ 25.000</a:t>
            </a: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C32CB9F2-65A4-8290-3908-D4D0DCCF08E6}"/>
              </a:ext>
            </a:extLst>
          </p:cNvPr>
          <p:cNvSpPr txBox="1">
            <a:spLocks/>
          </p:cNvSpPr>
          <p:nvPr/>
        </p:nvSpPr>
        <p:spPr>
          <a:xfrm>
            <a:off x="3788745" y="4778998"/>
            <a:ext cx="2125041" cy="10285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10000"/>
              </a:lnSpc>
              <a:spcBef>
                <a:spcPts val="2400"/>
              </a:spcBef>
              <a:spcAft>
                <a:spcPts val="0"/>
              </a:spcAft>
              <a:buFont typeface="+mj-lt"/>
              <a:buAutoNum type="arabicParenR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9263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5475" indent="-179388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8038" indent="-180975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+mj-lt"/>
              <a:buNone/>
            </a:pPr>
            <a:r>
              <a:rPr lang="de-DE" dirty="0"/>
              <a:t>45 FISOs and 5 Supervisors </a:t>
            </a:r>
            <a:r>
              <a:rPr lang="de-DE" dirty="0" err="1"/>
              <a:t>ensure</a:t>
            </a:r>
            <a:r>
              <a:rPr lang="de-DE" dirty="0"/>
              <a:t> </a:t>
            </a:r>
            <a:r>
              <a:rPr lang="de-DE" dirty="0" err="1"/>
              <a:t>daily</a:t>
            </a:r>
            <a:r>
              <a:rPr lang="de-DE" dirty="0"/>
              <a:t> </a:t>
            </a:r>
            <a:r>
              <a:rPr lang="de-DE" dirty="0" err="1"/>
              <a:t>service</a:t>
            </a:r>
            <a:endParaRPr lang="de-DE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B718A8B-4C58-9A1A-DC6F-B8F3F8E0B7A5}"/>
              </a:ext>
            </a:extLst>
          </p:cNvPr>
          <p:cNvSpPr/>
          <p:nvPr/>
        </p:nvSpPr>
        <p:spPr>
          <a:xfrm rot="2783436">
            <a:off x="9253303" y="2239797"/>
            <a:ext cx="2722164" cy="2722164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5000"/>
              </a:lnSpc>
            </a:pP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13767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2" grpId="0" animBg="1"/>
      <p:bldP spid="14" grpId="0"/>
      <p:bldP spid="16" grpId="0" animBg="1"/>
      <p:bldP spid="17" grpId="0" animBg="1"/>
      <p:bldP spid="18" grpId="0"/>
      <p:bldP spid="20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78AEBD6-2D5C-BD8B-E60B-F0127A3F3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Centralization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FIS in Langen 2018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7960BEC-820D-1439-70ED-71DE14F4AD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Flexible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staff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Sectors</a:t>
            </a:r>
            <a:r>
              <a:rPr lang="de-DE" dirty="0"/>
              <a:t> fit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demand</a:t>
            </a:r>
            <a:r>
              <a:rPr lang="de-DE" dirty="0"/>
              <a:t> </a:t>
            </a:r>
            <a:r>
              <a:rPr lang="de-DE" dirty="0" err="1"/>
              <a:t>regardless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ATC </a:t>
            </a:r>
            <a:r>
              <a:rPr lang="de-DE" dirty="0" err="1"/>
              <a:t>or</a:t>
            </a:r>
            <a:r>
              <a:rPr lang="de-DE" dirty="0"/>
              <a:t> FIR </a:t>
            </a:r>
            <a:r>
              <a:rPr lang="de-DE" dirty="0" err="1"/>
              <a:t>boundaries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More </a:t>
            </a:r>
            <a:r>
              <a:rPr lang="de-DE" dirty="0" err="1"/>
              <a:t>sector</a:t>
            </a:r>
            <a:r>
              <a:rPr lang="de-DE" dirty="0"/>
              <a:t> </a:t>
            </a:r>
            <a:r>
              <a:rPr lang="de-DE" dirty="0" err="1"/>
              <a:t>combinations</a:t>
            </a:r>
            <a:r>
              <a:rPr lang="de-DE" dirty="0"/>
              <a:t> possible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Standardized</a:t>
            </a:r>
            <a:r>
              <a:rPr lang="de-DE" dirty="0"/>
              <a:t> </a:t>
            </a:r>
            <a:r>
              <a:rPr lang="de-DE" dirty="0" err="1"/>
              <a:t>training</a:t>
            </a:r>
            <a:br>
              <a:rPr lang="de-DE" dirty="0"/>
            </a:b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Coverage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whole</a:t>
            </a:r>
            <a:r>
              <a:rPr lang="de-DE" dirty="0"/>
              <a:t> </a:t>
            </a:r>
            <a:r>
              <a:rPr lang="de-DE" dirty="0" err="1"/>
              <a:t>country</a:t>
            </a:r>
            <a:r>
              <a:rPr lang="de-DE" dirty="0"/>
              <a:t> </a:t>
            </a:r>
            <a:r>
              <a:rPr lang="de-DE" dirty="0" err="1"/>
              <a:t>leads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additional </a:t>
            </a:r>
            <a:r>
              <a:rPr lang="de-DE" dirty="0" err="1"/>
              <a:t>technical</a:t>
            </a:r>
            <a:r>
              <a:rPr lang="de-DE" dirty="0"/>
              <a:t> </a:t>
            </a:r>
            <a:r>
              <a:rPr lang="de-DE" dirty="0" err="1"/>
              <a:t>requirements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More </a:t>
            </a:r>
            <a:r>
              <a:rPr lang="de-DE" dirty="0" err="1"/>
              <a:t>incidents</a:t>
            </a:r>
            <a:r>
              <a:rPr lang="de-DE" dirty="0"/>
              <a:t> at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site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2A461A-0403-8505-3F71-03F72DDB4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250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E69F9994-FAE1-3467-356C-73D134933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Airspace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in Germany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659FF23-272E-06CC-5295-F6581B1B4D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FF0C5A99-49E3-0D84-C67D-8C9C039FCD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8F9C8625-3F3E-4752-E438-58A2F6C8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rcRect b="9216"/>
          <a:stretch>
            <a:fillRect/>
          </a:stretch>
        </p:blipFill>
        <p:spPr>
          <a:xfrm>
            <a:off x="8010086" y="1249582"/>
            <a:ext cx="3827462" cy="507682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9269F96-DDD1-79ED-4616-3A98F0081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" y="1246957"/>
            <a:ext cx="7739766" cy="5079450"/>
          </a:xfrm>
          <a:prstGeom prst="rect">
            <a:avLst/>
          </a:prstGeom>
        </p:spPr>
      </p:pic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66EF38B3-953A-BD2C-2927-9389472A1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6917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5BFFE-DC79-575B-EDA7-9CFC09E0D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TMZ, RMZ, ATZ, flexible </a:t>
            </a:r>
            <a:r>
              <a:rPr lang="de-DE" dirty="0" err="1"/>
              <a:t>use</a:t>
            </a:r>
            <a:r>
              <a:rPr lang="de-DE" dirty="0"/>
              <a:t> of C/D </a:t>
            </a:r>
            <a:r>
              <a:rPr lang="de-DE" dirty="0" err="1"/>
              <a:t>airspace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0912AF3-9207-40C9-4A66-305148C6E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1E35877-538A-1C37-99E5-9DF7816134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TMZ – Transponder </a:t>
            </a:r>
            <a:r>
              <a:rPr lang="de-DE" dirty="0" err="1"/>
              <a:t>Mandatory</a:t>
            </a:r>
            <a:r>
              <a:rPr lang="de-DE" dirty="0"/>
              <a:t> Zone</a:t>
            </a:r>
            <a:br>
              <a:rPr lang="de-DE" dirty="0"/>
            </a:br>
            <a:br>
              <a:rPr lang="de-DE" dirty="0"/>
            </a:br>
            <a:r>
              <a:rPr lang="de-DE" dirty="0" err="1"/>
              <a:t>established</a:t>
            </a:r>
            <a:r>
              <a:rPr lang="de-DE" dirty="0"/>
              <a:t> at regional </a:t>
            </a:r>
            <a:r>
              <a:rPr lang="de-DE" dirty="0" err="1"/>
              <a:t>airports</a:t>
            </a:r>
            <a:br>
              <a:rPr lang="de-DE" dirty="0"/>
            </a:br>
            <a:r>
              <a:rPr lang="de-DE" dirty="0"/>
              <a:t>Class E </a:t>
            </a:r>
            <a:r>
              <a:rPr lang="de-DE" dirty="0" err="1"/>
              <a:t>Airspace</a:t>
            </a:r>
            <a:r>
              <a:rPr lang="de-DE" dirty="0"/>
              <a:t> –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clearance</a:t>
            </a:r>
            <a:r>
              <a:rPr lang="de-DE" dirty="0"/>
              <a:t> </a:t>
            </a:r>
            <a:r>
              <a:rPr lang="de-DE" dirty="0" err="1"/>
              <a:t>required</a:t>
            </a:r>
            <a:br>
              <a:rPr lang="de-DE" dirty="0"/>
            </a:br>
            <a:r>
              <a:rPr lang="de-DE" dirty="0"/>
              <a:t>MODE-S </a:t>
            </a:r>
            <a:r>
              <a:rPr lang="de-DE" dirty="0" err="1"/>
              <a:t>transponder</a:t>
            </a:r>
            <a:br>
              <a:rPr lang="de-DE" dirty="0"/>
            </a:br>
            <a:r>
              <a:rPr lang="de-DE" dirty="0"/>
              <a:t>Monitoring </a:t>
            </a:r>
            <a:r>
              <a:rPr lang="de-DE" dirty="0" err="1"/>
              <a:t>of</a:t>
            </a:r>
            <a:r>
              <a:rPr lang="de-DE" dirty="0"/>
              <a:t> ATC-</a:t>
            </a:r>
            <a:r>
              <a:rPr lang="de-DE" dirty="0" err="1"/>
              <a:t>frequency</a:t>
            </a:r>
            <a:r>
              <a:rPr lang="de-DE" dirty="0"/>
              <a:t> </a:t>
            </a:r>
            <a:r>
              <a:rPr lang="de-DE" dirty="0" err="1"/>
              <a:t>mandatory</a:t>
            </a:r>
            <a:br>
              <a:rPr lang="de-DE" dirty="0"/>
            </a:br>
            <a:r>
              <a:rPr lang="de-DE" dirty="0" err="1"/>
              <a:t>Pilot‘s</a:t>
            </a:r>
            <a:r>
              <a:rPr lang="de-DE" dirty="0"/>
              <a:t> </a:t>
            </a:r>
            <a:r>
              <a:rPr lang="de-DE" dirty="0" err="1"/>
              <a:t>obligation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follow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procedure</a:t>
            </a:r>
            <a:br>
              <a:rPr lang="de-DE" dirty="0"/>
            </a:b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RMZ – Radio </a:t>
            </a:r>
            <a:r>
              <a:rPr lang="de-DE" dirty="0" err="1"/>
              <a:t>Mandatory</a:t>
            </a:r>
            <a:r>
              <a:rPr lang="de-DE" dirty="0"/>
              <a:t> Zone</a:t>
            </a:r>
            <a:br>
              <a:rPr lang="de-DE" dirty="0"/>
            </a:br>
            <a:br>
              <a:rPr lang="de-DE" dirty="0"/>
            </a:br>
            <a:r>
              <a:rPr lang="de-DE" dirty="0" err="1"/>
              <a:t>established</a:t>
            </a:r>
            <a:r>
              <a:rPr lang="de-DE" dirty="0"/>
              <a:t> at AFIS-</a:t>
            </a:r>
            <a:r>
              <a:rPr lang="de-DE" dirty="0" err="1"/>
              <a:t>aerodromes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IFR-</a:t>
            </a:r>
            <a:r>
              <a:rPr lang="de-DE" dirty="0" err="1"/>
              <a:t>procedures</a:t>
            </a:r>
            <a:br>
              <a:rPr lang="de-DE" dirty="0"/>
            </a:br>
            <a:r>
              <a:rPr lang="de-DE" dirty="0"/>
              <a:t>Class G </a:t>
            </a:r>
            <a:r>
              <a:rPr lang="de-DE" dirty="0" err="1"/>
              <a:t>airspace</a:t>
            </a:r>
            <a:r>
              <a:rPr lang="de-DE" dirty="0"/>
              <a:t> –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clearance</a:t>
            </a:r>
            <a:r>
              <a:rPr lang="de-DE" dirty="0"/>
              <a:t> </a:t>
            </a:r>
            <a:r>
              <a:rPr lang="de-DE" dirty="0" err="1"/>
              <a:t>required</a:t>
            </a:r>
            <a:br>
              <a:rPr lang="de-DE" dirty="0"/>
            </a:br>
            <a:r>
              <a:rPr lang="de-DE" dirty="0"/>
              <a:t>GND-1000ft/AGL</a:t>
            </a:r>
            <a:br>
              <a:rPr lang="de-DE" dirty="0"/>
            </a:br>
            <a:r>
              <a:rPr lang="de-DE" dirty="0" err="1"/>
              <a:t>radio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mandatory</a:t>
            </a:r>
            <a:r>
              <a:rPr lang="de-DE" dirty="0"/>
              <a:t>        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29A151D-9881-6E07-9861-74B69A3AC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404" y="3861274"/>
            <a:ext cx="3799620" cy="23336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8D1F8B7-C4FE-D6A8-3503-3E4ED9F6D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179"/>
          <a:stretch>
            <a:fillRect/>
          </a:stretch>
        </p:blipFill>
        <p:spPr>
          <a:xfrm>
            <a:off x="7101404" y="1396527"/>
            <a:ext cx="3799620" cy="220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5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8669C-F8B8-A990-80EC-5C2CBDF9C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257A5A-012A-2513-BAEC-FDB14953C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TMZ, RMZ, ATZ, flexible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C/D </a:t>
            </a:r>
            <a:r>
              <a:rPr lang="de-DE" dirty="0" err="1"/>
              <a:t>airspace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E94D4D0-569F-D37D-B912-F4944A439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F9281C1-4570-D0F6-3D56-CAE247FA5C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ATZ – </a:t>
            </a:r>
            <a:r>
              <a:rPr lang="de-DE" dirty="0" err="1"/>
              <a:t>Aerodrome</a:t>
            </a:r>
            <a:r>
              <a:rPr lang="de-DE" dirty="0"/>
              <a:t> Traffic Zone</a:t>
            </a:r>
            <a:br>
              <a:rPr lang="de-DE" dirty="0"/>
            </a:br>
            <a:br>
              <a:rPr lang="de-DE" dirty="0"/>
            </a:br>
            <a:r>
              <a:rPr lang="de-DE" dirty="0" err="1"/>
              <a:t>established</a:t>
            </a:r>
            <a:r>
              <a:rPr lang="de-DE" dirty="0"/>
              <a:t> at EDFE, EDLE, EDBC</a:t>
            </a:r>
            <a:br>
              <a:rPr lang="de-DE" dirty="0"/>
            </a:br>
            <a:r>
              <a:rPr lang="de-DE" dirty="0"/>
              <a:t>Class E/G </a:t>
            </a:r>
            <a:r>
              <a:rPr lang="de-DE" dirty="0" err="1"/>
              <a:t>Airspace</a:t>
            </a:r>
            <a:r>
              <a:rPr lang="de-DE" dirty="0"/>
              <a:t> –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clearance</a:t>
            </a:r>
            <a:r>
              <a:rPr lang="de-DE" dirty="0"/>
              <a:t> </a:t>
            </a:r>
            <a:r>
              <a:rPr lang="de-DE" dirty="0" err="1"/>
              <a:t>required</a:t>
            </a:r>
            <a:br>
              <a:rPr lang="de-DE" dirty="0"/>
            </a:b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arriving</a:t>
            </a:r>
            <a:r>
              <a:rPr lang="de-DE" dirty="0"/>
              <a:t> and </a:t>
            </a:r>
            <a:r>
              <a:rPr lang="de-DE" dirty="0" err="1"/>
              <a:t>departing</a:t>
            </a:r>
            <a:r>
              <a:rPr lang="de-DE" dirty="0"/>
              <a:t> </a:t>
            </a:r>
            <a:r>
              <a:rPr lang="de-DE" dirty="0" err="1"/>
              <a:t>traffic</a:t>
            </a:r>
            <a:br>
              <a:rPr lang="de-DE" dirty="0"/>
            </a:b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Flexible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C/D </a:t>
            </a:r>
            <a:r>
              <a:rPr lang="de-DE" dirty="0" err="1"/>
              <a:t>airspace</a:t>
            </a:r>
            <a:br>
              <a:rPr lang="de-DE" dirty="0"/>
            </a:br>
            <a:br>
              <a:rPr lang="de-DE" dirty="0"/>
            </a:br>
            <a:r>
              <a:rPr lang="de-DE" dirty="0"/>
              <a:t>Use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airspace</a:t>
            </a:r>
            <a:r>
              <a:rPr lang="de-DE" dirty="0"/>
              <a:t> </a:t>
            </a:r>
            <a:r>
              <a:rPr lang="de-DE" dirty="0" err="1"/>
              <a:t>depends</a:t>
            </a:r>
            <a:r>
              <a:rPr lang="de-DE" dirty="0"/>
              <a:t> on RWY in </a:t>
            </a:r>
            <a:r>
              <a:rPr lang="de-DE" dirty="0" err="1"/>
              <a:t>use</a:t>
            </a:r>
            <a:br>
              <a:rPr lang="de-DE" dirty="0"/>
            </a:br>
            <a:r>
              <a:rPr lang="de-DE" dirty="0" err="1"/>
              <a:t>disemmination</a:t>
            </a:r>
            <a:r>
              <a:rPr lang="de-DE" dirty="0"/>
              <a:t> on ATIS-</a:t>
            </a:r>
            <a:r>
              <a:rPr lang="de-DE" dirty="0" err="1"/>
              <a:t>frequency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FIS</a:t>
            </a:r>
            <a:br>
              <a:rPr lang="de-DE" dirty="0"/>
            </a:br>
            <a:br>
              <a:rPr lang="de-DE" dirty="0"/>
            </a:br>
            <a:r>
              <a:rPr lang="de-DE" dirty="0"/>
              <a:t>        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51195D9-FF0F-D863-DDAC-BF837D2DC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225" y="1353558"/>
            <a:ext cx="3152775" cy="2384965"/>
          </a:xfrm>
          <a:prstGeom prst="rect">
            <a:avLst/>
          </a:prstGeom>
        </p:spPr>
      </p:pic>
      <p:pic>
        <p:nvPicPr>
          <p:cNvPr id="8" name="Grafik 7" descr="Ein Bild, das Karte enthält.&#10;&#10;Automatisch generierte Beschreibung">
            <a:extLst>
              <a:ext uri="{FF2B5EF4-FFF2-40B4-BE49-F238E27FC236}">
                <a16:creationId xmlns:a16="http://schemas.microsoft.com/office/drawing/2014/main" id="{1899E73C-1087-5C84-576D-8DABC4ED0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668" y="2805431"/>
            <a:ext cx="4335419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BB47F7-7DFC-1727-F9CC-AC8B43123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Flightplan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A48D4A1-592D-F131-5207-AED402A3D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D1C1000-3D79-51F3-6E57-EC223FDDE7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flightplan</a:t>
            </a:r>
            <a:r>
              <a:rPr lang="de-DE" dirty="0"/>
              <a:t> </a:t>
            </a:r>
            <a:r>
              <a:rPr lang="de-DE" dirty="0" err="1"/>
              <a:t>required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VFR-</a:t>
            </a:r>
            <a:r>
              <a:rPr lang="de-DE" dirty="0" err="1"/>
              <a:t>flights</a:t>
            </a:r>
            <a:r>
              <a:rPr lang="de-DE" dirty="0"/>
              <a:t> </a:t>
            </a:r>
            <a:r>
              <a:rPr lang="de-DE" dirty="0" err="1"/>
              <a:t>departing</a:t>
            </a:r>
            <a:r>
              <a:rPr lang="de-DE" dirty="0"/>
              <a:t> and </a:t>
            </a:r>
            <a:r>
              <a:rPr lang="de-DE" dirty="0" err="1"/>
              <a:t>arriving</a:t>
            </a:r>
            <a:r>
              <a:rPr lang="de-DE" dirty="0"/>
              <a:t> in Germany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Cross </a:t>
            </a:r>
            <a:r>
              <a:rPr lang="de-DE" dirty="0" err="1"/>
              <a:t>border</a:t>
            </a:r>
            <a:r>
              <a:rPr lang="de-DE" dirty="0"/>
              <a:t> </a:t>
            </a:r>
            <a:r>
              <a:rPr lang="de-DE" dirty="0" err="1"/>
              <a:t>flights</a:t>
            </a:r>
            <a:r>
              <a:rPr lang="de-DE" dirty="0"/>
              <a:t>,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necessary</a:t>
            </a:r>
            <a:r>
              <a:rPr lang="de-DE" dirty="0"/>
              <a:t> (</a:t>
            </a:r>
            <a:r>
              <a:rPr lang="de-DE" dirty="0" err="1"/>
              <a:t>depends</a:t>
            </a:r>
            <a:r>
              <a:rPr lang="de-DE" dirty="0"/>
              <a:t> on the </a:t>
            </a:r>
            <a:r>
              <a:rPr lang="de-DE" dirty="0" err="1"/>
              <a:t>country</a:t>
            </a:r>
            <a:r>
              <a:rPr lang="de-DE" dirty="0"/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VFR at </a:t>
            </a:r>
            <a:r>
              <a:rPr lang="de-DE" dirty="0" err="1"/>
              <a:t>night</a:t>
            </a:r>
            <a:r>
              <a:rPr lang="de-DE" dirty="0"/>
              <a:t> </a:t>
            </a:r>
            <a:r>
              <a:rPr lang="de-DE" dirty="0" err="1"/>
              <a:t>leaving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vicinity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an </a:t>
            </a:r>
            <a:r>
              <a:rPr lang="de-DE" dirty="0" err="1"/>
              <a:t>aerodrome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IFR-, Z- and Y-</a:t>
            </a:r>
            <a:r>
              <a:rPr lang="de-DE" dirty="0" err="1"/>
              <a:t>flights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Aerobatic</a:t>
            </a:r>
            <a:r>
              <a:rPr lang="de-DE" dirty="0"/>
              <a:t> </a:t>
            </a:r>
            <a:r>
              <a:rPr lang="de-DE" dirty="0" err="1"/>
              <a:t>flights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F6A167D-357B-D574-CD44-2833E1FB6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39895"/>
            <a:ext cx="5719482" cy="38129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4934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E77B47-F374-7A55-6F9D-A71924436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FIS Working Position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028A491-842E-01E6-378E-045811F18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A08E3B30-8562-5F43-5C3F-B216BB3E759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797" y="837667"/>
            <a:ext cx="9418286" cy="5546403"/>
          </a:xfrm>
          <a:prstGeom prst="rect">
            <a:avLst/>
          </a:prstGeom>
        </p:spPr>
      </p:pic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2AE0DA91-1528-44B6-BC04-1CFCFBCAE316}"/>
              </a:ext>
            </a:extLst>
          </p:cNvPr>
          <p:cNvSpPr/>
          <p:nvPr/>
        </p:nvSpPr>
        <p:spPr>
          <a:xfrm>
            <a:off x="5186231" y="1309693"/>
            <a:ext cx="1919419" cy="40312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5000"/>
              </a:lnSpc>
            </a:pPr>
            <a:r>
              <a:rPr lang="de-DE" sz="1400" dirty="0"/>
              <a:t>Primary Radarscreen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13745A0F-B515-4288-8457-29787DCDF374}"/>
              </a:ext>
            </a:extLst>
          </p:cNvPr>
          <p:cNvSpPr/>
          <p:nvPr/>
        </p:nvSpPr>
        <p:spPr>
          <a:xfrm>
            <a:off x="8117628" y="776147"/>
            <a:ext cx="1406012" cy="40312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5000"/>
              </a:lnSpc>
            </a:pPr>
            <a:r>
              <a:rPr lang="de-DE" sz="1400" dirty="0"/>
              <a:t>ATCISS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94A6B7AA-F825-429B-9710-C118A73C1F4A}"/>
              </a:ext>
            </a:extLst>
          </p:cNvPr>
          <p:cNvSpPr/>
          <p:nvPr/>
        </p:nvSpPr>
        <p:spPr>
          <a:xfrm>
            <a:off x="2756382" y="867754"/>
            <a:ext cx="1406012" cy="40312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5000"/>
              </a:lnSpc>
            </a:pPr>
            <a:r>
              <a:rPr lang="de-DE" sz="1400"/>
              <a:t>Internet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C3F12D08-CF9E-4670-BADC-93E041AD3B54}"/>
              </a:ext>
            </a:extLst>
          </p:cNvPr>
          <p:cNvSpPr/>
          <p:nvPr/>
        </p:nvSpPr>
        <p:spPr>
          <a:xfrm>
            <a:off x="5302641" y="5868967"/>
            <a:ext cx="1406012" cy="40312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5000"/>
              </a:lnSpc>
            </a:pPr>
            <a:r>
              <a:rPr lang="de-DE" sz="1400"/>
              <a:t>EKOFIS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56099471-50C7-41DE-A2D1-BA79B360FEE7}"/>
              </a:ext>
            </a:extLst>
          </p:cNvPr>
          <p:cNvSpPr/>
          <p:nvPr/>
        </p:nvSpPr>
        <p:spPr>
          <a:xfrm>
            <a:off x="7822064" y="2701135"/>
            <a:ext cx="2143125" cy="40312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5000"/>
              </a:lnSpc>
            </a:pPr>
            <a:r>
              <a:rPr lang="de-DE" sz="1400" dirty="0" err="1"/>
              <a:t>Secondary</a:t>
            </a:r>
            <a:r>
              <a:rPr lang="de-DE" sz="1400" dirty="0"/>
              <a:t> Radarscreen</a:t>
            </a: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8D2DBB75-EE62-4F73-A8F5-A425CE1E11BF}"/>
              </a:ext>
            </a:extLst>
          </p:cNvPr>
          <p:cNvSpPr/>
          <p:nvPr/>
        </p:nvSpPr>
        <p:spPr>
          <a:xfrm>
            <a:off x="2827729" y="5539309"/>
            <a:ext cx="1543768" cy="65931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5000"/>
              </a:lnSpc>
            </a:pPr>
            <a:r>
              <a:rPr lang="de-DE" sz="1400" dirty="0" err="1"/>
              <a:t>Frequency</a:t>
            </a:r>
            <a:r>
              <a:rPr lang="de-DE" sz="1400" dirty="0"/>
              <a:t>-/ </a:t>
            </a:r>
            <a:r>
              <a:rPr lang="de-DE" sz="1400" dirty="0" err="1"/>
              <a:t>Phonepanel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458213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F901AF-A6EA-6F9F-14F1-A8C8A067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Use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staff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winter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A617F3A-B39F-31E9-523F-DC3982D4C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Enroute Flight Information Service Germany 2026</a:t>
            </a:r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6F8CD7D-CD11-3A94-08C5-8B81EC136E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2" y="1181412"/>
            <a:ext cx="6789161" cy="495586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Lectures at </a:t>
            </a:r>
            <a:r>
              <a:rPr lang="de-DE" dirty="0" err="1"/>
              <a:t>flying</a:t>
            </a:r>
            <a:r>
              <a:rPr lang="de-DE" dirty="0"/>
              <a:t> </a:t>
            </a:r>
            <a:r>
              <a:rPr lang="de-DE" dirty="0" err="1"/>
              <a:t>clubs</a:t>
            </a:r>
            <a:r>
              <a:rPr lang="de-DE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YouTube Tutorials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Instagram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VFR-</a:t>
            </a:r>
            <a:r>
              <a:rPr lang="de-DE" dirty="0" err="1"/>
              <a:t>Visitor‘s</a:t>
            </a:r>
            <a:r>
              <a:rPr lang="de-DE" dirty="0"/>
              <a:t> Day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Trade Fair AERO in April in Friedrichshafen / Lake Constance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Internal Emergency Training (UNIN/TRM)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Updating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documents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Training </a:t>
            </a:r>
            <a:r>
              <a:rPr lang="de-DE" dirty="0" err="1"/>
              <a:t>courses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Hosting </a:t>
            </a:r>
            <a:r>
              <a:rPr lang="de-DE" dirty="0" err="1"/>
              <a:t>visitors</a:t>
            </a:r>
            <a:r>
              <a:rPr lang="de-DE" dirty="0"/>
              <a:t> at DFS </a:t>
            </a:r>
            <a:r>
              <a:rPr lang="de-DE" dirty="0" err="1"/>
              <a:t>Premises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45E2F5D3-7E4D-6F9B-3B38-D5D3107568F0}"/>
              </a:ext>
            </a:extLst>
          </p:cNvPr>
          <p:cNvGrpSpPr/>
          <p:nvPr/>
        </p:nvGrpSpPr>
        <p:grpSpPr>
          <a:xfrm>
            <a:off x="8128000" y="400051"/>
            <a:ext cx="2724727" cy="2669691"/>
            <a:chOff x="7981950" y="720724"/>
            <a:chExt cx="3129395" cy="306618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2F821DEA-341F-1C06-C231-3D72CDA52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815" t="7172" r="6527" b="6458"/>
            <a:stretch>
              <a:fillRect/>
            </a:stretch>
          </p:blipFill>
          <p:spPr>
            <a:xfrm>
              <a:off x="8072582" y="822637"/>
              <a:ext cx="2918691" cy="2890382"/>
            </a:xfrm>
            <a:prstGeom prst="rect">
              <a:avLst/>
            </a:prstGeom>
          </p:spPr>
        </p:pic>
        <p:sp>
          <p:nvSpPr>
            <p:cNvPr id="9" name="Rechteck: abgerundete Ecken 8">
              <a:extLst>
                <a:ext uri="{FF2B5EF4-FFF2-40B4-BE49-F238E27FC236}">
                  <a16:creationId xmlns:a16="http://schemas.microsoft.com/office/drawing/2014/main" id="{ABD9326C-E78C-739E-94B5-13E65BE5CFA8}"/>
                </a:ext>
              </a:extLst>
            </p:cNvPr>
            <p:cNvSpPr/>
            <p:nvPr/>
          </p:nvSpPr>
          <p:spPr>
            <a:xfrm>
              <a:off x="7981950" y="720724"/>
              <a:ext cx="3129395" cy="3066185"/>
            </a:xfrm>
            <a:prstGeom prst="roundRect">
              <a:avLst/>
            </a:prstGeom>
            <a:noFill/>
            <a:ln w="568325">
              <a:solidFill>
                <a:srgbClr val="0F5A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5000"/>
                </a:lnSpc>
              </a:pPr>
              <a:endParaRPr lang="de-DE" sz="1400"/>
            </a:p>
          </p:txBody>
        </p:sp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6523178C-812B-2228-8B96-3F5F588C9F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864" y="3168071"/>
            <a:ext cx="4354118" cy="29692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8058083"/>
      </p:ext>
    </p:extLst>
  </p:cSld>
  <p:clrMapOvr>
    <a:masterClrMapping/>
  </p:clrMapOvr>
</p:sld>
</file>

<file path=ppt/theme/theme1.xml><?xml version="1.0" encoding="utf-8"?>
<a:theme xmlns:a="http://schemas.openxmlformats.org/drawingml/2006/main" name="Deutsche Flugsicherung">
  <a:themeElements>
    <a:clrScheme name="Benutzerdefiniert 237">
      <a:dk1>
        <a:srgbClr val="666666"/>
      </a:dk1>
      <a:lt1>
        <a:sysClr val="window" lastClr="FFFFFF"/>
      </a:lt1>
      <a:dk2>
        <a:srgbClr val="000000"/>
      </a:dk2>
      <a:lt2>
        <a:srgbClr val="E7EEFA"/>
      </a:lt2>
      <a:accent1>
        <a:srgbClr val="0A3D87"/>
      </a:accent1>
      <a:accent2>
        <a:srgbClr val="C2F51A"/>
      </a:accent2>
      <a:accent3>
        <a:srgbClr val="0F59D1"/>
      </a:accent3>
      <a:accent4>
        <a:srgbClr val="42E0B8"/>
      </a:accent4>
      <a:accent5>
        <a:srgbClr val="822EBA"/>
      </a:accent5>
      <a:accent6>
        <a:srgbClr val="FFE012"/>
      </a:accent6>
      <a:hlink>
        <a:srgbClr val="666666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105000"/>
          </a:lnSpc>
          <a:defRPr sz="14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05000"/>
          </a:lnSpc>
          <a:defRPr sz="1400" smtClean="0"/>
        </a:defPPr>
      </a:lstStyle>
    </a:txDef>
  </a:objectDefaults>
  <a:extraClrSchemeLst/>
  <a:custClrLst>
    <a:custClr name="Orange 600">
      <a:srgbClr val="FF961B"/>
    </a:custClr>
    <a:custClr name="Light Blue 300">
      <a:srgbClr val="B7CEF1"/>
    </a:custClr>
    <a:custClr name="Light Blue 800">
      <a:srgbClr val="0C49A8"/>
    </a:custClr>
    <a:custClr name="Turquoise 300">
      <a:srgbClr val="98EED8"/>
    </a:custClr>
    <a:custClr name="Turquoise 800">
      <a:srgbClr val="2B9177"/>
    </a:custClr>
    <a:custClr name="Violet 300">
      <a:srgbClr val="D9C0EA"/>
    </a:custClr>
    <a:custClr name="Violet 800">
      <a:srgbClr val="672595"/>
    </a:custClr>
    <a:custClr name="Yellow 300">
      <a:srgbClr val="FFEE7D"/>
    </a:custClr>
    <a:custClr name="Yellow 800">
      <a:srgbClr val="CCB30E"/>
    </a:custClr>
    <a:custClr name="Orange 300">
      <a:srgbClr val="FFD098"/>
    </a:custClr>
    <a:custClr name="Orange 800">
      <a:srgbClr val="CC7815"/>
    </a:custClr>
    <a:custClr name="Red 700">
      <a:srgbClr val="EB1914"/>
    </a:custClr>
  </a:custClrLst>
  <a:extLst>
    <a:ext uri="{05A4C25C-085E-4340-85A3-A5531E510DB2}">
      <thm15:themeFamily xmlns:thm15="http://schemas.microsoft.com/office/thememl/2012/main" name="DFS_PowerPoint-Master.potx  -  Schreibgeschützt" id="{F54B79DB-C321-446A-A837-4F346F4FA63D}" vid="{51776E9B-704B-4953-99D4-566749197F10}"/>
    </a:ext>
  </a:extLst>
</a:theme>
</file>

<file path=ppt/theme/theme2.xml><?xml version="1.0" encoding="utf-8"?>
<a:theme xmlns:a="http://schemas.openxmlformats.org/drawingml/2006/main" name="Office-Design">
  <a:themeElements>
    <a:clrScheme name="GdF NEU!">
      <a:dk1>
        <a:sysClr val="windowText" lastClr="000000"/>
      </a:dk1>
      <a:lt1>
        <a:sysClr val="window" lastClr="FFFFFF"/>
      </a:lt1>
      <a:dk2>
        <a:srgbClr val="FFA800"/>
      </a:dk2>
      <a:lt2>
        <a:srgbClr val="EEECE1"/>
      </a:lt2>
      <a:accent1>
        <a:srgbClr val="FFA800"/>
      </a:accent1>
      <a:accent2>
        <a:srgbClr val="4D535C"/>
      </a:accent2>
      <a:accent3>
        <a:srgbClr val="C0C1BF"/>
      </a:accent3>
      <a:accent4>
        <a:srgbClr val="558AAE"/>
      </a:accent4>
      <a:accent5>
        <a:srgbClr val="274D73"/>
      </a:accent5>
      <a:accent6>
        <a:srgbClr val="FEDD5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">
  <a:themeElements>
    <a:clrScheme name="Benutzerdefiniert 237">
      <a:dk1>
        <a:srgbClr val="666666"/>
      </a:dk1>
      <a:lt1>
        <a:sysClr val="window" lastClr="FFFFFF"/>
      </a:lt1>
      <a:dk2>
        <a:srgbClr val="000000"/>
      </a:dk2>
      <a:lt2>
        <a:srgbClr val="E7EEFA"/>
      </a:lt2>
      <a:accent1>
        <a:srgbClr val="0A3D87"/>
      </a:accent1>
      <a:accent2>
        <a:srgbClr val="C2F51A"/>
      </a:accent2>
      <a:accent3>
        <a:srgbClr val="0F59D1"/>
      </a:accent3>
      <a:accent4>
        <a:srgbClr val="42E0B8"/>
      </a:accent4>
      <a:accent5>
        <a:srgbClr val="822EBA"/>
      </a:accent5>
      <a:accent6>
        <a:srgbClr val="FFE012"/>
      </a:accent6>
      <a:hlink>
        <a:srgbClr val="666666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Benutzerdefiniert 237">
      <a:dk1>
        <a:srgbClr val="666666"/>
      </a:dk1>
      <a:lt1>
        <a:sysClr val="window" lastClr="FFFFFF"/>
      </a:lt1>
      <a:dk2>
        <a:srgbClr val="000000"/>
      </a:dk2>
      <a:lt2>
        <a:srgbClr val="E7EEFA"/>
      </a:lt2>
      <a:accent1>
        <a:srgbClr val="0A3D87"/>
      </a:accent1>
      <a:accent2>
        <a:srgbClr val="C2F51A"/>
      </a:accent2>
      <a:accent3>
        <a:srgbClr val="0F59D1"/>
      </a:accent3>
      <a:accent4>
        <a:srgbClr val="42E0B8"/>
      </a:accent4>
      <a:accent5>
        <a:srgbClr val="822EBA"/>
      </a:accent5>
      <a:accent6>
        <a:srgbClr val="FFE012"/>
      </a:accent6>
      <a:hlink>
        <a:srgbClr val="666666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2310E041A5CD44A741E919B6399F3F" ma:contentTypeVersion="8" ma:contentTypeDescription="Ein neues Dokument erstellen." ma:contentTypeScope="" ma:versionID="df4623db2205ab79c6f3b91f2b54c073">
  <xsd:schema xmlns:xsd="http://www.w3.org/2001/XMLSchema" xmlns:xs="http://www.w3.org/2001/XMLSchema" xmlns:p="http://schemas.microsoft.com/office/2006/metadata/properties" xmlns:ns2="ae828437-67aa-4857-a9e8-4992dff22bdc" xmlns:ns3="eb411661-492b-4037-acfd-610df89f1595" targetNamespace="http://schemas.microsoft.com/office/2006/metadata/properties" ma:root="true" ma:fieldsID="42a10d31aa96e236dbdc41e5ac264534" ns2:_="" ns3:_="">
    <xsd:import namespace="ae828437-67aa-4857-a9e8-4992dff22bdc"/>
    <xsd:import namespace="eb411661-492b-4037-acfd-610df89f159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828437-67aa-4857-a9e8-4992dff22bd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411661-492b-4037-acfd-610df89f15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A67AE37-7277-4F2E-8D33-4FB00325DC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861D5A-698A-48BB-BA58-F1BC848D02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828437-67aa-4857-a9e8-4992dff22bdc"/>
    <ds:schemaRef ds:uri="eb411661-492b-4037-acfd-610df89f15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7BED5E-45A6-4299-99A5-25FEAF2F7FF0}">
  <ds:schemaRefs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73139dd5-5437-48fa-b8d8-ae2039d7b302}" enabled="1" method="Standard" siteId="{682f2e1b-bcff-4594-9bad-1dd130bf0ab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DFS_PowerPoint-Master</Template>
  <TotalTime>0</TotalTime>
  <Words>1595</Words>
  <Application>Microsoft Office PowerPoint</Application>
  <PresentationFormat>Breitbild</PresentationFormat>
  <Paragraphs>375</Paragraphs>
  <Slides>20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20</vt:i4>
      </vt:variant>
    </vt:vector>
  </HeadingPairs>
  <TitlesOfParts>
    <vt:vector size="26" baseType="lpstr">
      <vt:lpstr>Arial</vt:lpstr>
      <vt:lpstr>Calibri</vt:lpstr>
      <vt:lpstr>Symbol</vt:lpstr>
      <vt:lpstr>Wingdings</vt:lpstr>
      <vt:lpstr>Deutsche Flugsicherung</vt:lpstr>
      <vt:lpstr>Office-Design</vt:lpstr>
      <vt:lpstr>IFISA SEMINAR 2026</vt:lpstr>
      <vt:lpstr>Introduction</vt:lpstr>
      <vt:lpstr>FIS in Germany: one country, several administrative levels</vt:lpstr>
      <vt:lpstr>Two operational KINDS of FIS</vt:lpstr>
      <vt:lpstr>Same airspace – two services</vt:lpstr>
      <vt:lpstr>Same airspace – SAME SERVICE</vt:lpstr>
      <vt:lpstr>AFIS in Germany today</vt:lpstr>
      <vt:lpstr>Becoming – and remaining – an AFIS Specialist</vt:lpstr>
      <vt:lpstr>Becoming – and remaining – an AFIS Specialist</vt:lpstr>
      <vt:lpstr>From local AFIS to central FIS</vt:lpstr>
      <vt:lpstr>Enroute Flight Information Service Germany</vt:lpstr>
      <vt:lpstr>PowerPoint-Präsentation</vt:lpstr>
      <vt:lpstr>Flight Information Service in Germany</vt:lpstr>
      <vt:lpstr>Centralization of FIS in Langen 2018</vt:lpstr>
      <vt:lpstr>Airspace Structure in Germany</vt:lpstr>
      <vt:lpstr>TMZ, RMZ, ATZ, flexible use of C/D airspace</vt:lpstr>
      <vt:lpstr>TMZ, RMZ, ATZ, flexible use of C/D airspace</vt:lpstr>
      <vt:lpstr>Flightplan</vt:lpstr>
      <vt:lpstr>FIS Working Position</vt:lpstr>
      <vt:lpstr>Use of staff during winter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Beppler, Jens</dc:creator>
  <cp:lastModifiedBy>Beppler, Jens</cp:lastModifiedBy>
  <cp:revision>2</cp:revision>
  <dcterms:created xsi:type="dcterms:W3CDTF">2026-08-06T07:14:54Z</dcterms:created>
  <dcterms:modified xsi:type="dcterms:W3CDTF">2026-09-07T14:48:59Z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3139dd5-5437-48fa-b8d8-ae2039d7b302_Enabled">
    <vt:lpwstr>true</vt:lpwstr>
  </property>
  <property fmtid="{D5CDD505-2E9C-101B-9397-08002B2CF9AE}" pid="3" name="MSIP_Label_73139dd5-5437-48fa-b8d8-ae2039d7b302_SetDate">
    <vt:lpwstr>2021-05-17T07:26:53Z</vt:lpwstr>
  </property>
  <property fmtid="{D5CDD505-2E9C-101B-9397-08002B2CF9AE}" pid="4" name="MSIP_Label_73139dd5-5437-48fa-b8d8-ae2039d7b302_Method">
    <vt:lpwstr>Standard</vt:lpwstr>
  </property>
  <property fmtid="{D5CDD505-2E9C-101B-9397-08002B2CF9AE}" pid="5" name="MSIP_Label_73139dd5-5437-48fa-b8d8-ae2039d7b302_Name">
    <vt:lpwstr>Intern</vt:lpwstr>
  </property>
  <property fmtid="{D5CDD505-2E9C-101B-9397-08002B2CF9AE}" pid="6" name="MSIP_Label_73139dd5-5437-48fa-b8d8-ae2039d7b302_SiteId">
    <vt:lpwstr>682f2e1b-bcff-4594-9bad-1dd130bf0ab2</vt:lpwstr>
  </property>
  <property fmtid="{D5CDD505-2E9C-101B-9397-08002B2CF9AE}" pid="7" name="MSIP_Label_73139dd5-5437-48fa-b8d8-ae2039d7b302_ActionId">
    <vt:lpwstr>a080c11b-90d3-4f43-a91b-00009c294d87</vt:lpwstr>
  </property>
  <property fmtid="{D5CDD505-2E9C-101B-9397-08002B2CF9AE}" pid="8" name="MSIP_Label_73139dd5-5437-48fa-b8d8-ae2039d7b302_ContentBits">
    <vt:lpwstr>0</vt:lpwstr>
  </property>
  <property fmtid="{D5CDD505-2E9C-101B-9397-08002B2CF9AE}" pid="9" name="ContentTypeId">
    <vt:lpwstr>0x010100782310E041A5CD44A741E919B6399F3F</vt:lpwstr>
  </property>
</Properties>
</file>