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6"/>
  </p:sldMasterIdLst>
  <p:notesMasterIdLst>
    <p:notesMasterId r:id="rId26"/>
  </p:notesMasterIdLst>
  <p:handoutMasterIdLst>
    <p:handoutMasterId r:id="rId27"/>
  </p:handoutMasterIdLst>
  <p:sldIdLst>
    <p:sldId id="259" r:id="rId7"/>
    <p:sldId id="260" r:id="rId8"/>
    <p:sldId id="270" r:id="rId9"/>
    <p:sldId id="268" r:id="rId10"/>
    <p:sldId id="345" r:id="rId11"/>
    <p:sldId id="279" r:id="rId12"/>
    <p:sldId id="297" r:id="rId13"/>
    <p:sldId id="286" r:id="rId14"/>
    <p:sldId id="281" r:id="rId15"/>
    <p:sldId id="336" r:id="rId16"/>
    <p:sldId id="300" r:id="rId17"/>
    <p:sldId id="303" r:id="rId18"/>
    <p:sldId id="353" r:id="rId19"/>
    <p:sldId id="301" r:id="rId20"/>
    <p:sldId id="302" r:id="rId21"/>
    <p:sldId id="265" r:id="rId22"/>
    <p:sldId id="349" r:id="rId23"/>
    <p:sldId id="291" r:id="rId24"/>
    <p:sldId id="35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FF"/>
    <a:srgbClr val="CC99FF"/>
    <a:srgbClr val="9999FF"/>
    <a:srgbClr val="33CCCC"/>
    <a:srgbClr val="6699FF"/>
    <a:srgbClr val="6666FF"/>
    <a:srgbClr val="FF7C80"/>
    <a:srgbClr val="CC66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B6187D-9287-412B-94F8-EC4C2FBBAFA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 smtClean="0"/>
              <a:t>Kliknite sem a upravte štýly predlohy textu.</a:t>
            </a:r>
          </a:p>
          <a:p>
            <a:pPr lvl="1"/>
            <a:r>
              <a:rPr lang="sk-SK" altLang="sk-SK" noProof="0" smtClean="0"/>
              <a:t>Druhá úroveň</a:t>
            </a:r>
          </a:p>
          <a:p>
            <a:pPr lvl="2"/>
            <a:r>
              <a:rPr lang="sk-SK" altLang="sk-SK" noProof="0" smtClean="0"/>
              <a:t>Tretia úroveň</a:t>
            </a:r>
          </a:p>
          <a:p>
            <a:pPr lvl="3"/>
            <a:r>
              <a:rPr lang="sk-SK" altLang="sk-SK" noProof="0" smtClean="0"/>
              <a:t>Štvrtá úroveň</a:t>
            </a:r>
          </a:p>
          <a:p>
            <a:pPr lvl="4"/>
            <a:r>
              <a:rPr lang="sk-SK" altLang="sk-SK" noProof="0" smtClean="0"/>
              <a:t>Piata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855C95-481B-4576-9290-D6492D757EE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89010-6C4D-4EF6-B45A-02D68B41B4E4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7897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116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8668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17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9614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5137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303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1215-BF76-451C-85DF-C66FF2470031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372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40AB8-A80A-470D-93A3-7CF76712564E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8387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597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4FFE9-590B-47CD-963D-14285E599964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748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2062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E6E40-3886-4ACB-A505-8BB854EA7A82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411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A97C-6EAC-4FBF-8BDD-2D40C54D4C9F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32916-797D-45AB-A321-BC266D29D555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17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B0031-408F-451E-9271-6C6569549950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907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7145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931DA6-52EF-4CEB-80EE-BDD8D79F85C8}" type="slidenum">
              <a:rPr lang="sk-SK" altLang="sk-SK" smtClean="0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161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altLang="sk-SK" sz="5400" dirty="0" smtClean="0">
                <a:solidFill>
                  <a:schemeClr val="tx2"/>
                </a:solidFill>
              </a:rPr>
              <a:t>AKO SA PRACUJE</a:t>
            </a:r>
            <a:br>
              <a:rPr lang="sk-SK" altLang="sk-SK" sz="5400" dirty="0" smtClean="0">
                <a:solidFill>
                  <a:schemeClr val="tx2"/>
                </a:solidFill>
              </a:rPr>
            </a:br>
            <a:r>
              <a:rPr lang="sk-SK" altLang="sk-SK" sz="5400" dirty="0" smtClean="0">
                <a:solidFill>
                  <a:schemeClr val="tx2"/>
                </a:solidFill>
              </a:rPr>
              <a:t>NA STANOVIŠTI FIC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36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BlokTextu 1"/>
          <p:cNvSpPr txBox="1"/>
          <p:nvPr/>
        </p:nvSpPr>
        <p:spPr>
          <a:xfrm flipH="1">
            <a:off x="899592" y="27521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Branislav Horváth</a:t>
            </a:r>
          </a:p>
          <a:p>
            <a:r>
              <a:rPr lang="sk-SK" dirty="0" smtClean="0"/>
              <a:t>FISO at FIC Bratislava</a:t>
            </a:r>
            <a:endParaRPr lang="en-GB" dirty="0"/>
          </a:p>
        </p:txBody>
      </p:sp>
      <p:sp>
        <p:nvSpPr>
          <p:cNvPr id="3" name="BlokTextu 2"/>
          <p:cNvSpPr txBox="1"/>
          <p:nvPr/>
        </p:nvSpPr>
        <p:spPr>
          <a:xfrm>
            <a:off x="5364088" y="398322"/>
            <a:ext cx="368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Bratislava  10.9.2025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425" y="332581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Bratislava</a:t>
            </a:r>
            <a:r>
              <a:rPr lang="sk-SK" altLang="sk-SK" sz="3200" dirty="0"/>
              <a:t> </a:t>
            </a:r>
            <a:r>
              <a:rPr lang="it-IT" altLang="sk-SK" sz="3200" b="0" dirty="0" smtClean="0"/>
              <a:t>(</a:t>
            </a:r>
            <a:r>
              <a:rPr lang="sk-SK" altLang="sk-SK" sz="3200" b="0" dirty="0" err="1" smtClean="0"/>
              <a:t>alerting</a:t>
            </a:r>
            <a:r>
              <a:rPr lang="sk-SK" altLang="sk-SK" sz="3200" b="0" dirty="0" smtClean="0"/>
              <a:t> </a:t>
            </a:r>
            <a:r>
              <a:rPr lang="sk-SK" altLang="sk-SK" sz="3200" b="0" dirty="0" err="1" smtClean="0"/>
              <a:t>service</a:t>
            </a:r>
            <a:r>
              <a:rPr lang="it-IT" altLang="sk-SK" sz="3200" b="0" dirty="0" smtClean="0"/>
              <a:t>)</a:t>
            </a:r>
            <a:endParaRPr lang="sk-SK" altLang="sk-SK" sz="3200" b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2915"/>
            <a:ext cx="8785225" cy="446439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Alerting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service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is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provided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800" b="1" u="sng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k-SK" sz="2400" dirty="0" smtClean="0">
                <a:solidFill>
                  <a:schemeClr val="tx2"/>
                </a:solidFill>
              </a:rPr>
              <a:t>to </a:t>
            </a:r>
            <a:r>
              <a:rPr lang="sk-SK" sz="2400" dirty="0" err="1" smtClean="0">
                <a:solidFill>
                  <a:schemeClr val="tx2"/>
                </a:solidFill>
              </a:rPr>
              <a:t>all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aircraft</a:t>
            </a:r>
            <a:r>
              <a:rPr lang="sk-SK" sz="2400" dirty="0" smtClean="0">
                <a:solidFill>
                  <a:schemeClr val="tx2"/>
                </a:solidFill>
              </a:rPr>
              <a:t> to </a:t>
            </a:r>
            <a:r>
              <a:rPr lang="sk-SK" sz="2400" dirty="0" err="1" smtClean="0">
                <a:solidFill>
                  <a:schemeClr val="tx2"/>
                </a:solidFill>
              </a:rPr>
              <a:t>which</a:t>
            </a:r>
            <a:r>
              <a:rPr lang="sk-SK" sz="2400" dirty="0" smtClean="0">
                <a:solidFill>
                  <a:schemeClr val="tx2"/>
                </a:solidFill>
              </a:rPr>
              <a:t> ATC </a:t>
            </a:r>
            <a:r>
              <a:rPr lang="sk-SK" sz="2400" dirty="0" err="1" smtClean="0">
                <a:solidFill>
                  <a:schemeClr val="tx2"/>
                </a:solidFill>
              </a:rPr>
              <a:t>is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provided</a:t>
            </a:r>
            <a:r>
              <a:rPr lang="sk-SK" sz="2400" dirty="0" smtClean="0">
                <a:solidFill>
                  <a:schemeClr val="tx2"/>
                </a:solidFill>
              </a:rPr>
              <a:t>;</a:t>
            </a:r>
            <a:r>
              <a:rPr lang="sk-SK" sz="2400" dirty="0">
                <a:solidFill>
                  <a:schemeClr val="tx2"/>
                </a:solidFill>
              </a:rPr>
              <a:t/>
            </a:r>
            <a:br>
              <a:rPr lang="sk-SK" sz="2400" dirty="0">
                <a:solidFill>
                  <a:schemeClr val="tx2"/>
                </a:solidFill>
              </a:rPr>
            </a:br>
            <a:endParaRPr lang="sk-SK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k-SK" sz="2400" dirty="0" smtClean="0">
                <a:solidFill>
                  <a:schemeClr val="tx2"/>
                </a:solidFill>
              </a:rPr>
              <a:t>to </a:t>
            </a:r>
            <a:r>
              <a:rPr lang="sk-SK" sz="2400" dirty="0" err="1" smtClean="0">
                <a:solidFill>
                  <a:schemeClr val="tx2"/>
                </a:solidFill>
              </a:rPr>
              <a:t>all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other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flight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with</a:t>
            </a:r>
            <a:r>
              <a:rPr lang="sk-SK" sz="2400" dirty="0" smtClean="0">
                <a:solidFill>
                  <a:schemeClr val="tx2"/>
                </a:solidFill>
              </a:rPr>
              <a:t> FPL </a:t>
            </a:r>
            <a:r>
              <a:rPr lang="sk-SK" sz="2400" dirty="0" err="1" smtClean="0">
                <a:solidFill>
                  <a:schemeClr val="tx2"/>
                </a:solidFill>
              </a:rPr>
              <a:t>filed</a:t>
            </a:r>
            <a:r>
              <a:rPr lang="sk-SK" sz="2400" dirty="0" smtClean="0">
                <a:solidFill>
                  <a:schemeClr val="tx2"/>
                </a:solidFill>
              </a:rPr>
              <a:t>-in or </a:t>
            </a:r>
            <a:r>
              <a:rPr lang="sk-SK" sz="2400" dirty="0" err="1" smtClean="0">
                <a:solidFill>
                  <a:schemeClr val="tx2"/>
                </a:solidFill>
              </a:rPr>
              <a:t>otherwise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know</a:t>
            </a:r>
            <a:r>
              <a:rPr lang="sk-SK" sz="2400" dirty="0" err="1">
                <a:solidFill>
                  <a:schemeClr val="tx2"/>
                </a:solidFill>
              </a:rPr>
              <a:t>n</a:t>
            </a:r>
            <a:r>
              <a:rPr lang="sk-SK" sz="2400" dirty="0" smtClean="0">
                <a:solidFill>
                  <a:schemeClr val="tx2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sk-SK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k-SK" sz="2400" dirty="0" smtClean="0">
                <a:solidFill>
                  <a:schemeClr val="tx2"/>
                </a:solidFill>
              </a:rPr>
              <a:t>to </a:t>
            </a:r>
            <a:r>
              <a:rPr lang="sk-SK" sz="2400" dirty="0" err="1" smtClean="0">
                <a:solidFill>
                  <a:schemeClr val="tx2"/>
                </a:solidFill>
              </a:rPr>
              <a:t>all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aircraft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which</a:t>
            </a:r>
            <a:r>
              <a:rPr lang="sk-SK" sz="2400" dirty="0" smtClean="0">
                <a:solidFill>
                  <a:schemeClr val="tx2"/>
                </a:solidFill>
              </a:rPr>
              <a:t> are, or </a:t>
            </a:r>
            <a:r>
              <a:rPr lang="sk-SK" sz="2400" dirty="0" err="1" smtClean="0">
                <a:solidFill>
                  <a:schemeClr val="tx2"/>
                </a:solidFill>
              </a:rPr>
              <a:t>it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is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suspected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that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can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be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subject</a:t>
            </a:r>
            <a:r>
              <a:rPr lang="sk-SK" sz="2400" dirty="0" smtClean="0">
                <a:solidFill>
                  <a:schemeClr val="tx2"/>
                </a:solidFill>
              </a:rPr>
              <a:t> of </a:t>
            </a:r>
            <a:r>
              <a:rPr lang="sk-SK" sz="2400" dirty="0" err="1" smtClean="0">
                <a:solidFill>
                  <a:schemeClr val="tx2"/>
                </a:solidFill>
              </a:rPr>
              <a:t>unlawfull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act</a:t>
            </a:r>
            <a:r>
              <a:rPr lang="sk-SK" sz="2400" dirty="0" smtClean="0">
                <a:solidFill>
                  <a:schemeClr val="tx2"/>
                </a:solidFill>
              </a:rPr>
              <a:t>.</a:t>
            </a:r>
            <a:endParaRPr lang="sk-SK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2265823"/>
            <a:ext cx="6711950" cy="3769392"/>
          </a:xfrm>
          <a:noFill/>
        </p:spPr>
      </p:pic>
      <p:sp>
        <p:nvSpPr>
          <p:cNvPr id="7172" name="Obdĺžnik 4"/>
          <p:cNvSpPr>
            <a:spLocks noChangeArrowheads="1"/>
          </p:cNvSpPr>
          <p:nvPr/>
        </p:nvSpPr>
        <p:spPr bwMode="auto">
          <a:xfrm>
            <a:off x="0" y="126841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600" dirty="0">
                <a:solidFill>
                  <a:schemeClr val="tx2"/>
                </a:solidFill>
              </a:rPr>
              <a:t>AIP SR </a:t>
            </a:r>
            <a:r>
              <a:rPr lang="en-US" altLang="sk-SK" sz="1600" dirty="0">
                <a:solidFill>
                  <a:schemeClr val="tx2"/>
                </a:solidFill>
              </a:rPr>
              <a:t>ENR </a:t>
            </a:r>
            <a:r>
              <a:rPr lang="sk-SK" altLang="sk-SK" sz="1600" dirty="0">
                <a:solidFill>
                  <a:schemeClr val="tx2"/>
                </a:solidFill>
              </a:rPr>
              <a:t>2</a:t>
            </a:r>
            <a:r>
              <a:rPr lang="en-US" altLang="sk-SK" sz="1600" dirty="0">
                <a:solidFill>
                  <a:schemeClr val="tx2"/>
                </a:solidFill>
              </a:rPr>
              <a:t> </a:t>
            </a:r>
            <a:r>
              <a:rPr lang="en-GB" sz="1600" b="1" dirty="0"/>
              <a:t>AIR TRAFFIC SERVICES </a:t>
            </a:r>
            <a:r>
              <a:rPr lang="en-GB" sz="1600" b="1" dirty="0" smtClean="0"/>
              <a:t>AIRSPACE</a:t>
            </a:r>
            <a:endParaRPr lang="en-GB" sz="16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6300192" y="2852936"/>
            <a:ext cx="1008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002060"/>
                </a:solidFill>
              </a:rPr>
              <a:t>131,325 MHz</a:t>
            </a:r>
            <a:endParaRPr lang="en-GB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bdĺžnik 5"/>
          <p:cNvSpPr>
            <a:spLocks noChangeArrowheads="1"/>
          </p:cNvSpPr>
          <p:nvPr/>
        </p:nvSpPr>
        <p:spPr bwMode="auto">
          <a:xfrm>
            <a:off x="0" y="119697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dirty="0" err="1" smtClean="0">
                <a:solidFill>
                  <a:schemeClr val="tx2"/>
                </a:solidFill>
              </a:rPr>
              <a:t>Within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territory</a:t>
            </a:r>
            <a:r>
              <a:rPr lang="sk-SK" altLang="sk-SK" dirty="0" smtClean="0">
                <a:solidFill>
                  <a:schemeClr val="tx2"/>
                </a:solidFill>
              </a:rPr>
              <a:t> of </a:t>
            </a:r>
            <a:r>
              <a:rPr lang="sk-SK" altLang="sk-SK" dirty="0" err="1" smtClean="0">
                <a:solidFill>
                  <a:schemeClr val="tx2"/>
                </a:solidFill>
              </a:rPr>
              <a:t>the</a:t>
            </a:r>
            <a:r>
              <a:rPr lang="sk-SK" altLang="sk-SK" dirty="0" smtClean="0">
                <a:solidFill>
                  <a:schemeClr val="tx2"/>
                </a:solidFill>
              </a:rPr>
              <a:t> Slovak </a:t>
            </a:r>
            <a:r>
              <a:rPr lang="sk-SK" altLang="sk-SK" dirty="0" err="1" smtClean="0">
                <a:solidFill>
                  <a:schemeClr val="tx2"/>
                </a:solidFill>
              </a:rPr>
              <a:t>republic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from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ground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up</a:t>
            </a:r>
            <a:r>
              <a:rPr lang="sk-SK" altLang="sk-SK" dirty="0" smtClean="0">
                <a:solidFill>
                  <a:schemeClr val="tx2"/>
                </a:solidFill>
              </a:rPr>
              <a:t> to 8000 </a:t>
            </a:r>
            <a:r>
              <a:rPr lang="sk-SK" altLang="sk-SK" dirty="0" err="1">
                <a:solidFill>
                  <a:schemeClr val="tx2"/>
                </a:solidFill>
              </a:rPr>
              <a:t>f</a:t>
            </a:r>
            <a:r>
              <a:rPr lang="sk-SK" altLang="sk-SK" dirty="0" err="1" smtClean="0">
                <a:solidFill>
                  <a:schemeClr val="tx2"/>
                </a:solidFill>
              </a:rPr>
              <a:t>t</a:t>
            </a:r>
            <a:r>
              <a:rPr lang="sk-SK" altLang="sk-SK" dirty="0" smtClean="0">
                <a:solidFill>
                  <a:schemeClr val="tx2"/>
                </a:solidFill>
              </a:rPr>
              <a:t> AMSL, resp. 10000 </a:t>
            </a:r>
            <a:r>
              <a:rPr lang="sk-SK" altLang="sk-SK" dirty="0" err="1" smtClean="0">
                <a:solidFill>
                  <a:schemeClr val="tx2"/>
                </a:solidFill>
              </a:rPr>
              <a:t>ft</a:t>
            </a:r>
            <a:r>
              <a:rPr lang="sk-SK" altLang="sk-SK" dirty="0" smtClean="0">
                <a:solidFill>
                  <a:schemeClr val="tx2"/>
                </a:solidFill>
              </a:rPr>
              <a:t> AMSL </a:t>
            </a:r>
            <a:r>
              <a:rPr lang="sk-SK" altLang="sk-SK" dirty="0" err="1" smtClean="0">
                <a:solidFill>
                  <a:schemeClr val="tx2"/>
                </a:solidFill>
              </a:rPr>
              <a:t>within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horizontal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err="1" smtClean="0">
                <a:solidFill>
                  <a:schemeClr val="tx2"/>
                </a:solidFill>
              </a:rPr>
              <a:t>boundary</a:t>
            </a:r>
            <a:r>
              <a:rPr lang="sk-SK" altLang="sk-SK" dirty="0" smtClean="0">
                <a:solidFill>
                  <a:schemeClr val="tx2"/>
                </a:solidFill>
              </a:rPr>
              <a:t> of TMA 4 of TMA Tatry. </a:t>
            </a:r>
            <a:endParaRPr lang="sk-SK" altLang="sk-SK" dirty="0">
              <a:solidFill>
                <a:schemeClr val="tx2"/>
              </a:solidFill>
            </a:endParaRPr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 cstate="print"/>
          <a:srcRect t="3155"/>
          <a:stretch>
            <a:fillRect/>
          </a:stretch>
        </p:blipFill>
        <p:spPr bwMode="auto">
          <a:xfrm>
            <a:off x="122610" y="2120305"/>
            <a:ext cx="8893175" cy="442812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7034986" y="2123564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 smtClean="0">
                <a:solidFill>
                  <a:schemeClr val="accent4">
                    <a:lumMod val="10000"/>
                  </a:schemeClr>
                </a:solidFill>
              </a:rPr>
              <a:t>AIP SR </a:t>
            </a: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ENR 6.15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107950" y="2096641"/>
            <a:ext cx="187166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VIAC INFO: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1.1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2.2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5.5</a:t>
            </a:r>
          </a:p>
          <a:p>
            <a:pPr>
              <a:defRPr/>
            </a:pPr>
            <a:endParaRPr lang="sk-SK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Airspace</a:t>
            </a:r>
            <a:r>
              <a:rPr lang="sk-SK" dirty="0" smtClean="0"/>
              <a:t> </a:t>
            </a:r>
            <a:r>
              <a:rPr lang="sk-SK" dirty="0" err="1" smtClean="0"/>
              <a:t>class</a:t>
            </a:r>
            <a:r>
              <a:rPr lang="sk-SK" smtClean="0"/>
              <a:t> G</a:t>
            </a:r>
            <a:endParaRPr lang="en-GB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111082"/>
            <a:ext cx="6711950" cy="4078874"/>
          </a:xfrm>
        </p:spPr>
      </p:pic>
    </p:spTree>
    <p:extLst>
      <p:ext uri="{BB962C8B-B14F-4D97-AF65-F5344CB8AC3E}">
        <p14:creationId xmlns:p14="http://schemas.microsoft.com/office/powerpoint/2010/main" val="259638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pic>
        <p:nvPicPr>
          <p:cNvPr id="8195" name="Obrázo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64" y="1900740"/>
            <a:ext cx="8892000" cy="458039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7034986" y="1907540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 smtClean="0">
                <a:solidFill>
                  <a:schemeClr val="accent4">
                    <a:lumMod val="10000"/>
                  </a:schemeClr>
                </a:solidFill>
              </a:rPr>
              <a:t>AIP </a:t>
            </a: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SR ENR 6.13</a:t>
            </a:r>
          </a:p>
        </p:txBody>
      </p:sp>
      <p:sp>
        <p:nvSpPr>
          <p:cNvPr id="8197" name="Obdĺžnik 6"/>
          <p:cNvSpPr>
            <a:spLocks noChangeArrowheads="1"/>
          </p:cNvSpPr>
          <p:nvPr/>
        </p:nvSpPr>
        <p:spPr bwMode="auto">
          <a:xfrm>
            <a:off x="0" y="1196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dirty="0" err="1" smtClean="0">
                <a:solidFill>
                  <a:schemeClr val="tx2"/>
                </a:solidFill>
              </a:rPr>
              <a:t>Outside</a:t>
            </a:r>
            <a:r>
              <a:rPr lang="sk-SK" altLang="sk-SK" dirty="0" smtClean="0">
                <a:solidFill>
                  <a:schemeClr val="tx2"/>
                </a:solidFill>
              </a:rPr>
              <a:t> of </a:t>
            </a:r>
            <a:r>
              <a:rPr lang="sk-SK" altLang="sk-SK" dirty="0" err="1" smtClean="0">
                <a:solidFill>
                  <a:schemeClr val="tx2"/>
                </a:solidFill>
              </a:rPr>
              <a:t>active</a:t>
            </a:r>
            <a:r>
              <a:rPr lang="sk-SK" altLang="sk-SK" dirty="0" smtClean="0">
                <a:solidFill>
                  <a:schemeClr val="tx2"/>
                </a:solidFill>
              </a:rPr>
              <a:t> </a:t>
            </a:r>
            <a:r>
              <a:rPr lang="sk-SK" altLang="sk-SK" dirty="0" smtClean="0">
                <a:solidFill>
                  <a:srgbClr val="9999FF"/>
                </a:solidFill>
              </a:rPr>
              <a:t>CTR</a:t>
            </a:r>
            <a:r>
              <a:rPr lang="sk-SK" altLang="sk-SK" dirty="0" smtClean="0">
                <a:solidFill>
                  <a:srgbClr val="6699FF"/>
                </a:solidFill>
              </a:rPr>
              <a:t> </a:t>
            </a:r>
            <a:r>
              <a:rPr lang="sk-SK" altLang="sk-SK" dirty="0" smtClean="0">
                <a:solidFill>
                  <a:schemeClr val="tx2"/>
                </a:solidFill>
              </a:rPr>
              <a:t>/ </a:t>
            </a:r>
            <a:r>
              <a:rPr lang="sk-SK" altLang="sk-SK" dirty="0" err="1" smtClean="0">
                <a:solidFill>
                  <a:srgbClr val="33CCCC"/>
                </a:solidFill>
              </a:rPr>
              <a:t>TMA´s</a:t>
            </a:r>
            <a:endParaRPr lang="sk-SK" altLang="sk-SK" dirty="0">
              <a:solidFill>
                <a:srgbClr val="33CCCC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07950" y="1880617"/>
            <a:ext cx="187166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VIAC INFO: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1.1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1.4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2.1</a:t>
            </a:r>
          </a:p>
          <a:p>
            <a:pPr>
              <a:defRPr/>
            </a:pPr>
            <a:endParaRPr lang="sk-SK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894177"/>
            <a:ext cx="8893175" cy="451485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7111867" y="1895978"/>
            <a:ext cx="192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dirty="0" smtClean="0">
                <a:solidFill>
                  <a:schemeClr val="accent4">
                    <a:lumMod val="10000"/>
                  </a:schemeClr>
                </a:solidFill>
              </a:rPr>
              <a:t>AIP </a:t>
            </a: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SR ENR 6.5</a:t>
            </a:r>
          </a:p>
        </p:txBody>
      </p:sp>
      <p:sp>
        <p:nvSpPr>
          <p:cNvPr id="9221" name="Obdĺžnik 5"/>
          <p:cNvSpPr>
            <a:spLocks noChangeArrowheads="1"/>
          </p:cNvSpPr>
          <p:nvPr/>
        </p:nvSpPr>
        <p:spPr bwMode="auto">
          <a:xfrm>
            <a:off x="0" y="119697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dirty="0" err="1" smtClean="0">
                <a:solidFill>
                  <a:schemeClr val="tx2"/>
                </a:solidFill>
              </a:rPr>
              <a:t>Except</a:t>
            </a:r>
            <a:r>
              <a:rPr lang="sk-SK" altLang="sk-SK" dirty="0" smtClean="0">
                <a:solidFill>
                  <a:schemeClr val="tx2"/>
                </a:solidFill>
              </a:rPr>
              <a:t> of </a:t>
            </a:r>
            <a:r>
              <a:rPr lang="sk-SK" altLang="sk-SK" dirty="0" err="1" smtClean="0">
                <a:solidFill>
                  <a:srgbClr val="FF7C80"/>
                </a:solidFill>
              </a:rPr>
              <a:t>prohibited</a:t>
            </a:r>
            <a:r>
              <a:rPr lang="sk-SK" altLang="sk-SK" dirty="0" smtClean="0">
                <a:solidFill>
                  <a:schemeClr val="tx2"/>
                </a:solidFill>
              </a:rPr>
              <a:t>, </a:t>
            </a:r>
            <a:r>
              <a:rPr lang="sk-SK" altLang="sk-SK" dirty="0" err="1" smtClean="0">
                <a:solidFill>
                  <a:srgbClr val="FF7C80"/>
                </a:solidFill>
              </a:rPr>
              <a:t>restricted</a:t>
            </a:r>
            <a:r>
              <a:rPr lang="sk-SK" altLang="sk-SK" dirty="0" smtClean="0">
                <a:solidFill>
                  <a:schemeClr val="tx2"/>
                </a:solidFill>
              </a:rPr>
              <a:t>, </a:t>
            </a:r>
            <a:r>
              <a:rPr lang="sk-SK" altLang="sk-SK" dirty="0" err="1" smtClean="0">
                <a:solidFill>
                  <a:srgbClr val="FF7C80"/>
                </a:solidFill>
              </a:rPr>
              <a:t>dangerous</a:t>
            </a:r>
            <a:endParaRPr lang="sk-SK" altLang="sk-SK" dirty="0" smtClean="0">
              <a:solidFill>
                <a:schemeClr val="tx2"/>
              </a:solidFill>
            </a:endParaRPr>
          </a:p>
          <a:p>
            <a:pPr algn="ctr"/>
            <a:r>
              <a:rPr lang="sk-SK" altLang="sk-SK" dirty="0" smtClean="0">
                <a:solidFill>
                  <a:srgbClr val="CC99FF"/>
                </a:solidFill>
              </a:rPr>
              <a:t>and </a:t>
            </a:r>
            <a:r>
              <a:rPr lang="sk-SK" altLang="sk-SK" dirty="0" err="1" smtClean="0">
                <a:solidFill>
                  <a:srgbClr val="CC99FF"/>
                </a:solidFill>
              </a:rPr>
              <a:t>temporarily</a:t>
            </a:r>
            <a:r>
              <a:rPr lang="sk-SK" altLang="sk-SK" dirty="0" smtClean="0">
                <a:solidFill>
                  <a:srgbClr val="CC99FF"/>
                </a:solidFill>
              </a:rPr>
              <a:t> </a:t>
            </a:r>
            <a:r>
              <a:rPr lang="sk-SK" altLang="sk-SK" dirty="0" err="1" smtClean="0">
                <a:solidFill>
                  <a:srgbClr val="CC99FF"/>
                </a:solidFill>
              </a:rPr>
              <a:t>reserved</a:t>
            </a:r>
            <a:r>
              <a:rPr lang="sk-SK" altLang="sk-SK" dirty="0" smtClean="0">
                <a:solidFill>
                  <a:srgbClr val="CC99FF"/>
                </a:solidFill>
              </a:rPr>
              <a:t> </a:t>
            </a:r>
            <a:r>
              <a:rPr lang="sk-SK" altLang="sk-SK" dirty="0" err="1" smtClean="0">
                <a:solidFill>
                  <a:srgbClr val="CC99FF"/>
                </a:solidFill>
              </a:rPr>
              <a:t>areas</a:t>
            </a:r>
            <a:endParaRPr lang="sk-SK" altLang="sk-SK" dirty="0">
              <a:solidFill>
                <a:srgbClr val="CC99FF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7950" y="1895978"/>
            <a:ext cx="18716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VIAC INFO: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5.1</a:t>
            </a:r>
          </a:p>
          <a:p>
            <a:pPr>
              <a:defRPr/>
            </a:pPr>
            <a:r>
              <a:rPr lang="sk-SK" dirty="0">
                <a:solidFill>
                  <a:schemeClr val="accent4">
                    <a:lumMod val="10000"/>
                  </a:schemeClr>
                </a:solidFill>
              </a:rPr>
              <a:t>AIP SR ENR 5.2</a:t>
            </a:r>
          </a:p>
          <a:p>
            <a:pPr>
              <a:defRPr/>
            </a:pPr>
            <a:endParaRPr lang="sk-SK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250825" y="1628329"/>
            <a:ext cx="8642350" cy="720551"/>
          </a:xfrm>
        </p:spPr>
        <p:txBody>
          <a:bodyPr/>
          <a:lstStyle/>
          <a:p>
            <a:r>
              <a:rPr lang="sk-SK" altLang="sk-SK" sz="2400" dirty="0" smtClean="0">
                <a:solidFill>
                  <a:srgbClr val="FFFF00"/>
                </a:solidFill>
              </a:rPr>
              <a:t>VFR </a:t>
            </a:r>
            <a:r>
              <a:rPr lang="sk-SK" altLang="sk-SK" sz="2400" dirty="0" smtClean="0">
                <a:solidFill>
                  <a:schemeClr val="bg1"/>
                </a:solidFill>
              </a:rPr>
              <a:t>and</a:t>
            </a:r>
            <a:r>
              <a:rPr lang="sk-SK" altLang="sk-SK" sz="2400" dirty="0" smtClean="0">
                <a:solidFill>
                  <a:srgbClr val="FFFF00"/>
                </a:solidFill>
              </a:rPr>
              <a:t> IFR </a:t>
            </a:r>
            <a:r>
              <a:rPr lang="sk-SK" altLang="sk-SK" sz="2400" dirty="0" err="1" smtClean="0">
                <a:solidFill>
                  <a:schemeClr val="bg1"/>
                </a:solidFill>
              </a:rPr>
              <a:t>flights</a:t>
            </a:r>
            <a:r>
              <a:rPr lang="sk-SK" altLang="sk-SK" sz="2400" dirty="0" smtClean="0">
                <a:solidFill>
                  <a:schemeClr val="bg1"/>
                </a:solidFill>
              </a:rPr>
              <a:t> </a:t>
            </a:r>
            <a:r>
              <a:rPr lang="sk-SK" altLang="sk-SK" sz="2400" dirty="0" err="1" smtClean="0">
                <a:solidFill>
                  <a:schemeClr val="bg1"/>
                </a:solidFill>
              </a:rPr>
              <a:t>performed</a:t>
            </a:r>
            <a:r>
              <a:rPr lang="sk-SK" altLang="sk-SK" sz="2400" dirty="0" smtClean="0">
                <a:solidFill>
                  <a:schemeClr val="bg1"/>
                </a:solidFill>
              </a:rPr>
              <a:t> </a:t>
            </a:r>
            <a:r>
              <a:rPr lang="sk-SK" altLang="sk-SK" sz="2400" dirty="0" err="1" smtClean="0">
                <a:solidFill>
                  <a:schemeClr val="bg1"/>
                </a:solidFill>
              </a:rPr>
              <a:t>within</a:t>
            </a:r>
            <a:endParaRPr lang="sk-SK" altLang="sk-SK" sz="2400" dirty="0" smtClean="0"/>
          </a:p>
          <a:p>
            <a:pPr algn="just"/>
            <a:endParaRPr lang="sk-SK" altLang="sk-SK" sz="2400" dirty="0" smtClean="0"/>
          </a:p>
        </p:txBody>
      </p:sp>
      <p:pic>
        <p:nvPicPr>
          <p:cNvPr id="10247" name="Picture 7" descr="D:\PHOTO&amp;VIDEO\Aviation&amp;Space\Aviation video&amp;pictures\2014\Stretnutie.SFUL&amp;LPS.2014\IMG_6016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63984" y="2492896"/>
            <a:ext cx="4064000" cy="304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956530" y="5693186"/>
            <a:ext cx="3105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i="1" dirty="0" smtClean="0">
                <a:solidFill>
                  <a:schemeClr val="tx2"/>
                </a:solidFill>
              </a:rPr>
              <a:t>VFR – </a:t>
            </a:r>
            <a:r>
              <a:rPr lang="sk-SK" sz="2000" i="1" dirty="0" err="1" smtClean="0">
                <a:solidFill>
                  <a:schemeClr val="tx2"/>
                </a:solidFill>
              </a:rPr>
              <a:t>Visual</a:t>
            </a:r>
            <a:r>
              <a:rPr lang="sk-SK" sz="2000" i="1" dirty="0" smtClean="0">
                <a:solidFill>
                  <a:schemeClr val="tx2"/>
                </a:solidFill>
              </a:rPr>
              <a:t> </a:t>
            </a:r>
            <a:r>
              <a:rPr lang="sk-SK" sz="2000" i="1" dirty="0" err="1" smtClean="0">
                <a:solidFill>
                  <a:schemeClr val="tx2"/>
                </a:solidFill>
              </a:rPr>
              <a:t>Flight</a:t>
            </a:r>
            <a:r>
              <a:rPr lang="sk-SK" sz="2000" i="1" dirty="0" smtClean="0">
                <a:solidFill>
                  <a:schemeClr val="tx2"/>
                </a:solidFill>
              </a:rPr>
              <a:t> </a:t>
            </a:r>
            <a:r>
              <a:rPr lang="sk-SK" sz="2000" i="1" dirty="0" err="1" smtClean="0">
                <a:solidFill>
                  <a:schemeClr val="tx2"/>
                </a:solidFill>
              </a:rPr>
              <a:t>Rules</a:t>
            </a:r>
            <a:endParaRPr lang="sk-SK" sz="2000" i="1" dirty="0" smtClean="0">
              <a:solidFill>
                <a:schemeClr val="tx2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32902" y="5693186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i="1" dirty="0" smtClean="0">
                <a:solidFill>
                  <a:schemeClr val="tx2"/>
                </a:solidFill>
              </a:rPr>
              <a:t>IFR – </a:t>
            </a:r>
            <a:r>
              <a:rPr lang="sk-SK" sz="2000" i="1" dirty="0" err="1" smtClean="0">
                <a:solidFill>
                  <a:schemeClr val="tx2"/>
                </a:solidFill>
              </a:rPr>
              <a:t>Instrument</a:t>
            </a:r>
            <a:r>
              <a:rPr lang="sk-SK" sz="2000" i="1" dirty="0" smtClean="0">
                <a:solidFill>
                  <a:schemeClr val="tx2"/>
                </a:solidFill>
              </a:rPr>
              <a:t> </a:t>
            </a:r>
            <a:r>
              <a:rPr lang="sk-SK" sz="2000" i="1" dirty="0" err="1" smtClean="0">
                <a:solidFill>
                  <a:schemeClr val="tx2"/>
                </a:solidFill>
              </a:rPr>
              <a:t>Flight</a:t>
            </a:r>
            <a:r>
              <a:rPr lang="sk-SK" sz="2000" i="1" dirty="0" smtClean="0">
                <a:solidFill>
                  <a:schemeClr val="tx2"/>
                </a:solidFill>
              </a:rPr>
              <a:t> </a:t>
            </a:r>
            <a:r>
              <a:rPr lang="sk-SK" sz="2000" i="1" dirty="0" err="1" smtClean="0">
                <a:solidFill>
                  <a:schemeClr val="tx2"/>
                </a:solidFill>
              </a:rPr>
              <a:t>Rules</a:t>
            </a:r>
            <a:endParaRPr lang="sk-SK" sz="2000" i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Lozmy\Documents\Letectvo\LPS\IFR_VF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472" y="2492896"/>
            <a:ext cx="4064000" cy="304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250825" y="1628800"/>
            <a:ext cx="8642350" cy="4681537"/>
          </a:xfrm>
        </p:spPr>
        <p:txBody>
          <a:bodyPr/>
          <a:lstStyle/>
          <a:p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All </a:t>
            </a:r>
            <a:r>
              <a:rPr lang="en-GB" sz="2400" dirty="0"/>
              <a:t>flights are provided with flight information service upon request</a:t>
            </a:r>
            <a:r>
              <a:rPr lang="en-GB" sz="2400" dirty="0" smtClean="0"/>
              <a:t>.</a:t>
            </a:r>
            <a:endParaRPr lang="sk-SK" altLang="sk-SK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sk-SK" altLang="sk-SK" sz="2400" dirty="0" smtClean="0">
              <a:solidFill>
                <a:srgbClr val="FFFF00"/>
              </a:solidFill>
            </a:endParaRPr>
          </a:p>
          <a:p>
            <a:endParaRPr lang="sk-SK" altLang="sk-SK" sz="1000" dirty="0" smtClean="0"/>
          </a:p>
          <a:p>
            <a:r>
              <a:rPr lang="en-GB" sz="2400" dirty="0"/>
              <a:t>All flights for which a flight plan has been </a:t>
            </a:r>
            <a:r>
              <a:rPr lang="en-GB" sz="2400" dirty="0" smtClean="0"/>
              <a:t>filed</a:t>
            </a:r>
            <a:r>
              <a:rPr lang="sk-SK" sz="2400" dirty="0" smtClean="0"/>
              <a:t>-in</a:t>
            </a:r>
            <a:r>
              <a:rPr lang="en-GB" sz="2400" dirty="0" smtClean="0"/>
              <a:t> </a:t>
            </a:r>
            <a:r>
              <a:rPr lang="en-GB" sz="2400" dirty="0"/>
              <a:t>or are otherwise known to air traffic </a:t>
            </a:r>
            <a:r>
              <a:rPr lang="en-GB" sz="2400" dirty="0" smtClean="0"/>
              <a:t>services</a:t>
            </a:r>
            <a:r>
              <a:rPr lang="sk-SK" sz="2400" dirty="0" smtClean="0"/>
              <a:t>,</a:t>
            </a:r>
            <a:r>
              <a:rPr lang="en-GB" sz="2400" dirty="0" smtClean="0"/>
              <a:t> </a:t>
            </a:r>
            <a:r>
              <a:rPr lang="sk-SK" sz="2400" dirty="0" err="1" smtClean="0"/>
              <a:t>alerting</a:t>
            </a:r>
            <a:r>
              <a:rPr lang="sk-SK" sz="2400" dirty="0" smtClean="0"/>
              <a:t> </a:t>
            </a:r>
            <a:r>
              <a:rPr lang="sk-SK" sz="2400" dirty="0" err="1" smtClean="0"/>
              <a:t>service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also</a:t>
            </a:r>
            <a:r>
              <a:rPr lang="sk-SK" sz="2400" dirty="0" smtClean="0"/>
              <a:t> </a:t>
            </a:r>
            <a:r>
              <a:rPr lang="en-GB" sz="2400" dirty="0" smtClean="0"/>
              <a:t>provided </a:t>
            </a:r>
            <a:r>
              <a:rPr lang="sk-SK" sz="2400" dirty="0" smtClean="0"/>
              <a:t>to</a:t>
            </a:r>
            <a:r>
              <a:rPr lang="en-GB" sz="2400" dirty="0" smtClean="0"/>
              <a:t>;</a:t>
            </a:r>
            <a:endParaRPr lang="sk-SK" altLang="sk-SK" sz="2400" i="1" dirty="0" smtClean="0">
              <a:solidFill>
                <a:schemeClr val="tx2"/>
              </a:solidFill>
            </a:endParaRPr>
          </a:p>
          <a:p>
            <a:endParaRPr lang="sk-SK" altLang="sk-SK" sz="1000" dirty="0" smtClean="0"/>
          </a:p>
          <a:p>
            <a:r>
              <a:rPr lang="en-GB" altLang="sk-SK" sz="2400" dirty="0">
                <a:solidFill>
                  <a:schemeClr val="tx2"/>
                </a:solidFill>
              </a:rPr>
              <a:t>Flights in this area are not subject to </a:t>
            </a:r>
            <a:r>
              <a:rPr lang="en-GB" alt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flight clearance </a:t>
            </a:r>
            <a:r>
              <a:rPr lang="en-GB" altLang="sk-SK" sz="2400" dirty="0">
                <a:solidFill>
                  <a:schemeClr val="tx2"/>
                </a:solidFill>
              </a:rPr>
              <a:t>and are </a:t>
            </a:r>
            <a:r>
              <a:rPr lang="en-GB" alt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provided</a:t>
            </a:r>
            <a:r>
              <a:rPr lang="en-GB" altLang="sk-SK" sz="2400" dirty="0">
                <a:solidFill>
                  <a:schemeClr val="tx2"/>
                </a:solidFill>
              </a:rPr>
              <a:t> with separation control service.</a:t>
            </a:r>
            <a:endParaRPr lang="sk-SK" altLang="sk-SK" sz="2400" dirty="0" smtClean="0"/>
          </a:p>
          <a:p>
            <a:pPr algn="just"/>
            <a:endParaRPr lang="sk-SK" alt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sk-SK" altLang="sk-SK" sz="3200" dirty="0" err="1" smtClean="0"/>
              <a:t>Airspace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class</a:t>
            </a:r>
            <a:r>
              <a:rPr lang="sk-SK" altLang="sk-SK" sz="3200" dirty="0" smtClean="0"/>
              <a:t> G</a:t>
            </a:r>
          </a:p>
        </p:txBody>
      </p:sp>
      <p:pic>
        <p:nvPicPr>
          <p:cNvPr id="6147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3357361"/>
            <a:ext cx="6711950" cy="1586315"/>
          </a:xfrm>
          <a:noFill/>
        </p:spPr>
      </p:pic>
      <p:sp>
        <p:nvSpPr>
          <p:cNvPr id="6148" name="BlokTextu 8"/>
          <p:cNvSpPr txBox="1">
            <a:spLocks noChangeArrowheads="1"/>
          </p:cNvSpPr>
          <p:nvPr/>
        </p:nvSpPr>
        <p:spPr bwMode="auto">
          <a:xfrm>
            <a:off x="0" y="1196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>
                <a:solidFill>
                  <a:schemeClr val="tx2"/>
                </a:solidFill>
              </a:rPr>
              <a:t>AIP SR </a:t>
            </a:r>
            <a:r>
              <a:rPr lang="en-US" altLang="sk-SK">
                <a:solidFill>
                  <a:schemeClr val="tx2"/>
                </a:solidFill>
              </a:rPr>
              <a:t>ENR 1.4 Klasifik</a:t>
            </a:r>
            <a:r>
              <a:rPr lang="sk-SK" altLang="sk-SK">
                <a:solidFill>
                  <a:schemeClr val="tx2"/>
                </a:solidFill>
              </a:rPr>
              <a:t>ácia vzdušného priestoru</a:t>
            </a:r>
          </a:p>
        </p:txBody>
      </p:sp>
      <p:sp>
        <p:nvSpPr>
          <p:cNvPr id="6149" name="Obdĺžnik 9"/>
          <p:cNvSpPr>
            <a:spLocks noChangeArrowheads="1"/>
          </p:cNvSpPr>
          <p:nvPr/>
        </p:nvSpPr>
        <p:spPr bwMode="auto">
          <a:xfrm>
            <a:off x="539750" y="5662613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altLang="sk-SK" i="1" dirty="0" smtClean="0">
                <a:solidFill>
                  <a:schemeClr val="tx2"/>
                </a:solidFill>
              </a:rPr>
              <a:t>Poznámka 2): S </a:t>
            </a:r>
            <a:r>
              <a:rPr lang="sk-SK" altLang="sk-SK" i="1" dirty="0">
                <a:solidFill>
                  <a:schemeClr val="tx2"/>
                </a:solidFill>
              </a:rPr>
              <a:t>výnimkou letov v </a:t>
            </a:r>
            <a:r>
              <a:rPr lang="sk-SK" altLang="sk-SK" i="1" dirty="0" smtClean="0">
                <a:solidFill>
                  <a:schemeClr val="tx2"/>
                </a:solidFill>
              </a:rPr>
              <a:t>RMZ (</a:t>
            </a:r>
            <a:r>
              <a:rPr lang="sk-SK" altLang="sk-SK" i="1" dirty="0" err="1" smtClean="0">
                <a:solidFill>
                  <a:schemeClr val="tx2"/>
                </a:solidFill>
              </a:rPr>
              <a:t>radio</a:t>
            </a:r>
            <a:r>
              <a:rPr lang="sk-SK" altLang="sk-SK" i="1" dirty="0" smtClean="0">
                <a:solidFill>
                  <a:schemeClr val="tx2"/>
                </a:solidFill>
              </a:rPr>
              <a:t> </a:t>
            </a:r>
            <a:r>
              <a:rPr lang="sk-SK" altLang="sk-SK" i="1" dirty="0" err="1" smtClean="0">
                <a:solidFill>
                  <a:schemeClr val="tx2"/>
                </a:solidFill>
              </a:rPr>
              <a:t>mandatory</a:t>
            </a:r>
            <a:r>
              <a:rPr lang="sk-SK" altLang="sk-SK" i="1" dirty="0" smtClean="0">
                <a:solidFill>
                  <a:schemeClr val="tx2"/>
                </a:solidFill>
              </a:rPr>
              <a:t> </a:t>
            </a:r>
            <a:r>
              <a:rPr lang="sk-SK" altLang="sk-SK" i="1" dirty="0" err="1" smtClean="0">
                <a:solidFill>
                  <a:schemeClr val="tx2"/>
                </a:solidFill>
              </a:rPr>
              <a:t>zone</a:t>
            </a:r>
            <a:r>
              <a:rPr lang="sk-SK" altLang="sk-SK" i="1" dirty="0" smtClean="0">
                <a:solidFill>
                  <a:schemeClr val="tx2"/>
                </a:solidFill>
              </a:rPr>
              <a:t>), </a:t>
            </a:r>
            <a:r>
              <a:rPr lang="sk-SK" altLang="sk-SK" i="1" dirty="0">
                <a:solidFill>
                  <a:schemeClr val="tx2"/>
                </a:solidFill>
              </a:rPr>
              <a:t>kde sa uplatňujú </a:t>
            </a:r>
            <a:r>
              <a:rPr lang="sk-SK" altLang="sk-SK" i="1" dirty="0" smtClean="0">
                <a:solidFill>
                  <a:schemeClr val="tx2"/>
                </a:solidFill>
              </a:rPr>
              <a:t>požiadavky na </a:t>
            </a:r>
            <a:r>
              <a:rPr lang="sk-SK" altLang="sk-SK" i="1" dirty="0">
                <a:solidFill>
                  <a:schemeClr val="tx2"/>
                </a:solidFill>
              </a:rPr>
              <a:t>rádiové spojenie.</a:t>
            </a:r>
            <a:endParaRPr lang="sk-SK" altLang="sk-SK" dirty="0">
              <a:solidFill>
                <a:schemeClr val="tx2"/>
              </a:solidFill>
            </a:endParaRPr>
          </a:p>
        </p:txBody>
      </p:sp>
      <p:pic>
        <p:nvPicPr>
          <p:cNvPr id="615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644900"/>
            <a:ext cx="8705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200" dirty="0" smtClean="0"/>
              <a:t>FIC Bratislava </a:t>
            </a:r>
            <a:r>
              <a:rPr lang="sk-SK" altLang="sk-SK" sz="3200" dirty="0" err="1" smtClean="0"/>
              <a:t>recommends</a:t>
            </a:r>
            <a:r>
              <a:rPr lang="sk-SK" altLang="sk-SK" sz="3200" dirty="0" smtClean="0"/>
              <a:t>:</a:t>
            </a:r>
            <a:endParaRPr lang="sk-SK" altLang="sk-SK" sz="3200" dirty="0" smtClean="0"/>
          </a:p>
        </p:txBody>
      </p:sp>
      <p:sp>
        <p:nvSpPr>
          <p:cNvPr id="38915" name="Zástupný symbol obsahu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sk-SK" altLang="sk-SK" b="1" u="sng" dirty="0" err="1" smtClean="0">
                <a:solidFill>
                  <a:schemeClr val="tx2"/>
                </a:solidFill>
              </a:rPr>
              <a:t>Contacts</a:t>
            </a:r>
            <a:r>
              <a:rPr lang="sk-SK" altLang="sk-SK" b="1" u="sng" dirty="0" smtClean="0">
                <a:solidFill>
                  <a:schemeClr val="tx2"/>
                </a:solidFill>
              </a:rPr>
              <a:t>:</a:t>
            </a:r>
            <a:endParaRPr lang="sk-SK" altLang="sk-SK" b="1" u="sng" dirty="0" smtClean="0">
              <a:solidFill>
                <a:schemeClr val="tx2"/>
              </a:solidFill>
            </a:endParaRPr>
          </a:p>
          <a:p>
            <a:pPr marL="457200" indent="-457200" algn="ctr">
              <a:buFontTx/>
              <a:buNone/>
            </a:pPr>
            <a:endParaRPr lang="sk-SK" altLang="sk-SK" sz="18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r>
              <a:rPr lang="sk-SK" altLang="sk-SK" dirty="0" smtClean="0">
                <a:solidFill>
                  <a:schemeClr val="tx2"/>
                </a:solidFill>
              </a:rPr>
              <a:t>FIC			</a:t>
            </a:r>
            <a:r>
              <a:rPr lang="sk-SK" altLang="sk-SK" dirty="0">
                <a:solidFill>
                  <a:schemeClr val="tx2"/>
                </a:solidFill>
              </a:rPr>
              <a:t>	</a:t>
            </a:r>
            <a:r>
              <a:rPr lang="sk-SK" altLang="sk-SK" smtClean="0">
                <a:solidFill>
                  <a:schemeClr val="tx2"/>
                </a:solidFill>
              </a:rPr>
              <a:t>	R55 </a:t>
            </a:r>
            <a:r>
              <a:rPr lang="sk-SK" altLang="sk-SK" dirty="0" err="1" smtClean="0">
                <a:solidFill>
                  <a:schemeClr val="tx2"/>
                </a:solidFill>
              </a:rPr>
              <a:t>Entrance</a:t>
            </a:r>
            <a:endParaRPr lang="sk-SK" altLang="sk-SK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r>
              <a:rPr lang="sk-SK" altLang="sk-SK" b="1" dirty="0" smtClean="0">
                <a:solidFill>
                  <a:srgbClr val="FFFF00"/>
                </a:solidFill>
              </a:rPr>
              <a:t>02/4857 2230		AMC </a:t>
            </a:r>
            <a:r>
              <a:rPr lang="en-GB" dirty="0" smtClean="0"/>
              <a:t>+421/960/46 </a:t>
            </a:r>
            <a:r>
              <a:rPr lang="en-GB" dirty="0"/>
              <a:t>22 31</a:t>
            </a:r>
            <a:endParaRPr lang="sk-SK" altLang="sk-SK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None/>
            </a:pPr>
            <a:r>
              <a:rPr lang="sk-SK" altLang="sk-SK" b="1" dirty="0" smtClean="0">
                <a:solidFill>
                  <a:srgbClr val="FFFF00"/>
                </a:solidFill>
              </a:rPr>
              <a:t>02/4329 3229		30 </a:t>
            </a:r>
            <a:r>
              <a:rPr lang="sk-SK" altLang="sk-SK" b="1" dirty="0" err="1" smtClean="0">
                <a:solidFill>
                  <a:srgbClr val="FFFF00"/>
                </a:solidFill>
              </a:rPr>
              <a:t>mins</a:t>
            </a:r>
            <a:r>
              <a:rPr lang="sk-SK" altLang="sk-SK" b="1" dirty="0" smtClean="0">
                <a:solidFill>
                  <a:srgbClr val="FFFF00"/>
                </a:solidFill>
              </a:rPr>
              <a:t> </a:t>
            </a:r>
            <a:r>
              <a:rPr lang="sk-SK" altLang="sk-SK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 </a:t>
            </a:r>
            <a:r>
              <a:rPr lang="sk-SK" altLang="sk-SK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advance</a:t>
            </a:r>
            <a:r>
              <a:rPr lang="sk-SK" altLang="sk-SK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in SK</a:t>
            </a:r>
          </a:p>
          <a:p>
            <a:pPr marL="457200" indent="-457200" algn="ctr">
              <a:buFontTx/>
              <a:buNone/>
            </a:pPr>
            <a:r>
              <a:rPr lang="sk-SK" altLang="sk-SK" sz="1800" dirty="0" smtClean="0">
                <a:solidFill>
                  <a:schemeClr val="tx2"/>
                </a:solidFill>
              </a:rPr>
              <a:t>(ENR 5.1.6)</a:t>
            </a:r>
          </a:p>
          <a:p>
            <a:pPr marL="457200" indent="-457200" algn="ctr">
              <a:buFontTx/>
              <a:buNone/>
            </a:pPr>
            <a:endParaRPr lang="sk-SK" altLang="sk-SK" dirty="0" smtClean="0">
              <a:solidFill>
                <a:schemeClr val="tx2"/>
              </a:solidFill>
            </a:endParaRPr>
          </a:p>
          <a:p>
            <a:pPr marL="457200" indent="-457200" algn="ctr">
              <a:buFontTx/>
              <a:buNone/>
            </a:pPr>
            <a:r>
              <a:rPr lang="sk-SK" altLang="sk-SK" dirty="0" smtClean="0">
                <a:solidFill>
                  <a:schemeClr val="tx2"/>
                </a:solidFill>
              </a:rPr>
              <a:t>CARO</a:t>
            </a:r>
            <a:endParaRPr lang="sk-SK" altLang="sk-SK" b="1" dirty="0" smtClean="0">
              <a:solidFill>
                <a:srgbClr val="FFFF00"/>
              </a:solidFill>
            </a:endParaRPr>
          </a:p>
          <a:p>
            <a:pPr marL="457200" indent="-457200" algn="ctr">
              <a:buFontTx/>
              <a:buNone/>
            </a:pPr>
            <a:r>
              <a:rPr lang="sk-SK" altLang="sk-SK" b="1" dirty="0" smtClean="0">
                <a:solidFill>
                  <a:srgbClr val="FFFF00"/>
                </a:solidFill>
              </a:rPr>
              <a:t>02/4857 2280</a:t>
            </a:r>
          </a:p>
          <a:p>
            <a:pPr marL="457200" indent="-457200" algn="ctr">
              <a:buFontTx/>
              <a:buNone/>
            </a:pPr>
            <a:r>
              <a:rPr lang="sk-SK" altLang="sk-SK" b="1" dirty="0" smtClean="0">
                <a:solidFill>
                  <a:srgbClr val="FFFF00"/>
                </a:solidFill>
              </a:rPr>
              <a:t>02/4342 2102</a:t>
            </a:r>
          </a:p>
          <a:p>
            <a:pPr marL="457200" indent="-457200" algn="ctr">
              <a:buFontTx/>
              <a:buNone/>
            </a:pPr>
            <a:endParaRPr lang="sk-SK" altLang="sk-SK" sz="4000" b="1" dirty="0" smtClean="0">
              <a:solidFill>
                <a:srgbClr val="FFFF00"/>
              </a:solidFill>
            </a:endParaRPr>
          </a:p>
          <a:p>
            <a:pPr marL="457200" indent="-457200" algn="just">
              <a:buFontTx/>
              <a:buAutoNum type="arabicPeriod" startAt="5"/>
            </a:pPr>
            <a:endParaRPr lang="sk-SK" altLang="sk-SK" sz="2200" dirty="0" smtClean="0"/>
          </a:p>
          <a:p>
            <a:pPr marL="457200" indent="-457200" algn="just">
              <a:buFontTx/>
              <a:buAutoNum type="arabicPeriod" startAt="5"/>
            </a:pPr>
            <a:endParaRPr lang="sk-SK" altLang="sk-SK" sz="2400" dirty="0" smtClean="0"/>
          </a:p>
          <a:p>
            <a:pPr marL="457200" indent="-457200">
              <a:buFontTx/>
              <a:buNone/>
            </a:pPr>
            <a:endParaRPr lang="sk-SK" altLang="sk-SK" sz="2200" dirty="0" smtClean="0"/>
          </a:p>
        </p:txBody>
      </p:sp>
    </p:spTree>
    <p:extLst>
      <p:ext uri="{BB962C8B-B14F-4D97-AF65-F5344CB8AC3E}">
        <p14:creationId xmlns:p14="http://schemas.microsoft.com/office/powerpoint/2010/main" val="39284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450"/>
            <a:ext cx="9144000" cy="703262"/>
          </a:xfrm>
        </p:spPr>
        <p:txBody>
          <a:bodyPr/>
          <a:lstStyle/>
          <a:p>
            <a:pPr eaLnBrk="1" hangingPunct="1"/>
            <a:r>
              <a:rPr lang="sk-SK" altLang="sk-SK" sz="3200" dirty="0" err="1" smtClean="0"/>
              <a:t>How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we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work</a:t>
            </a:r>
            <a:r>
              <a:rPr lang="sk-SK" altLang="sk-SK" sz="3200" dirty="0" smtClean="0"/>
              <a:t> at FIC Bratislava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1967"/>
            <a:ext cx="8712967" cy="5113337"/>
          </a:xfrm>
        </p:spPr>
        <p:txBody>
          <a:bodyPr/>
          <a:lstStyle/>
          <a:p>
            <a:pPr eaLnBrk="1" hangingPunct="1">
              <a:defRPr/>
            </a:pPr>
            <a:endParaRPr lang="sk-SK" altLang="sk-SK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sk-SK" altLang="sk-SK" sz="28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k-SK" altLang="sk-SK" sz="2800" b="1" dirty="0" err="1" smtClean="0">
                <a:solidFill>
                  <a:schemeClr val="tx2"/>
                </a:solidFill>
              </a:rPr>
              <a:t>Introduction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of 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Flight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Information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Center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k-SK" altLang="sk-SK" sz="28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k-SK" altLang="sk-SK" sz="2800" b="1" dirty="0" smtClean="0">
                <a:solidFill>
                  <a:schemeClr val="tx2"/>
                </a:solidFill>
              </a:rPr>
              <a:t>G 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class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airspace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in Slovakia (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Uncontrolled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k-SK" altLang="sk-SK" sz="2800" b="1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k-SK" altLang="sk-SK" sz="2800" b="1" dirty="0" err="1" smtClean="0">
                <a:solidFill>
                  <a:schemeClr val="tx2"/>
                </a:solidFill>
              </a:rPr>
              <a:t>Flying</a:t>
            </a:r>
            <a:r>
              <a:rPr lang="sk-SK" altLang="sk-SK" sz="2800" b="1" dirty="0" smtClean="0">
                <a:solidFill>
                  <a:schemeClr val="tx2"/>
                </a:solidFill>
              </a:rPr>
              <a:t> in </a:t>
            </a:r>
            <a:r>
              <a:rPr lang="sk-SK" altLang="sk-SK" sz="2800" b="1" dirty="0" err="1" smtClean="0">
                <a:solidFill>
                  <a:schemeClr val="tx2"/>
                </a:solidFill>
              </a:rPr>
              <a:t>Gee</a:t>
            </a:r>
            <a:endParaRPr lang="sk-SK" altLang="sk-SK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sk-SK" altLang="sk-SK" dirty="0" smtClean="0"/>
          </a:p>
          <a:p>
            <a:pPr marL="0" indent="0" eaLnBrk="1" hangingPunct="1">
              <a:buFontTx/>
              <a:buNone/>
              <a:defRPr/>
            </a:pPr>
            <a:endParaRPr lang="sk-SK" alt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Bratislava </a:t>
            </a:r>
            <a:r>
              <a:rPr lang="it-IT" altLang="sk-SK" sz="3200" b="0" dirty="0"/>
              <a:t>(</a:t>
            </a:r>
            <a:r>
              <a:rPr lang="sk-SK" altLang="sk-SK" sz="3200" b="0" dirty="0" err="1"/>
              <a:t>working</a:t>
            </a:r>
            <a:r>
              <a:rPr lang="sk-SK" altLang="sk-SK" sz="3200" b="0" dirty="0"/>
              <a:t> </a:t>
            </a:r>
            <a:r>
              <a:rPr lang="sk-SK" altLang="sk-SK" sz="3200" b="0" dirty="0" err="1"/>
              <a:t>position</a:t>
            </a:r>
            <a:r>
              <a:rPr lang="it-IT" altLang="sk-SK" sz="3200" b="0" dirty="0"/>
              <a:t>)</a:t>
            </a:r>
            <a:r>
              <a:rPr lang="sk-SK" altLang="sk-SK" sz="3200" b="0" dirty="0"/>
              <a:t> </a:t>
            </a:r>
            <a:endParaRPr lang="sk-SK" altLang="sk-SK" sz="3200" b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883"/>
            <a:ext cx="8785225" cy="51844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The Flight Information Centre (FIC Bratislava) is established for the purpose of providing flight information and emergency services in uncontrolled airspace within the Slovak Republic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sk-SK" sz="2000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working hours of the FIC Bratislava unit are continuous and the staffing of the workplace is determined by the </a:t>
            </a:r>
            <a:r>
              <a:rPr lang="sk-SK" sz="2000" dirty="0" err="1" smtClean="0">
                <a:solidFill>
                  <a:srgbClr val="FFFF00"/>
                </a:solidFill>
              </a:rPr>
              <a:t>shift</a:t>
            </a:r>
            <a:r>
              <a:rPr lang="sk-SK" sz="2000" dirty="0" smtClean="0">
                <a:solidFill>
                  <a:srgbClr val="FFFF00"/>
                </a:solidFill>
              </a:rPr>
              <a:t> </a:t>
            </a:r>
            <a:r>
              <a:rPr lang="sk-SK" sz="2000" dirty="0" err="1" smtClean="0">
                <a:solidFill>
                  <a:srgbClr val="FFFF00"/>
                </a:solidFill>
              </a:rPr>
              <a:t>roster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endParaRPr lang="sk-SK" sz="2000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FIC Bratislava unit is organizationally subordinate to the </a:t>
            </a:r>
            <a:r>
              <a:rPr lang="sk-SK" sz="2000" dirty="0" err="1" smtClean="0">
                <a:solidFill>
                  <a:srgbClr val="FFFF00"/>
                </a:solidFill>
              </a:rPr>
              <a:t>Head</a:t>
            </a:r>
            <a:r>
              <a:rPr lang="sk-SK" sz="2000" dirty="0" smtClean="0">
                <a:solidFill>
                  <a:srgbClr val="FFFF00"/>
                </a:solidFill>
              </a:rPr>
              <a:t> of </a:t>
            </a:r>
            <a:r>
              <a:rPr lang="en-US" sz="2000" dirty="0" smtClean="0">
                <a:solidFill>
                  <a:srgbClr val="FFFF00"/>
                </a:solidFill>
              </a:rPr>
              <a:t>ACC </a:t>
            </a:r>
            <a:r>
              <a:rPr lang="en-US" sz="2000" dirty="0">
                <a:solidFill>
                  <a:srgbClr val="FFFF00"/>
                </a:solidFill>
              </a:rPr>
              <a:t>Bratislava and the employees are subordinate to the ES ACC Bratislava during the performance of their duties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sk-SK" sz="2000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employees of the FIC Bratislava unit (DFIC) </a:t>
            </a:r>
            <a:r>
              <a:rPr lang="sk-SK" sz="2000" dirty="0" err="1" smtClean="0">
                <a:solidFill>
                  <a:srgbClr val="FFFF00"/>
                </a:solidFill>
              </a:rPr>
              <a:t>work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during their duties in accordance with international and national aviation regulations, </a:t>
            </a:r>
            <a:r>
              <a:rPr lang="en-US" sz="2000" dirty="0" smtClean="0">
                <a:solidFill>
                  <a:srgbClr val="FFFF00"/>
                </a:solidFill>
              </a:rPr>
              <a:t>directives </a:t>
            </a:r>
            <a:r>
              <a:rPr lang="en-US" sz="2000" dirty="0">
                <a:solidFill>
                  <a:srgbClr val="FFFF00"/>
                </a:solidFill>
              </a:rPr>
              <a:t>and regulations, coordination agreements with other ATS units and other documents related to the activities of the FIC Bratislava unit</a:t>
            </a:r>
            <a:r>
              <a:rPr lang="sk-SK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k-SK" sz="2000" dirty="0" err="1" smtClean="0">
                <a:solidFill>
                  <a:schemeClr val="tx2"/>
                </a:solidFill>
              </a:rPr>
              <a:t>Callsign</a:t>
            </a:r>
            <a:r>
              <a:rPr lang="sk-SK" sz="2000" dirty="0" smtClean="0">
                <a:solidFill>
                  <a:schemeClr val="tx2"/>
                </a:solidFill>
              </a:rPr>
              <a:t>: Bratislava </a:t>
            </a:r>
            <a:r>
              <a:rPr lang="sk-SK" sz="2000" dirty="0" err="1" smtClean="0">
                <a:solidFill>
                  <a:schemeClr val="tx2"/>
                </a:solidFill>
              </a:rPr>
              <a:t>Information</a:t>
            </a:r>
            <a:r>
              <a:rPr lang="sk-SK" sz="2000" dirty="0">
                <a:solidFill>
                  <a:schemeClr val="tx2"/>
                </a:solidFill>
              </a:rPr>
              <a:t>	</a:t>
            </a:r>
            <a:r>
              <a:rPr lang="sk-SK" sz="2000" dirty="0" smtClean="0">
                <a:solidFill>
                  <a:schemeClr val="tx2"/>
                </a:solidFill>
              </a:rPr>
              <a:t>	</a:t>
            </a:r>
            <a:r>
              <a:rPr lang="sk-SK" sz="2000" dirty="0" err="1" smtClean="0">
                <a:solidFill>
                  <a:schemeClr val="tx2"/>
                </a:solidFill>
              </a:rPr>
              <a:t>Frequency</a:t>
            </a:r>
            <a:r>
              <a:rPr lang="sk-SK" sz="2000" dirty="0" smtClean="0">
                <a:solidFill>
                  <a:schemeClr val="tx2"/>
                </a:solidFill>
              </a:rPr>
              <a:t>: 124,300 MHz</a:t>
            </a:r>
          </a:p>
          <a:p>
            <a:pPr marL="0" indent="0">
              <a:buFontTx/>
              <a:buNone/>
              <a:defRPr/>
            </a:pPr>
            <a:r>
              <a:rPr lang="sk-SK" sz="2000" dirty="0" smtClean="0">
                <a:solidFill>
                  <a:schemeClr val="tx2"/>
                </a:solidFill>
              </a:rPr>
              <a:t>					</a:t>
            </a:r>
            <a:r>
              <a:rPr lang="sk-SK" sz="2000" dirty="0" err="1" smtClean="0">
                <a:solidFill>
                  <a:schemeClr val="tx2"/>
                </a:solidFill>
              </a:rPr>
              <a:t>Future</a:t>
            </a:r>
            <a:r>
              <a:rPr lang="sk-SK" sz="2000" dirty="0" smtClean="0">
                <a:solidFill>
                  <a:schemeClr val="tx2"/>
                </a:solidFill>
              </a:rPr>
              <a:t> EAST </a:t>
            </a:r>
            <a:r>
              <a:rPr lang="sk-SK" sz="2000" dirty="0" err="1" smtClean="0">
                <a:solidFill>
                  <a:schemeClr val="tx2"/>
                </a:solidFill>
              </a:rPr>
              <a:t>Freq</a:t>
            </a:r>
            <a:r>
              <a:rPr lang="sk-SK" sz="2000" dirty="0" smtClean="0">
                <a:solidFill>
                  <a:schemeClr val="tx2"/>
                </a:solidFill>
              </a:rPr>
              <a:t>: 131,325 MHz	</a:t>
            </a:r>
          </a:p>
          <a:p>
            <a:pPr marL="0" indent="0">
              <a:buFontTx/>
              <a:buNone/>
              <a:defRPr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sk-SK" sz="20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k-SK" sz="2000" dirty="0" err="1" smtClean="0">
                <a:solidFill>
                  <a:schemeClr val="tx2"/>
                </a:solidFill>
              </a:rPr>
              <a:t>Callsign</a:t>
            </a:r>
            <a:r>
              <a:rPr lang="sk-SK" sz="2000" dirty="0" smtClean="0">
                <a:solidFill>
                  <a:schemeClr val="tx2"/>
                </a:solidFill>
              </a:rPr>
              <a:t>: </a:t>
            </a:r>
            <a:r>
              <a:rPr lang="sk-SK" sz="2000" dirty="0" smtClean="0">
                <a:solidFill>
                  <a:schemeClr val="tx2"/>
                </a:solidFill>
              </a:rPr>
              <a:t>Bratislava </a:t>
            </a:r>
            <a:r>
              <a:rPr lang="sk-SK" sz="2000" dirty="0" err="1" smtClean="0">
                <a:solidFill>
                  <a:schemeClr val="tx2"/>
                </a:solidFill>
              </a:rPr>
              <a:t>Information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k-SK" sz="2000" dirty="0" smtClean="0">
                <a:solidFill>
                  <a:schemeClr val="tx2"/>
                </a:solidFill>
              </a:rPr>
              <a:t>Frekvencia: 124,300 MHz</a:t>
            </a:r>
          </a:p>
          <a:p>
            <a:pPr marL="0" indent="0" algn="ctr">
              <a:buFontTx/>
              <a:buNone/>
              <a:defRPr/>
            </a:pPr>
            <a:endParaRPr lang="sk-SK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 smtClean="0"/>
              <a:t>Flight</a:t>
            </a: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information</a:t>
            </a:r>
            <a:r>
              <a:rPr lang="sk-SK" altLang="sk-SK" sz="3200" dirty="0" smtClean="0"/>
              <a:t> center</a:t>
            </a:r>
            <a:r>
              <a:rPr lang="it-IT" altLang="sk-SK" sz="3200" dirty="0" smtClean="0"/>
              <a:t> Bratislava </a:t>
            </a:r>
            <a:r>
              <a:rPr lang="it-IT" altLang="sk-SK" sz="3200" b="0" dirty="0" smtClean="0"/>
              <a:t>(</a:t>
            </a:r>
            <a:r>
              <a:rPr lang="sk-SK" altLang="sk-SK" sz="3200" b="0" dirty="0" err="1" smtClean="0"/>
              <a:t>working</a:t>
            </a:r>
            <a:r>
              <a:rPr lang="sk-SK" altLang="sk-SK" sz="3200" b="0" dirty="0" smtClean="0"/>
              <a:t> </a:t>
            </a:r>
            <a:r>
              <a:rPr lang="sk-SK" altLang="sk-SK" sz="3200" b="0" dirty="0" err="1" smtClean="0"/>
              <a:t>position</a:t>
            </a:r>
            <a:r>
              <a:rPr lang="it-IT" altLang="sk-SK" sz="3200" b="0" dirty="0" smtClean="0"/>
              <a:t>)</a:t>
            </a:r>
            <a:r>
              <a:rPr lang="sk-SK" altLang="sk-SK" sz="3200" b="0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85225" cy="522922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sk-SK" sz="2200" dirty="0" smtClean="0"/>
              <a:t> </a:t>
            </a:r>
            <a:endParaRPr lang="sk-SK" sz="2200" dirty="0"/>
          </a:p>
          <a:p>
            <a:pPr algn="just" eaLnBrk="1" hangingPunct="1">
              <a:defRPr/>
            </a:pPr>
            <a:endParaRPr lang="sk-SK" sz="2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k-SK" sz="2400" dirty="0" smtClean="0"/>
              <a:t>	</a:t>
            </a: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  <p:pic>
        <p:nvPicPr>
          <p:cNvPr id="1026" name="Picture 2" descr="D:\PHOTO&amp;VIDEO\Aviation&amp;Space\Aviation video&amp;pictures\Bratislava ACC\IMG-20220205-WA0001.jpg"/>
          <p:cNvPicPr>
            <a:picLocks noChangeAspect="1" noChangeArrowheads="1"/>
          </p:cNvPicPr>
          <p:nvPr/>
        </p:nvPicPr>
        <p:blipFill>
          <a:blip r:embed="rId2" cstate="print"/>
          <a:srcRect t="18898" b="6299"/>
          <a:stretch>
            <a:fillRect/>
          </a:stretch>
        </p:blipFill>
        <p:spPr bwMode="auto">
          <a:xfrm>
            <a:off x="107504" y="1412776"/>
            <a:ext cx="8928992" cy="500936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</a:t>
            </a:r>
            <a:r>
              <a:rPr lang="it-IT" altLang="sk-SK" sz="3200" dirty="0" smtClean="0"/>
              <a:t>Bratislava</a:t>
            </a:r>
            <a:r>
              <a:rPr lang="sk-SK" altLang="sk-SK" sz="3200" dirty="0" smtClean="0"/>
              <a:t> </a:t>
            </a:r>
            <a:r>
              <a:rPr lang="it-IT" altLang="sk-SK" sz="3200" b="0" dirty="0" smtClean="0"/>
              <a:t>(</a:t>
            </a:r>
            <a:r>
              <a:rPr lang="sk-SK" altLang="sk-SK" sz="3200" b="0" dirty="0" err="1" smtClean="0"/>
              <a:t>services</a:t>
            </a:r>
            <a:r>
              <a:rPr lang="sk-SK" altLang="sk-SK" sz="3200" b="0" dirty="0" smtClean="0"/>
              <a:t> </a:t>
            </a:r>
            <a:r>
              <a:rPr lang="sk-SK" altLang="sk-SK" sz="3200" b="0" dirty="0" err="1" smtClean="0"/>
              <a:t>povided</a:t>
            </a:r>
            <a:r>
              <a:rPr lang="it-IT" altLang="sk-SK" sz="3200" b="0" dirty="0" smtClean="0"/>
              <a:t>)</a:t>
            </a:r>
            <a:r>
              <a:rPr lang="sk-SK" altLang="sk-SK" sz="3200" b="0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6890"/>
            <a:ext cx="8785225" cy="4896446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Main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05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Providing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information</a:t>
            </a:r>
            <a:r>
              <a:rPr lang="sk-SK" sz="2400" dirty="0" smtClean="0">
                <a:solidFill>
                  <a:schemeClr val="tx2"/>
                </a:solidFill>
              </a:rPr>
              <a:t> and </a:t>
            </a:r>
            <a:r>
              <a:rPr lang="sk-SK" sz="2400" dirty="0" err="1" smtClean="0">
                <a:solidFill>
                  <a:schemeClr val="tx2"/>
                </a:solidFill>
              </a:rPr>
              <a:t>alerting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service</a:t>
            </a:r>
            <a:r>
              <a:rPr lang="sk-SK" sz="2400" dirty="0" smtClean="0">
                <a:solidFill>
                  <a:schemeClr val="tx2"/>
                </a:solidFill>
              </a:rPr>
              <a:t>:</a:t>
            </a:r>
          </a:p>
          <a:p>
            <a:pPr algn="just">
              <a:defRPr/>
            </a:pPr>
            <a:endParaRPr lang="sk-SK" sz="1000" dirty="0" smtClean="0">
              <a:solidFill>
                <a:schemeClr val="tx2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Activation</a:t>
            </a:r>
            <a:r>
              <a:rPr lang="sk-SK" dirty="0" smtClean="0">
                <a:solidFill>
                  <a:schemeClr val="tx2"/>
                </a:solidFill>
              </a:rPr>
              <a:t> and </a:t>
            </a:r>
            <a:r>
              <a:rPr lang="sk-SK" dirty="0" err="1" smtClean="0">
                <a:solidFill>
                  <a:schemeClr val="tx2"/>
                </a:solidFill>
              </a:rPr>
              <a:t>closure</a:t>
            </a:r>
            <a:r>
              <a:rPr lang="sk-SK" dirty="0" smtClean="0">
                <a:solidFill>
                  <a:schemeClr val="tx2"/>
                </a:solidFill>
              </a:rPr>
              <a:t> of FPL</a:t>
            </a: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Information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about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local</a:t>
            </a:r>
            <a:r>
              <a:rPr lang="sk-SK" dirty="0" smtClean="0">
                <a:solidFill>
                  <a:schemeClr val="tx2"/>
                </a:solidFill>
              </a:rPr>
              <a:t> and </a:t>
            </a:r>
            <a:r>
              <a:rPr lang="sk-SK" dirty="0" err="1" smtClean="0">
                <a:solidFill>
                  <a:schemeClr val="tx2"/>
                </a:solidFill>
              </a:rPr>
              <a:t>regional</a:t>
            </a:r>
            <a:r>
              <a:rPr lang="sk-SK" dirty="0" smtClean="0">
                <a:solidFill>
                  <a:schemeClr val="tx2"/>
                </a:solidFill>
              </a:rPr>
              <a:t> QNH</a:t>
            </a: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Weather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information</a:t>
            </a:r>
            <a:endParaRPr lang="sk-SK" dirty="0" smtClean="0">
              <a:solidFill>
                <a:schemeClr val="tx2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Information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about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active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military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areas</a:t>
            </a:r>
            <a:endParaRPr lang="sk-SK" dirty="0" smtClean="0">
              <a:solidFill>
                <a:schemeClr val="tx2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Traffic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information</a:t>
            </a:r>
            <a:endParaRPr lang="sk-SK" dirty="0" smtClean="0">
              <a:solidFill>
                <a:schemeClr val="tx2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  <a:defRPr/>
            </a:pPr>
            <a:r>
              <a:rPr lang="sk-SK" dirty="0" smtClean="0">
                <a:solidFill>
                  <a:schemeClr val="tx2"/>
                </a:solidFill>
              </a:rPr>
              <a:t>  </a:t>
            </a:r>
            <a:r>
              <a:rPr lang="sk-SK" dirty="0" err="1" smtClean="0">
                <a:solidFill>
                  <a:schemeClr val="tx2"/>
                </a:solidFill>
              </a:rPr>
              <a:t>Help</a:t>
            </a:r>
            <a:r>
              <a:rPr lang="sk-SK" dirty="0" smtClean="0">
                <a:solidFill>
                  <a:schemeClr val="tx2"/>
                </a:solidFill>
              </a:rPr>
              <a:t> in </a:t>
            </a:r>
            <a:r>
              <a:rPr lang="sk-SK" dirty="0" err="1" smtClean="0">
                <a:solidFill>
                  <a:schemeClr val="tx2"/>
                </a:solidFill>
              </a:rPr>
              <a:t>emergency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situations</a:t>
            </a:r>
            <a:endParaRPr lang="sk-SK" dirty="0" smtClean="0">
              <a:solidFill>
                <a:schemeClr val="tx2"/>
              </a:solidFill>
            </a:endParaRPr>
          </a:p>
          <a:p>
            <a:pPr algn="just">
              <a:defRPr/>
            </a:pPr>
            <a:endParaRPr lang="sk-SK" sz="1000" dirty="0"/>
          </a:p>
          <a:p>
            <a:pPr marL="0" indent="0" eaLnBrk="1" hangingPunct="1">
              <a:buFontTx/>
              <a:buNone/>
              <a:defRPr/>
            </a:pPr>
            <a:r>
              <a:rPr lang="sk-SK" sz="2200" i="1" dirty="0" smtClean="0"/>
              <a:t> </a:t>
            </a:r>
            <a:endParaRPr lang="sk-SK" sz="2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k-SK" sz="2400" dirty="0" smtClean="0"/>
              <a:t>	</a:t>
            </a: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</a:t>
            </a:r>
            <a:r>
              <a:rPr lang="it-IT" altLang="sk-SK" sz="3200" dirty="0" smtClean="0"/>
              <a:t>Bratislava</a:t>
            </a:r>
            <a:r>
              <a:rPr lang="sk-SK" altLang="sk-SK" sz="3200" dirty="0" smtClean="0"/>
              <a:t> </a:t>
            </a:r>
            <a:r>
              <a:rPr lang="it-IT" altLang="sk-SK" sz="3200" b="0" dirty="0" smtClean="0"/>
              <a:t>(</a:t>
            </a:r>
            <a:r>
              <a:rPr lang="sk-SK" altLang="sk-SK" sz="3200" b="0" dirty="0" err="1"/>
              <a:t>s</a:t>
            </a:r>
            <a:r>
              <a:rPr lang="sk-SK" altLang="sk-SK" sz="3200" b="0" dirty="0" err="1" smtClean="0"/>
              <a:t>ervices</a:t>
            </a:r>
            <a:r>
              <a:rPr lang="sk-SK" altLang="sk-SK" sz="3200" b="0" dirty="0" smtClean="0"/>
              <a:t> </a:t>
            </a:r>
            <a:r>
              <a:rPr lang="sk-SK" altLang="sk-SK" sz="3200" b="0" dirty="0" err="1" smtClean="0"/>
              <a:t>provided</a:t>
            </a:r>
            <a:r>
              <a:rPr lang="it-IT" altLang="sk-SK" sz="3200" b="0" dirty="0" smtClean="0"/>
              <a:t>)</a:t>
            </a:r>
            <a:r>
              <a:rPr lang="sk-SK" altLang="sk-SK" sz="3200" b="0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840" y="1412776"/>
            <a:ext cx="9073009" cy="2592189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Weather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information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/>
              <a:t>Information </a:t>
            </a:r>
            <a:r>
              <a:rPr lang="sk-SK" sz="2400" dirty="0" err="1" smtClean="0"/>
              <a:t>about</a:t>
            </a:r>
            <a:r>
              <a:rPr lang="en-US" sz="2400" dirty="0" smtClean="0"/>
              <a:t> </a:t>
            </a:r>
            <a:r>
              <a:rPr lang="en-US" sz="2400" dirty="0"/>
              <a:t>hazardous weather phenomena, provision of regular airport weather reports and </a:t>
            </a:r>
            <a:r>
              <a:rPr lang="en-US" sz="2400" dirty="0" smtClean="0"/>
              <a:t>forecast</a:t>
            </a:r>
            <a:r>
              <a:rPr lang="sk-SK" sz="2400" dirty="0" smtClean="0"/>
              <a:t>s</a:t>
            </a:r>
          </a:p>
          <a:p>
            <a:pPr>
              <a:defRPr/>
            </a:pPr>
            <a:r>
              <a:rPr lang="en-US" sz="2400" dirty="0"/>
              <a:t>Provision of information </a:t>
            </a:r>
            <a:r>
              <a:rPr lang="sk-SK" sz="2400" dirty="0" err="1" smtClean="0"/>
              <a:t>about</a:t>
            </a:r>
            <a:r>
              <a:rPr lang="en-US" sz="2400" dirty="0" smtClean="0"/>
              <a:t> </a:t>
            </a:r>
            <a:r>
              <a:rPr lang="en-US" sz="2400" dirty="0"/>
              <a:t>weather on the flight route that could make flight under visual flight rules impossible</a:t>
            </a:r>
            <a:endParaRPr lang="sk-SK" sz="2400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sk-SK" sz="1000" dirty="0"/>
          </a:p>
          <a:p>
            <a:pPr marL="0" indent="0" algn="just" eaLnBrk="1" hangingPunct="1">
              <a:buFontTx/>
              <a:buNone/>
              <a:defRPr/>
            </a:pPr>
            <a:r>
              <a:rPr lang="sk-SK" sz="2200" dirty="0" smtClean="0"/>
              <a:t> </a:t>
            </a:r>
            <a:endParaRPr lang="sk-SK" sz="2200" dirty="0"/>
          </a:p>
          <a:p>
            <a:pPr algn="just" eaLnBrk="1" hangingPunct="1">
              <a:defRPr/>
            </a:pPr>
            <a:endParaRPr lang="sk-SK" sz="2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k-SK" sz="2400" dirty="0" smtClean="0"/>
              <a:t>	</a:t>
            </a: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  <p:pic>
        <p:nvPicPr>
          <p:cNvPr id="28676" name="Picture 9" descr="C:\Users\pnemsil\Pictures\Satelite.jpg"/>
          <p:cNvPicPr>
            <a:picLocks noChangeAspect="1" noChangeArrowheads="1"/>
          </p:cNvPicPr>
          <p:nvPr/>
        </p:nvPicPr>
        <p:blipFill>
          <a:blip r:embed="rId2" cstate="print"/>
          <a:srcRect l="2" t="24147" r="7086" b="36745"/>
          <a:stretch>
            <a:fillRect/>
          </a:stretch>
        </p:blipFill>
        <p:spPr bwMode="auto">
          <a:xfrm>
            <a:off x="323850" y="3893540"/>
            <a:ext cx="8496990" cy="268170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28677" name="Obdĺžnik 4"/>
          <p:cNvSpPr>
            <a:spLocks noChangeArrowheads="1"/>
          </p:cNvSpPr>
          <p:nvPr/>
        </p:nvSpPr>
        <p:spPr bwMode="auto">
          <a:xfrm>
            <a:off x="325438" y="6209609"/>
            <a:ext cx="5698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ln w="6350" cmpd="sng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Animácie </a:t>
            </a:r>
            <a:r>
              <a:rPr lang="sk-SK" b="1" dirty="0" err="1" smtClean="0">
                <a:ln w="6350" cmpd="sng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meteo</a:t>
            </a:r>
            <a:r>
              <a:rPr lang="sk-SK" b="1" dirty="0" smtClean="0">
                <a:ln w="6350" cmpd="sng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 produktov sú poskytované SHMÚ</a:t>
            </a:r>
            <a:endParaRPr lang="sk-SK" b="1" dirty="0">
              <a:ln w="6350" cmpd="sng">
                <a:solidFill>
                  <a:schemeClr val="accent4">
                    <a:lumMod val="10000"/>
                  </a:schemeClr>
                </a:solidFill>
                <a:prstDash val="solid"/>
                <a:round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rrowheads="1"/>
          </p:cNvPicPr>
          <p:nvPr/>
        </p:nvPicPr>
        <p:blipFill>
          <a:blip r:embed="rId2" cstate="print"/>
          <a:srcRect t="17211" b="20653"/>
          <a:stretch>
            <a:fillRect/>
          </a:stretch>
        </p:blipFill>
        <p:spPr bwMode="auto">
          <a:xfrm>
            <a:off x="323850" y="4717806"/>
            <a:ext cx="8496300" cy="1853362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Bratislava</a:t>
            </a:r>
            <a:r>
              <a:rPr lang="sk-SK" altLang="sk-SK" sz="3200" dirty="0"/>
              <a:t> </a:t>
            </a:r>
            <a:r>
              <a:rPr lang="it-IT" altLang="sk-SK" sz="3200" b="0" dirty="0"/>
              <a:t>(</a:t>
            </a:r>
            <a:r>
              <a:rPr lang="sk-SK" altLang="sk-SK" sz="3200" b="0" dirty="0" err="1"/>
              <a:t>services</a:t>
            </a:r>
            <a:r>
              <a:rPr lang="sk-SK" altLang="sk-SK" sz="3200" b="0" dirty="0"/>
              <a:t> </a:t>
            </a:r>
            <a:r>
              <a:rPr lang="sk-SK" altLang="sk-SK" sz="3200" b="0" dirty="0" err="1"/>
              <a:t>provided</a:t>
            </a:r>
            <a:r>
              <a:rPr lang="it-IT" altLang="sk-SK" sz="3200" b="0" dirty="0"/>
              <a:t>)</a:t>
            </a:r>
            <a:r>
              <a:rPr lang="sk-SK" altLang="sk-SK" sz="3200" b="0" dirty="0"/>
              <a:t> </a:t>
            </a:r>
            <a:endParaRPr lang="sk-SK" altLang="sk-SK" sz="3200" b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632972" cy="2232149"/>
          </a:xfrm>
        </p:spPr>
        <p:txBody>
          <a:bodyPr>
            <a:normAutofit fontScale="40000" lnSpcReduction="20000"/>
          </a:bodyPr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Information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about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active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military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areas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00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Real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time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activation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times</a:t>
            </a:r>
            <a:r>
              <a:rPr lang="sk-SK" sz="2400" dirty="0" smtClean="0">
                <a:solidFill>
                  <a:schemeClr val="tx2"/>
                </a:solidFill>
              </a:rPr>
              <a:t> as of AUP/UUP</a:t>
            </a:r>
            <a:endParaRPr lang="sk-SK" sz="10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Information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published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via</a:t>
            </a:r>
            <a:r>
              <a:rPr lang="sk-SK" sz="2400" dirty="0" smtClean="0">
                <a:solidFill>
                  <a:schemeClr val="tx2"/>
                </a:solidFill>
              </a:rPr>
              <a:t> NOTAM</a:t>
            </a:r>
          </a:p>
          <a:p>
            <a:pPr algn="just">
              <a:buFontTx/>
              <a:buNone/>
              <a:defRPr/>
            </a:pPr>
            <a:endParaRPr lang="sk-SK" sz="800" i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endParaRPr lang="sk-SK" sz="1000" dirty="0"/>
          </a:p>
          <a:p>
            <a:pPr marL="0" indent="0" algn="just" eaLnBrk="1" hangingPunct="1">
              <a:buFontTx/>
              <a:buNone/>
              <a:defRPr/>
            </a:pPr>
            <a:r>
              <a:rPr lang="sk-SK" sz="2200" dirty="0" smtClean="0"/>
              <a:t> </a:t>
            </a:r>
            <a:endParaRPr lang="sk-SK" sz="2200" dirty="0"/>
          </a:p>
          <a:p>
            <a:pPr algn="just" eaLnBrk="1" hangingPunct="1">
              <a:defRPr/>
            </a:pPr>
            <a:endParaRPr lang="sk-SK" sz="2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k-SK" sz="2400" dirty="0" smtClean="0"/>
              <a:t>	</a:t>
            </a: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  <p:sp>
        <p:nvSpPr>
          <p:cNvPr id="2" name="Obdĺžnik 1"/>
          <p:cNvSpPr/>
          <p:nvPr/>
        </p:nvSpPr>
        <p:spPr>
          <a:xfrm>
            <a:off x="6947222" y="4706733"/>
            <a:ext cx="1873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>
                <a:solidFill>
                  <a:schemeClr val="accent4">
                    <a:lumMod val="10000"/>
                  </a:schemeClr>
                </a:solidFill>
              </a:rPr>
              <a:t>AIP SR ENR 6.5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Bratislava</a:t>
            </a:r>
            <a:r>
              <a:rPr lang="sk-SK" altLang="sk-SK" sz="3200" dirty="0"/>
              <a:t> </a:t>
            </a:r>
            <a:r>
              <a:rPr lang="it-IT" altLang="sk-SK" sz="3200" b="0" dirty="0"/>
              <a:t>(</a:t>
            </a:r>
            <a:r>
              <a:rPr lang="sk-SK" altLang="sk-SK" sz="3200" b="0" dirty="0" err="1"/>
              <a:t>services</a:t>
            </a:r>
            <a:r>
              <a:rPr lang="sk-SK" altLang="sk-SK" sz="3200" b="0" dirty="0"/>
              <a:t> </a:t>
            </a:r>
            <a:r>
              <a:rPr lang="sk-SK" altLang="sk-SK" sz="3200" b="0" dirty="0" err="1"/>
              <a:t>provided</a:t>
            </a:r>
            <a:r>
              <a:rPr lang="it-IT" altLang="sk-SK" sz="3200" b="0" dirty="0"/>
              <a:t>)</a:t>
            </a:r>
            <a:r>
              <a:rPr lang="sk-SK" altLang="sk-SK" sz="3200" b="0" dirty="0"/>
              <a:t> </a:t>
            </a:r>
            <a:endParaRPr lang="sk-SK" altLang="sk-SK" sz="3200" b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4"/>
            <a:ext cx="8785225" cy="2880221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Traffic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information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000" b="1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Information </a:t>
            </a:r>
            <a:r>
              <a:rPr lang="sk-SK" sz="2400" dirty="0" err="1" smtClean="0"/>
              <a:t>about</a:t>
            </a:r>
            <a:r>
              <a:rPr lang="en-US" sz="2400" dirty="0" smtClean="0"/>
              <a:t> operation </a:t>
            </a:r>
            <a:r>
              <a:rPr lang="en-US" sz="2400" dirty="0"/>
              <a:t>using the surveillance system </a:t>
            </a:r>
            <a:endParaRPr lang="sk-SK" sz="2400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Information </a:t>
            </a:r>
            <a:r>
              <a:rPr lang="sk-SK" sz="2400" dirty="0" err="1" smtClean="0"/>
              <a:t>about</a:t>
            </a:r>
            <a:r>
              <a:rPr lang="en-US" sz="2400" dirty="0" smtClean="0"/>
              <a:t> </a:t>
            </a:r>
            <a:r>
              <a:rPr lang="en-US" sz="2400" dirty="0"/>
              <a:t>local air activity or landings in </a:t>
            </a:r>
            <a:r>
              <a:rPr lang="en-US" sz="2400" dirty="0" smtClean="0"/>
              <a:t>ATZ/RMZ</a:t>
            </a:r>
            <a:endParaRPr lang="sk-SK" sz="2400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sk-SK" sz="2400" dirty="0" smtClean="0"/>
          </a:p>
          <a:p>
            <a:pPr marL="0" indent="0" algn="just">
              <a:buNone/>
              <a:defRPr/>
            </a:pPr>
            <a:r>
              <a:rPr lang="sk-SK" sz="2000" dirty="0" smtClean="0"/>
              <a:t>(</a:t>
            </a:r>
            <a:r>
              <a:rPr lang="en-US" sz="2000" dirty="0" smtClean="0"/>
              <a:t>FIC </a:t>
            </a:r>
            <a:r>
              <a:rPr lang="en-US" sz="2000" dirty="0"/>
              <a:t>can only provide information </a:t>
            </a:r>
            <a:r>
              <a:rPr lang="sk-SK" sz="2000" dirty="0" err="1" smtClean="0"/>
              <a:t>about</a:t>
            </a:r>
            <a:r>
              <a:rPr lang="en-US" sz="2000" dirty="0" smtClean="0"/>
              <a:t> </a:t>
            </a:r>
            <a:r>
              <a:rPr lang="en-US" sz="2000" dirty="0"/>
              <a:t>known </a:t>
            </a:r>
            <a:r>
              <a:rPr lang="en-US" sz="2000" dirty="0" smtClean="0"/>
              <a:t>operation</a:t>
            </a:r>
            <a:r>
              <a:rPr lang="sk-SK" sz="2000" dirty="0" smtClean="0"/>
              <a:t>)</a:t>
            </a:r>
            <a:endParaRPr lang="sk-SK" sz="900" dirty="0"/>
          </a:p>
          <a:p>
            <a:pPr algn="just" eaLnBrk="1" hangingPunct="1">
              <a:defRPr/>
            </a:pPr>
            <a:endParaRPr lang="sk-SK" sz="24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k-SK" sz="2400" dirty="0" smtClean="0"/>
              <a:t>	</a:t>
            </a: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 l="2472" t="4947" r="2472" b="14841"/>
          <a:stretch>
            <a:fillRect/>
          </a:stretch>
        </p:blipFill>
        <p:spPr bwMode="auto">
          <a:xfrm>
            <a:off x="328613" y="4343188"/>
            <a:ext cx="8486775" cy="2235753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93063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sz="3200" dirty="0" err="1"/>
              <a:t>Flight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information</a:t>
            </a:r>
            <a:r>
              <a:rPr lang="sk-SK" altLang="sk-SK" sz="3200" dirty="0"/>
              <a:t> center</a:t>
            </a:r>
            <a:r>
              <a:rPr lang="it-IT" altLang="sk-SK" sz="3200" dirty="0"/>
              <a:t> Bratislava</a:t>
            </a:r>
            <a:r>
              <a:rPr lang="sk-SK" altLang="sk-SK" sz="3200" dirty="0"/>
              <a:t> </a:t>
            </a:r>
            <a:r>
              <a:rPr lang="it-IT" altLang="sk-SK" sz="3200" b="0" dirty="0"/>
              <a:t>(</a:t>
            </a:r>
            <a:r>
              <a:rPr lang="sk-SK" altLang="sk-SK" sz="3200" b="0" dirty="0" err="1"/>
              <a:t>services</a:t>
            </a:r>
            <a:r>
              <a:rPr lang="sk-SK" altLang="sk-SK" sz="3200" b="0" dirty="0"/>
              <a:t> </a:t>
            </a:r>
            <a:r>
              <a:rPr lang="sk-SK" altLang="sk-SK" sz="3200" b="0" dirty="0" err="1"/>
              <a:t>provided</a:t>
            </a:r>
            <a:r>
              <a:rPr lang="it-IT" altLang="sk-SK" sz="3200" b="0" dirty="0"/>
              <a:t>)</a:t>
            </a:r>
            <a:r>
              <a:rPr lang="sk-SK" altLang="sk-SK" sz="3200" b="0" dirty="0"/>
              <a:t> </a:t>
            </a:r>
            <a:endParaRPr lang="sk-SK" altLang="sk-SK" sz="3200" b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85225" cy="2448173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sk-SK" sz="2400" b="1" u="sng" dirty="0" err="1" smtClean="0">
                <a:solidFill>
                  <a:schemeClr val="tx2"/>
                </a:solidFill>
              </a:rPr>
              <a:t>Help</a:t>
            </a:r>
            <a:r>
              <a:rPr lang="sk-SK" sz="2400" b="1" u="sng" dirty="0" smtClean="0">
                <a:solidFill>
                  <a:schemeClr val="tx2"/>
                </a:solidFill>
              </a:rPr>
              <a:t> in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emergency</a:t>
            </a:r>
            <a:r>
              <a:rPr lang="sk-SK" sz="2400" b="1" u="sng" dirty="0" smtClean="0">
                <a:solidFill>
                  <a:schemeClr val="tx2"/>
                </a:solidFill>
              </a:rPr>
              <a:t> </a:t>
            </a:r>
            <a:r>
              <a:rPr lang="sk-SK" sz="2400" b="1" u="sng" dirty="0" err="1" smtClean="0">
                <a:solidFill>
                  <a:schemeClr val="tx2"/>
                </a:solidFill>
              </a:rPr>
              <a:t>situation</a:t>
            </a:r>
            <a:r>
              <a:rPr lang="sk-SK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endParaRPr lang="sk-SK" sz="100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Loss</a:t>
            </a:r>
            <a:r>
              <a:rPr lang="sk-SK" sz="2400" dirty="0" smtClean="0">
                <a:solidFill>
                  <a:schemeClr val="tx2"/>
                </a:solidFill>
              </a:rPr>
              <a:t> of </a:t>
            </a:r>
            <a:r>
              <a:rPr lang="sk-SK" sz="2400" dirty="0" err="1" smtClean="0">
                <a:solidFill>
                  <a:schemeClr val="tx2"/>
                </a:solidFill>
              </a:rPr>
              <a:t>orientation</a:t>
            </a:r>
            <a:r>
              <a:rPr lang="sk-SK" sz="2400" dirty="0" smtClean="0">
                <a:solidFill>
                  <a:schemeClr val="tx2"/>
                </a:solidFill>
              </a:rPr>
              <a:t> of </a:t>
            </a:r>
            <a:r>
              <a:rPr lang="sk-SK" sz="2400" dirty="0" err="1" smtClean="0">
                <a:solidFill>
                  <a:schemeClr val="tx2"/>
                </a:solidFill>
              </a:rPr>
              <a:t>navigational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deviation</a:t>
            </a:r>
            <a:endParaRPr lang="sk-SK" sz="24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Weather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condition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worsening</a:t>
            </a:r>
            <a:endParaRPr lang="sk-SK" sz="24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Reduction</a:t>
            </a:r>
            <a:r>
              <a:rPr lang="sk-SK" sz="2400" dirty="0" smtClean="0">
                <a:solidFill>
                  <a:schemeClr val="tx2"/>
                </a:solidFill>
              </a:rPr>
              <a:t> of </a:t>
            </a:r>
            <a:r>
              <a:rPr lang="sk-SK" sz="2400" dirty="0" err="1" smtClean="0">
                <a:solidFill>
                  <a:schemeClr val="tx2"/>
                </a:solidFill>
              </a:rPr>
              <a:t>aircraft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operability</a:t>
            </a:r>
            <a:endParaRPr lang="sk-SK" sz="240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sk-SK" sz="2400" dirty="0" err="1" smtClean="0">
                <a:solidFill>
                  <a:schemeClr val="tx2"/>
                </a:solidFill>
              </a:rPr>
              <a:t>Coordination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with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Search</a:t>
            </a:r>
            <a:r>
              <a:rPr lang="sk-SK" sz="2400" dirty="0" smtClean="0">
                <a:solidFill>
                  <a:schemeClr val="tx2"/>
                </a:solidFill>
              </a:rPr>
              <a:t> and </a:t>
            </a:r>
            <a:r>
              <a:rPr lang="sk-SK" sz="2400" dirty="0" err="1" smtClean="0">
                <a:solidFill>
                  <a:schemeClr val="tx2"/>
                </a:solidFill>
              </a:rPr>
              <a:t>rescue</a:t>
            </a:r>
            <a:endParaRPr lang="sk-SK" sz="2400" dirty="0" smtClean="0">
              <a:solidFill>
                <a:schemeClr val="tx2"/>
              </a:solidFill>
            </a:endParaRPr>
          </a:p>
          <a:p>
            <a:pPr marL="261938" indent="-261938" algn="just" eaLnBrk="1" hangingPunct="1">
              <a:buFont typeface="Wingdings" pitchFamily="2" charset="2"/>
              <a:buNone/>
              <a:defRPr/>
            </a:pPr>
            <a:r>
              <a:rPr lang="sk-SK" sz="2400" dirty="0"/>
              <a:t>	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l="2364" t="7211" r="2364" b="3606"/>
          <a:stretch>
            <a:fillRect/>
          </a:stretch>
        </p:blipFill>
        <p:spPr bwMode="auto">
          <a:xfrm>
            <a:off x="319088" y="3965459"/>
            <a:ext cx="8505825" cy="2608262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Pozn_x00e1_mka xmlns="ca6aece4-2627-447c-a63e-ff23219fc245" xsi:nil="true"/>
    <Zverejnen_x00e9_ xmlns="ca6aece4-2627-447c-a63e-ff23219fc245">2013-05-22T23:00:00+00:00</Zverejnen_x00e9_>
    <Kateg_x00f3_ria xmlns="ca6aece4-2627-447c-a63e-ff23219fc245">Hlavičkový papier</Kateg_x00f3_ria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97E1737E2E584A8D3010D060E4DA9F" ma:contentTypeVersion="4" ma:contentTypeDescription="Umožňuje vytvoriť nový dokument." ma:contentTypeScope="" ma:versionID="3f3d88a4b94eee58e9ca2b29001909df">
  <xsd:schema xmlns:xsd="http://www.w3.org/2001/XMLSchema" xmlns:xs="http://www.w3.org/2001/XMLSchema" xmlns:p="http://schemas.microsoft.com/office/2006/metadata/properties" xmlns:ns2="bf63f20a-ba02-403f-878f-17875c29cbfe" xmlns:ns3="ca6aece4-2627-447c-a63e-ff23219fc245" targetNamespace="http://schemas.microsoft.com/office/2006/metadata/properties" ma:root="true" ma:fieldsID="88ebff22ded1cc1b5069ee56bc31d641" ns2:_="" ns3:_="">
    <xsd:import namespace="bf63f20a-ba02-403f-878f-17875c29cbfe"/>
    <xsd:import namespace="ca6aece4-2627-447c-a63e-ff23219fc24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_x00f3_ria"/>
                <xsd:element ref="ns3:Pozn_x00e1_mka" minOccurs="0"/>
                <xsd:element ref="ns3:Zverejnen_x00e9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3f20a-ba02-403f-878f-17875c29c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ece4-2627-447c-a63e-ff23219fc245" elementFormDefault="qualified">
    <xsd:import namespace="http://schemas.microsoft.com/office/2006/documentManagement/types"/>
    <xsd:import namespace="http://schemas.microsoft.com/office/infopath/2007/PartnerControls"/>
    <xsd:element name="Kateg_x00f3_ria" ma:index="11" ma:displayName="Kategória" ma:format="Dropdown" ma:internalName="Kateg_x00f3_ria">
      <xsd:simpleType>
        <xsd:restriction base="dms:Choice">
          <xsd:enumeration value="Hlavičkový papier"/>
          <xsd:enumeration value="Obstarávanie tovarov, služieb a prác"/>
          <xsd:enumeration value="Žiadosti, požiadavkové listy"/>
          <xsd:enumeration value="Služobné cesty"/>
          <xsd:enumeration value="Tlačivá DEKS"/>
          <xsd:enumeration value="Tlačivá EPM"/>
          <xsd:enumeration value="Tlačivá HR"/>
          <xsd:enumeration value="Autodoprava"/>
          <xsd:enumeration value="Tlačivá SAF"/>
          <xsd:enumeration value="Tlačivá DTZL"/>
          <xsd:enumeration value="Tlačivá QMS"/>
          <xsd:enumeration value="Tlačivá DERS a DAAS"/>
          <xsd:enumeration value="Tlačivá BOZP a OPP"/>
          <xsd:enumeration value="Tlačivá ARCH"/>
          <xsd:enumeration value="Tlačivá AIM"/>
          <xsd:enumeration value="Tlačivá VS"/>
          <xsd:enumeration value="Rôzne"/>
        </xsd:restriction>
      </xsd:simpleType>
    </xsd:element>
    <xsd:element name="Pozn_x00e1_mka" ma:index="12" nillable="true" ma:displayName="Poznámka" ma:internalName="Pozn_x00e1_mka">
      <xsd:simpleType>
        <xsd:restriction base="dms:Text">
          <xsd:maxLength value="255"/>
        </xsd:restriction>
      </xsd:simpleType>
    </xsd:element>
    <xsd:element name="Zverejnen_x00e9_" ma:index="13" ma:displayName="Zverejnené" ma:default="[today]" ma:format="DateOnly" ma:internalName="Zverejnen_x00e9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axOccurs="1" ma:index="4" ma:displayName="Názov tlačiv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C49164-068E-4028-9620-799EA0CCE68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9C44AE3-9E0A-45DA-837B-3D1F857B3C8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B260D6F-1B8F-412D-8A15-2501B6368AE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f63f20a-ba02-403f-878f-17875c29cbfe"/>
    <ds:schemaRef ds:uri="http://purl.org/dc/elements/1.1/"/>
    <ds:schemaRef ds:uri="ca6aece4-2627-447c-a63e-ff23219fc24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6E98A3D-87A4-4C4C-A01F-FBA86A7D1E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D99D554-B083-4ABB-9050-3099EC2DA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3f20a-ba02-403f-878f-17875c29cbfe"/>
    <ds:schemaRef ds:uri="ca6aece4-2627-447c-a63e-ff23219fc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4920</TotalTime>
  <Words>747</Words>
  <Application>Microsoft Office PowerPoint</Application>
  <PresentationFormat>Prezentácia na obrazovke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Ión</vt:lpstr>
      <vt:lpstr>AKO SA PRACUJE NA STANOVIŠTI FIC</vt:lpstr>
      <vt:lpstr>How we work at FIC Bratislava</vt:lpstr>
      <vt:lpstr>Flight information center Bratislava (working position) </vt:lpstr>
      <vt:lpstr>Flight information center Bratislava (working position) </vt:lpstr>
      <vt:lpstr>Flight information center Bratislava (services povided) </vt:lpstr>
      <vt:lpstr>Flight information center Bratislava (services provided) </vt:lpstr>
      <vt:lpstr>Flight information center Bratislava (services provided) </vt:lpstr>
      <vt:lpstr>Flight information center Bratislava (services provided) </vt:lpstr>
      <vt:lpstr>Flight information center Bratislava (services provided) </vt:lpstr>
      <vt:lpstr>Flight information center Bratislava (alerting service)</vt:lpstr>
      <vt:lpstr>Airspace class G</vt:lpstr>
      <vt:lpstr>Airspace class G</vt:lpstr>
      <vt:lpstr>Airspace class G</vt:lpstr>
      <vt:lpstr>Airspace class G</vt:lpstr>
      <vt:lpstr>Airspace class G</vt:lpstr>
      <vt:lpstr>Airspace class G</vt:lpstr>
      <vt:lpstr>Airspace class G</vt:lpstr>
      <vt:lpstr>Airspace class G</vt:lpstr>
      <vt:lpstr>FIC Bratislava recommends:</vt:lpstr>
    </vt:vector>
  </TitlesOfParts>
  <Company>LPS SR, š.p.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„Vzduch je naše more“ (lietanie v G-éčku)</dc:title>
  <dc:creator>Nemsila Peter (2)</dc:creator>
  <cp:lastModifiedBy>Horvath Branislav</cp:lastModifiedBy>
  <cp:revision>400</cp:revision>
  <dcterms:created xsi:type="dcterms:W3CDTF">2017-02-09T16:26:06Z</dcterms:created>
  <dcterms:modified xsi:type="dcterms:W3CDTF">2025-09-10T13:07:29Z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1200.00000000000</vt:lpwstr>
  </property>
</Properties>
</file>