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sldIdLst>
    <p:sldId id="2145706241" r:id="rId3"/>
    <p:sldId id="2145706244" r:id="rId4"/>
    <p:sldId id="2147479306" r:id="rId5"/>
    <p:sldId id="2147479307" r:id="rId6"/>
    <p:sldId id="2147479302" r:id="rId7"/>
    <p:sldId id="2147479304" r:id="rId8"/>
    <p:sldId id="3532" r:id="rId9"/>
    <p:sldId id="2145706245" r:id="rId10"/>
    <p:sldId id="2145706243" r:id="rId11"/>
    <p:sldId id="2145706064" r:id="rId12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88815-A9AB-4808-99CE-B9D08DAE35AE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3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5D6FE-6906-4153-A69C-3EB165B70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5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95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4B996-D599-4D39-8C2B-A5E79F86EF3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395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68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5D6FE-6906-4153-A69C-3EB165B70A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6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5D6FE-6906-4153-A69C-3EB165B70A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41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5D6FE-6906-4153-A69C-3EB165B70A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3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5D6FE-6906-4153-A69C-3EB165B70A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77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asa.europa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hyperlink" Target="https://www.easa.europa.eu/connect" TargetMode="Externa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asa.europa.eu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emf"/><Relationship Id="rId5" Type="http://schemas.openxmlformats.org/officeDocument/2006/relationships/hyperlink" Target="https://www.easa.europa.eu/connect" TargetMode="Externa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64DD-77AB-1946-417E-1BDB1ECB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D1B9FF-B178-7613-CCEA-EEE6839D8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AEFEE-F88A-03F0-B3F9-466F73BF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CB846-B1AE-BFEA-644A-F8DABFA3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C309A-9B50-C707-7FAC-158D8E22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6F51-DDC2-F3FC-A908-3AF1B824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6B5BB-5E38-496D-DF4F-21E3BFFF0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DF70-0181-E77B-4097-34401233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860C-0D19-0BDC-8652-0CB3CFCE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5427B-4D32-2147-5A14-5D058204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2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524CB-0881-8D57-3FB1-C7519D7E1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BE0CB-4E35-8FCF-2A49-1FADB08C4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ACD4A-06A4-66AD-601E-C21D84314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CEBE0-02D4-B8D7-E5B3-BD5B5740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8359D-4E2C-0A47-2F34-CAB30A6C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86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3" y="6303854"/>
            <a:ext cx="1047951" cy="27695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747773"/>
            <a:ext cx="12192000" cy="110227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501897" y="6356351"/>
            <a:ext cx="690111" cy="231675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319976-E75E-431F-A9ED-8837D71099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11" y="198909"/>
            <a:ext cx="11761908" cy="875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07FC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normal slide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210A68A-2D3D-4333-94FE-9E60266A8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937" y="1241056"/>
            <a:ext cx="11659676" cy="4757408"/>
          </a:xfrm>
          <a:prstGeom prst="rect">
            <a:avLst/>
          </a:prstGeom>
        </p:spPr>
        <p:txBody>
          <a:bodyPr lIns="0" tIns="0" rIns="0" bIns="0"/>
          <a:lstStyle>
            <a:lvl1pPr marL="562301" indent="-342866">
              <a:buClr>
                <a:srgbClr val="007FC2"/>
              </a:buClr>
              <a:buFont typeface="Calibri" panose="020F0502020204030204" pitchFamily="34" charset="0"/>
              <a:buChar char="→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309" indent="-457155"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000" baseline="0"/>
            </a:lvl2pPr>
            <a:lvl3pPr marL="1142886" indent="-228578">
              <a:buClr>
                <a:srgbClr val="007FC2"/>
              </a:buClr>
              <a:buFont typeface="Calibri" panose="020F0502020204030204" pitchFamily="34" charset="0"/>
              <a:buChar char="→"/>
              <a:defRPr sz="1800" baseline="0"/>
            </a:lvl3pPr>
            <a:lvl4pPr marL="1714329" indent="-342866">
              <a:buClr>
                <a:srgbClr val="007FC2"/>
              </a:buClr>
              <a:buFont typeface="Calibri" panose="020F0502020204030204" pitchFamily="34" charset="0"/>
              <a:buChar char="→"/>
              <a:defRPr sz="1600" baseline="0"/>
            </a:lvl4pPr>
            <a:lvl5pPr marL="2057195" indent="-228578">
              <a:buClr>
                <a:srgbClr val="007FC2"/>
              </a:buClr>
              <a:buFont typeface="Calibri" panose="020F0502020204030204" pitchFamily="34" charset="0"/>
              <a:buChar char="→"/>
              <a:defRPr sz="1600"/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2"/>
            <a:r>
              <a:rPr lang="en-US" dirty="0"/>
              <a:t>Item 3</a:t>
            </a:r>
          </a:p>
          <a:p>
            <a:pPr lvl="3"/>
            <a:r>
              <a:rPr lang="en-US" dirty="0"/>
              <a:t>Item 4</a:t>
            </a:r>
          </a:p>
          <a:p>
            <a:pPr lvl="4"/>
            <a:r>
              <a:rPr lang="en-US" dirty="0"/>
              <a:t>Item 5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31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srgbClr val="007FC2"/>
              </a:solidFill>
            </a:endParaRPr>
          </a:p>
        </p:txBody>
      </p:sp>
      <p:pic>
        <p:nvPicPr>
          <p:cNvPr id="18" name="Picture 17" descr="EASA-logo_RGB_negative_300dpi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3" y="258153"/>
            <a:ext cx="1997495" cy="68842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7859621" y="6281299"/>
            <a:ext cx="3738112" cy="3322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1" name="Picture 10" descr="European_Union [Converted]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707" y="6356363"/>
            <a:ext cx="352148" cy="231676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6798897" y="5687040"/>
            <a:ext cx="5239740" cy="51118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824325" y="5891509"/>
            <a:ext cx="2338719" cy="37701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e</a:t>
            </a:r>
            <a:r>
              <a:rPr lang="x-none" sz="1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asa.europa.eu/connect</a:t>
            </a:r>
            <a:endParaRPr lang="en-US" sz="1200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6" name="Picture 15" descr="Social media icons.ai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8" y="6282489"/>
            <a:ext cx="2214129" cy="305551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3625" y="2611874"/>
            <a:ext cx="11147231" cy="7795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56E6D4-FE95-45DC-9BF8-48FAE2E12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060" y="1536142"/>
            <a:ext cx="11149793" cy="70730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End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1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ou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7" name="Picture 16" descr="EASA-logo_RGB_nega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3" y="258153"/>
            <a:ext cx="1997495" cy="688423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7859621" y="6281299"/>
            <a:ext cx="3738112" cy="3322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4" name="Picture 13" descr="European_Union [Converted]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707" y="6356363"/>
            <a:ext cx="352148" cy="23167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6798897" y="5687040"/>
            <a:ext cx="5239740" cy="51118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BDF5E0-3193-48E1-A317-D48997B1F7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1060" y="2687188"/>
            <a:ext cx="10836681" cy="6329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820046-5E64-4C87-9A7A-A5E86A1189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060" y="1536142"/>
            <a:ext cx="10836681" cy="70730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slide (without picture)</a:t>
            </a:r>
          </a:p>
        </p:txBody>
      </p:sp>
    </p:spTree>
    <p:extLst>
      <p:ext uri="{BB962C8B-B14F-4D97-AF65-F5344CB8AC3E}">
        <p14:creationId xmlns:p14="http://schemas.microsoft.com/office/powerpoint/2010/main" val="4055161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02041" y="2"/>
            <a:ext cx="4389964" cy="685799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3" y="258153"/>
            <a:ext cx="1997495" cy="6884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61055" y="1536133"/>
            <a:ext cx="6791856" cy="1468575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slide (with picture)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051" y="3331630"/>
            <a:ext cx="5545828" cy="14685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501684" y="6281299"/>
            <a:ext cx="3738112" cy="3322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70" y="6356363"/>
            <a:ext cx="352148" cy="2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61573"/>
            <a:ext cx="12192000" cy="6919573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02041" y="-49256"/>
            <a:ext cx="4389964" cy="6356349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3" y="258153"/>
            <a:ext cx="1997495" cy="688423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061" y="3202627"/>
            <a:ext cx="6439711" cy="6329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501684" y="6281299"/>
            <a:ext cx="3738112" cy="3322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70" y="6356363"/>
            <a:ext cx="352148" cy="231676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501897" y="6356351"/>
            <a:ext cx="690111" cy="231675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44A2EA-C4F3-4EE0-90AF-6FEC35148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055" y="1536128"/>
            <a:ext cx="6791856" cy="143182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Chapter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67929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srgbClr val="007FC2"/>
              </a:solidFill>
            </a:endParaRPr>
          </a:p>
        </p:txBody>
      </p:sp>
      <p:pic>
        <p:nvPicPr>
          <p:cNvPr id="18" name="Picture 17" descr="EASA-logo_RGB_negative_300dpi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13" y="258153"/>
            <a:ext cx="1997495" cy="68842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7859621" y="6281299"/>
            <a:ext cx="3738112" cy="3322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200" dirty="0"/>
              <a:t>An Agency of the European Union</a:t>
            </a:r>
            <a:endParaRPr lang="en-US" sz="1200" dirty="0"/>
          </a:p>
        </p:txBody>
      </p:sp>
      <p:pic>
        <p:nvPicPr>
          <p:cNvPr id="11" name="Picture 10" descr="European_Union [Converted]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707" y="6356363"/>
            <a:ext cx="352148" cy="231676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6798897" y="5687040"/>
            <a:ext cx="5239740" cy="51118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2400" b="1" dirty="0">
                <a:solidFill>
                  <a:srgbClr val="FBBC39"/>
                </a:solidFill>
              </a:rPr>
              <a:t>Your safety is our mission.</a:t>
            </a:r>
            <a:endParaRPr lang="en-US" sz="2400" b="1" dirty="0">
              <a:solidFill>
                <a:srgbClr val="FBBC3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824325" y="5891509"/>
            <a:ext cx="2338719" cy="37701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e</a:t>
            </a:r>
            <a:r>
              <a:rPr lang="x-none" sz="1200" b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asa.europa.eu/connect</a:t>
            </a:r>
            <a:endParaRPr lang="en-US" sz="1200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pic>
        <p:nvPicPr>
          <p:cNvPr id="16" name="Picture 15" descr="Social media icons.ai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8" y="6282489"/>
            <a:ext cx="2214129" cy="305551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3625" y="2611874"/>
            <a:ext cx="11147231" cy="7795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56E6D4-FE95-45DC-9BF8-48FAE2E12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060" y="1536142"/>
            <a:ext cx="11149793" cy="70730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End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93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3" y="6303854"/>
            <a:ext cx="1047951" cy="27695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747773"/>
            <a:ext cx="12192000" cy="110227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501897" y="6356351"/>
            <a:ext cx="690111" cy="231675"/>
          </a:xfrm>
          <a:prstGeom prst="rect">
            <a:avLst/>
          </a:prstGeom>
          <a:solidFill>
            <a:srgbClr val="007FC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z="1000" smtClean="0">
                <a:solidFill>
                  <a:prstClr val="white"/>
                </a:solidFill>
              </a:rPr>
              <a:pPr/>
              <a:t>‹#›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319976-E75E-431F-A9ED-8837D71099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11" y="198909"/>
            <a:ext cx="11761908" cy="875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600" b="1" baseline="0">
                <a:solidFill>
                  <a:srgbClr val="007FC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normal slide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210A68A-2D3D-4333-94FE-9E60266A8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937" y="1241056"/>
            <a:ext cx="11659676" cy="4757408"/>
          </a:xfrm>
          <a:prstGeom prst="rect">
            <a:avLst/>
          </a:prstGeom>
        </p:spPr>
        <p:txBody>
          <a:bodyPr lIns="0" tIns="0" rIns="0" bIns="0"/>
          <a:lstStyle>
            <a:lvl1pPr marL="562301" indent="-342866">
              <a:buClr>
                <a:srgbClr val="007FC2"/>
              </a:buClr>
              <a:buFont typeface="Calibri" panose="020F0502020204030204" pitchFamily="34" charset="0"/>
              <a:buChar char="→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309" indent="-457155"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000" baseline="0"/>
            </a:lvl2pPr>
            <a:lvl3pPr marL="1142886" indent="-228578">
              <a:buClr>
                <a:srgbClr val="007FC2"/>
              </a:buClr>
              <a:buFont typeface="Calibri" panose="020F0502020204030204" pitchFamily="34" charset="0"/>
              <a:buChar char="→"/>
              <a:defRPr sz="1800" baseline="0"/>
            </a:lvl3pPr>
            <a:lvl4pPr marL="1714329" indent="-342866">
              <a:buClr>
                <a:srgbClr val="007FC2"/>
              </a:buClr>
              <a:buFont typeface="Calibri" panose="020F0502020204030204" pitchFamily="34" charset="0"/>
              <a:buChar char="→"/>
              <a:defRPr sz="1600" baseline="0"/>
            </a:lvl4pPr>
            <a:lvl5pPr marL="2057195" indent="-228578">
              <a:buClr>
                <a:srgbClr val="007FC2"/>
              </a:buClr>
              <a:buFont typeface="Calibri" panose="020F0502020204030204" pitchFamily="34" charset="0"/>
              <a:buChar char="→"/>
              <a:defRPr sz="1600"/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2"/>
            <a:r>
              <a:rPr lang="en-US" dirty="0"/>
              <a:t>Item 3</a:t>
            </a:r>
          </a:p>
          <a:p>
            <a:pPr lvl="3"/>
            <a:r>
              <a:rPr lang="en-US" dirty="0"/>
              <a:t>Item 4</a:t>
            </a:r>
          </a:p>
          <a:p>
            <a:pPr lvl="4"/>
            <a:r>
              <a:rPr lang="en-US" dirty="0"/>
              <a:t>Item 5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60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SA-logo_SMALL_SCALE_RGB_posi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3" y="6303854"/>
            <a:ext cx="1047951" cy="2769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747773"/>
            <a:ext cx="12192000" cy="110227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8A897C-3B40-4E56-8160-52D7248E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2192000" cy="61362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0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18600-90A1-0E53-26C8-124FE8D4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8F428-A27C-8CC2-35EB-CDBDBC38B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8BC59-4EF1-7502-4D12-8E4483806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3CC00-1099-DC29-8A28-75C7552E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74E25-DF37-285B-5912-0E602B99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492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. Timelin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>
            <a:extLst>
              <a:ext uri="{FF2B5EF4-FFF2-40B4-BE49-F238E27FC236}">
                <a16:creationId xmlns:a16="http://schemas.microsoft.com/office/drawing/2014/main" id="{6D5DCA08-0456-4453-B96C-BB3C1E05A1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397" y="858378"/>
            <a:ext cx="1165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US" sz="3200" b="1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Slide title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70EA9ABE-98A8-4942-87C3-E2B2763EA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7660" y="1557411"/>
            <a:ext cx="10836681" cy="420564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>
            <a:spAutoFit/>
          </a:bodyPr>
          <a:lstStyle>
            <a:lvl1pPr marL="0" indent="0" algn="ctr">
              <a:buNone/>
              <a:defRPr lang="en-US" sz="2133" dirty="0">
                <a:solidFill>
                  <a:schemeClr val="tx2"/>
                </a:solidFill>
                <a:ea typeface="Open Sans" charset="0"/>
                <a:cs typeface="Open Sans" charset="0"/>
              </a:defRPr>
            </a:lvl1pPr>
          </a:lstStyle>
          <a:p>
            <a:pPr marL="457178" lvl="0" indent="-457178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Subtitle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AEF89DBD-3452-400B-9549-494E7D0E318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05048" y="4385348"/>
            <a:ext cx="2122952" cy="510832"/>
          </a:xfrm>
          <a:noFill/>
        </p:spPr>
        <p:txBody>
          <a:bodyPr wrap="square" lIns="90000" tIns="0" rIns="90000" bIns="0" rtlCol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  <a:lvl2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067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2pPr>
            <a:lvl3pPr>
              <a:defRPr lang="en-US" sz="2400" smtClean="0"/>
            </a:lvl3pPr>
            <a:lvl4pPr marL="0">
              <a:defRPr lang="en-US" sz="1067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4pPr>
            <a:lvl5pPr>
              <a:defRPr lang="de-DE"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3663F41-5D04-4172-AD1B-34E77F8704F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105048" y="4061481"/>
            <a:ext cx="2122952" cy="307879"/>
          </a:xfrm>
        </p:spPr>
        <p:txBody>
          <a:bodyPr tIns="36000">
            <a:noAutofit/>
          </a:bodyPr>
          <a:lstStyle>
            <a:lvl1pPr marL="0" indent="0" algn="l" defTabSz="609570" rtl="0" eaLnBrk="1" latinLnBrk="0" hangingPunct="1">
              <a:spcBef>
                <a:spcPts val="0"/>
              </a:spcBef>
              <a:buNone/>
              <a:defRPr lang="en-US" sz="1600" b="1" kern="1200" dirty="0">
                <a:solidFill>
                  <a:schemeClr val="accent1"/>
                </a:solidFill>
                <a:latin typeface="+mj-lt"/>
                <a:ea typeface="Bebas Neue" charset="0"/>
                <a:cs typeface="Calibri"/>
              </a:defRPr>
            </a:lvl1pPr>
            <a:lvl2pPr marL="0" algn="ctr" defTabSz="609570" rtl="0" eaLnBrk="1" latinLnBrk="0" hangingPunct="1">
              <a:defRPr lang="en-US" sz="1733" kern="1200" dirty="0" smtClean="0">
                <a:solidFill>
                  <a:srgbClr val="383838"/>
                </a:solidFill>
                <a:latin typeface="+mj-lt"/>
                <a:ea typeface="Bebas Neue" charset="0"/>
                <a:cs typeface="Calibri"/>
              </a:defRPr>
            </a:lvl2pPr>
            <a:lvl3pPr marL="0" algn="ctr" defTabSz="609570" rtl="0" eaLnBrk="1" latinLnBrk="0" hangingPunct="1">
              <a:defRPr lang="en-US" sz="1733" kern="1200" dirty="0" smtClean="0">
                <a:solidFill>
                  <a:srgbClr val="383838"/>
                </a:solidFill>
                <a:latin typeface="+mj-lt"/>
                <a:ea typeface="Bebas Neue" charset="0"/>
                <a:cs typeface="Calibri"/>
              </a:defRPr>
            </a:lvl3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D410CAAC-D196-4172-BBBC-B3C69F9070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05363" y="4376881"/>
            <a:ext cx="2122952" cy="510832"/>
          </a:xfrm>
          <a:noFill/>
        </p:spPr>
        <p:txBody>
          <a:bodyPr wrap="square" lIns="90000" tIns="0" rIns="90000" bIns="0" rtlCol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  <a:lvl2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067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2pPr>
            <a:lvl3pPr>
              <a:defRPr lang="en-US" sz="2400" smtClean="0"/>
            </a:lvl3pPr>
            <a:lvl4pPr marL="0">
              <a:defRPr lang="en-US" sz="1067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4pPr>
            <a:lvl5pPr>
              <a:defRPr lang="de-DE"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40375105-7B03-418C-9C9D-14978604FDC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05363" y="4053014"/>
            <a:ext cx="2122952" cy="307879"/>
          </a:xfrm>
        </p:spPr>
        <p:txBody>
          <a:bodyPr tIns="36000">
            <a:noAutofit/>
          </a:bodyPr>
          <a:lstStyle>
            <a:lvl1pPr marL="0" indent="0" algn="l" defTabSz="609570" rtl="0" eaLnBrk="1" latinLnBrk="0" hangingPunct="1">
              <a:spcBef>
                <a:spcPts val="0"/>
              </a:spcBef>
              <a:buNone/>
              <a:defRPr lang="en-US" sz="1600" b="1" kern="1200" dirty="0">
                <a:solidFill>
                  <a:schemeClr val="accent1"/>
                </a:solidFill>
                <a:latin typeface="+mj-lt"/>
                <a:ea typeface="Bebas Neue" charset="0"/>
                <a:cs typeface="Calibri"/>
              </a:defRPr>
            </a:lvl1pPr>
            <a:lvl2pPr marL="0" algn="ctr" defTabSz="609570" rtl="0" eaLnBrk="1" latinLnBrk="0" hangingPunct="1">
              <a:defRPr lang="en-US" sz="1733" kern="1200" dirty="0" smtClean="0">
                <a:solidFill>
                  <a:srgbClr val="383838"/>
                </a:solidFill>
                <a:latin typeface="+mj-lt"/>
                <a:ea typeface="Bebas Neue" charset="0"/>
                <a:cs typeface="Calibri"/>
              </a:defRPr>
            </a:lvl2pPr>
            <a:lvl3pPr marL="0" algn="ctr" defTabSz="609570" rtl="0" eaLnBrk="1" latinLnBrk="0" hangingPunct="1">
              <a:defRPr lang="en-US" sz="1733" kern="1200" dirty="0" smtClean="0">
                <a:solidFill>
                  <a:srgbClr val="383838"/>
                </a:solidFill>
                <a:latin typeface="+mj-lt"/>
                <a:ea typeface="Bebas Neue" charset="0"/>
                <a:cs typeface="Calibri"/>
              </a:defRPr>
            </a:lvl3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C7486437-ABB8-45D7-B4DA-FC47867AD3C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505677" y="4376881"/>
            <a:ext cx="2122952" cy="510832"/>
          </a:xfrm>
          <a:noFill/>
        </p:spPr>
        <p:txBody>
          <a:bodyPr wrap="square" lIns="90000" tIns="0" rIns="90000" bIns="0" rtlCol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  <a:lvl2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067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2pPr>
            <a:lvl3pPr>
              <a:defRPr lang="en-US" sz="2400" smtClean="0"/>
            </a:lvl3pPr>
            <a:lvl4pPr marL="0">
              <a:defRPr lang="en-US" sz="1067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4pPr>
            <a:lvl5pPr>
              <a:defRPr lang="de-DE"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0186FBAB-86C9-43BC-BFD8-B2D1E599B3F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505677" y="4053014"/>
            <a:ext cx="2122952" cy="307879"/>
          </a:xfrm>
        </p:spPr>
        <p:txBody>
          <a:bodyPr tIns="36000">
            <a:noAutofit/>
          </a:bodyPr>
          <a:lstStyle>
            <a:lvl1pPr marL="0" indent="0" algn="l" defTabSz="609570" rtl="0" eaLnBrk="1" latinLnBrk="0" hangingPunct="1">
              <a:spcBef>
                <a:spcPts val="0"/>
              </a:spcBef>
              <a:buNone/>
              <a:defRPr lang="en-US" sz="1600" b="1" kern="1200" dirty="0">
                <a:solidFill>
                  <a:schemeClr val="accent1"/>
                </a:solidFill>
                <a:latin typeface="+mj-lt"/>
                <a:ea typeface="Bebas Neue" charset="0"/>
                <a:cs typeface="Calibri"/>
              </a:defRPr>
            </a:lvl1pPr>
            <a:lvl2pPr marL="0" algn="ctr" defTabSz="609570" rtl="0" eaLnBrk="1" latinLnBrk="0" hangingPunct="1">
              <a:defRPr lang="en-US" sz="1733" kern="1200" dirty="0" smtClean="0">
                <a:solidFill>
                  <a:srgbClr val="383838"/>
                </a:solidFill>
                <a:latin typeface="+mj-lt"/>
                <a:ea typeface="Bebas Neue" charset="0"/>
                <a:cs typeface="Calibri"/>
              </a:defRPr>
            </a:lvl2pPr>
            <a:lvl3pPr marL="0" algn="ctr" defTabSz="609570" rtl="0" eaLnBrk="1" latinLnBrk="0" hangingPunct="1">
              <a:defRPr lang="en-US" sz="1733" kern="1200" dirty="0" smtClean="0">
                <a:solidFill>
                  <a:srgbClr val="383838"/>
                </a:solidFill>
                <a:latin typeface="+mj-lt"/>
                <a:ea typeface="Bebas Neue" charset="0"/>
                <a:cs typeface="Calibri"/>
              </a:defRPr>
            </a:lvl3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EB41B799-9B77-4EA3-B746-F1B51AF0DA9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665308" y="2886088"/>
            <a:ext cx="2122952" cy="510832"/>
          </a:xfrm>
          <a:noFill/>
        </p:spPr>
        <p:txBody>
          <a:bodyPr wrap="square" lIns="90000" tIns="0" rIns="90000" bIns="0" rtlCol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  <a:lvl2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067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2pPr>
            <a:lvl3pPr>
              <a:defRPr lang="en-US" sz="2400" smtClean="0"/>
            </a:lvl3pPr>
            <a:lvl4pPr marL="0">
              <a:defRPr lang="en-US" sz="1067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4pPr>
            <a:lvl5pPr>
              <a:defRPr lang="de-DE"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44" name="Text Placeholder 13">
            <a:extLst>
              <a:ext uri="{FF2B5EF4-FFF2-40B4-BE49-F238E27FC236}">
                <a16:creationId xmlns:a16="http://schemas.microsoft.com/office/drawing/2014/main" id="{6589EE41-07B0-4B0E-98B4-A30B4CD38A6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665308" y="2562221"/>
            <a:ext cx="2122952" cy="307879"/>
          </a:xfrm>
        </p:spPr>
        <p:txBody>
          <a:bodyPr tIns="36000">
            <a:noAutofit/>
          </a:bodyPr>
          <a:lstStyle>
            <a:lvl1pPr marL="0" indent="0" algn="l" defTabSz="609570" rtl="0" eaLnBrk="1" latinLnBrk="0" hangingPunct="1">
              <a:spcBef>
                <a:spcPts val="0"/>
              </a:spcBef>
              <a:buNone/>
              <a:defRPr lang="en-US" sz="1600" b="1" kern="1200" dirty="0">
                <a:solidFill>
                  <a:schemeClr val="accent1"/>
                </a:solidFill>
                <a:latin typeface="+mj-lt"/>
                <a:ea typeface="Bebas Neue" charset="0"/>
                <a:cs typeface="Calibri"/>
              </a:defRPr>
            </a:lvl1pPr>
            <a:lvl2pPr marL="0" algn="ctr" defTabSz="609570" rtl="0" eaLnBrk="1" latinLnBrk="0" hangingPunct="1">
              <a:defRPr lang="en-US" sz="1733" kern="1200" dirty="0" smtClean="0">
                <a:solidFill>
                  <a:srgbClr val="383838"/>
                </a:solidFill>
                <a:latin typeface="+mj-lt"/>
                <a:ea typeface="Bebas Neue" charset="0"/>
                <a:cs typeface="Calibri"/>
              </a:defRPr>
            </a:lvl2pPr>
            <a:lvl3pPr marL="0" algn="ctr" defTabSz="609570" rtl="0" eaLnBrk="1" latinLnBrk="0" hangingPunct="1">
              <a:defRPr lang="en-US" sz="1733" kern="1200" dirty="0" smtClean="0">
                <a:solidFill>
                  <a:srgbClr val="383838"/>
                </a:solidFill>
                <a:latin typeface="+mj-lt"/>
                <a:ea typeface="Bebas Neue" charset="0"/>
                <a:cs typeface="Calibri"/>
              </a:defRPr>
            </a:lvl3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F0FDA7F7-C421-4632-818B-BBDE031A528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971620" y="2902493"/>
            <a:ext cx="2122952" cy="510832"/>
          </a:xfrm>
          <a:noFill/>
        </p:spPr>
        <p:txBody>
          <a:bodyPr wrap="square" lIns="90000" tIns="0" rIns="90000" bIns="0" rtlCol="0">
            <a:noAutofit/>
          </a:bodyPr>
          <a:lstStyle>
            <a:lvl1pPr marL="0" marR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1pPr>
            <a:lvl2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067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2pPr>
            <a:lvl3pPr>
              <a:defRPr lang="en-US" sz="2400" smtClean="0"/>
            </a:lvl3pPr>
            <a:lvl4pPr marL="0">
              <a:defRPr lang="en-US" sz="1067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charset="0"/>
                <a:cs typeface="Open Sans" charset="0"/>
              </a:defRPr>
            </a:lvl4pPr>
            <a:lvl5pPr>
              <a:defRPr lang="de-DE" sz="24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CA670965-0ED1-4C7C-AE81-BFB635F437C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971620" y="2578626"/>
            <a:ext cx="2122952" cy="307879"/>
          </a:xfrm>
        </p:spPr>
        <p:txBody>
          <a:bodyPr tIns="36000">
            <a:noAutofit/>
          </a:bodyPr>
          <a:lstStyle>
            <a:lvl1pPr marL="0" indent="0" algn="l" defTabSz="609570" rtl="0" eaLnBrk="1" latinLnBrk="0" hangingPunct="1">
              <a:spcBef>
                <a:spcPts val="0"/>
              </a:spcBef>
              <a:buNone/>
              <a:defRPr lang="de-DE" sz="1600" b="1" kern="1200" dirty="0">
                <a:solidFill>
                  <a:schemeClr val="accent1"/>
                </a:solidFill>
                <a:latin typeface="+mj-lt"/>
                <a:ea typeface="Bebas Neue" charset="0"/>
                <a:cs typeface="Calibri"/>
              </a:defRPr>
            </a:lvl1pPr>
            <a:lvl2pPr marL="0" algn="ctr" defTabSz="609570" rtl="0" eaLnBrk="1" latinLnBrk="0" hangingPunct="1">
              <a:defRPr lang="en-US" sz="1733" kern="1200" dirty="0" smtClean="0">
                <a:solidFill>
                  <a:srgbClr val="383838"/>
                </a:solidFill>
                <a:latin typeface="+mj-lt"/>
                <a:ea typeface="Bebas Neue" charset="0"/>
                <a:cs typeface="Calibri"/>
              </a:defRPr>
            </a:lvl2pPr>
            <a:lvl3pPr marL="0" algn="ctr" defTabSz="609570" rtl="0" eaLnBrk="1" latinLnBrk="0" hangingPunct="1">
              <a:defRPr lang="en-US" sz="1733" kern="1200" dirty="0" smtClean="0">
                <a:solidFill>
                  <a:srgbClr val="383838"/>
                </a:solidFill>
                <a:latin typeface="+mj-lt"/>
                <a:ea typeface="Bebas Neue" charset="0"/>
                <a:cs typeface="Calibri"/>
              </a:defRPr>
            </a:lvl3pPr>
          </a:lstStyle>
          <a:p>
            <a:pPr lvl="0"/>
            <a:r>
              <a:rPr lang="en-US" dirty="0"/>
              <a:t>Step</a:t>
            </a:r>
          </a:p>
        </p:txBody>
      </p:sp>
      <p:pic>
        <p:nvPicPr>
          <p:cNvPr id="85" name="Picture 84" descr="EASA-logo_SMALL_SCALE_RGB_positive_300dpi.png">
            <a:extLst>
              <a:ext uri="{FF2B5EF4-FFF2-40B4-BE49-F238E27FC236}">
                <a16:creationId xmlns:a16="http://schemas.microsoft.com/office/drawing/2014/main" id="{656BD0CA-CAAC-4EB6-B0EF-334ABDA90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5" y="6303855"/>
            <a:ext cx="1047949" cy="276957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A0144A0-667B-4550-A603-C34DA0EA8B7E}"/>
              </a:ext>
            </a:extLst>
          </p:cNvPr>
          <p:cNvSpPr/>
          <p:nvPr userDrawn="1"/>
        </p:nvSpPr>
        <p:spPr>
          <a:xfrm>
            <a:off x="0" y="6747773"/>
            <a:ext cx="12192000" cy="110227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A61458EE-9CDE-4831-A18C-06B36EFAFECA}"/>
              </a:ext>
            </a:extLst>
          </p:cNvPr>
          <p:cNvSpPr txBox="1">
            <a:spLocks/>
          </p:cNvSpPr>
          <p:nvPr userDrawn="1"/>
        </p:nvSpPr>
        <p:spPr>
          <a:xfrm>
            <a:off x="11501889" y="6356352"/>
            <a:ext cx="690111" cy="231675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z="1333" smtClean="0"/>
              <a:pPr/>
              <a:t>‹#›</a:t>
            </a:fld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679421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6D8AFB-FCEC-411F-811A-9B1F7C2EA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933" y="198905"/>
            <a:ext cx="11659675" cy="782400"/>
          </a:xfrm>
          <a:prstGeom prst="rect">
            <a:avLst/>
          </a:prstGeom>
        </p:spPr>
        <p:txBody>
          <a:bodyPr lIns="0"/>
          <a:lstStyle>
            <a:lvl1pPr algn="l">
              <a:defRPr lang="de-DE" sz="4800" b="1" baseline="0">
                <a:solidFill>
                  <a:srgbClr val="007FC2"/>
                </a:solidFill>
                <a:ea typeface="+mn-ea"/>
                <a:cs typeface="+mn-cs"/>
              </a:defRPr>
            </a:lvl1pPr>
          </a:lstStyle>
          <a:p>
            <a:pPr marL="0" lvl="0" indent="0" algn="l"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en-US" dirty="0"/>
              <a:t>Title of normal slide</a:t>
            </a:r>
            <a:endParaRPr lang="de-DE" dirty="0"/>
          </a:p>
        </p:txBody>
      </p:sp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4" y="6303854"/>
            <a:ext cx="1047949" cy="27695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747773"/>
            <a:ext cx="12192000" cy="110227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501887" y="6356351"/>
            <a:ext cx="690111" cy="231675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z="1333" smtClean="0"/>
              <a:pPr/>
              <a:t>‹#›</a:t>
            </a:fld>
            <a:endParaRPr lang="en-US" sz="1333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210A68A-2D3D-4333-94FE-9E60266A8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933" y="1241056"/>
            <a:ext cx="11659676" cy="4757408"/>
          </a:xfrm>
          <a:prstGeom prst="rect">
            <a:avLst/>
          </a:prstGeom>
        </p:spPr>
        <p:txBody>
          <a:bodyPr lIns="0" tIns="0" rIns="0" bIns="0"/>
          <a:lstStyle>
            <a:lvl1pPr marL="749789" indent="-457189">
              <a:buClr>
                <a:srgbClr val="007FC2"/>
              </a:buClr>
              <a:buFont typeface="Calibri" panose="020F0502020204030204" pitchFamily="34" charset="0"/>
              <a:buChar char="→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171171" indent="-407990"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667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559961" indent="-383990">
              <a:buClr>
                <a:srgbClr val="007FC2"/>
              </a:buClr>
              <a:buFont typeface="Calibri" panose="020F0502020204030204" pitchFamily="34" charset="0"/>
              <a:buChar char="→"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943951" indent="-383990">
              <a:buClr>
                <a:srgbClr val="007FC2"/>
              </a:buClr>
              <a:buFont typeface="Calibri" panose="020F0502020204030204" pitchFamily="34" charset="0"/>
              <a:buChar char="→"/>
              <a:defRPr sz="213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327942" indent="-383990">
              <a:buClr>
                <a:srgbClr val="007FC2"/>
              </a:buClr>
              <a:buFont typeface="Calibri" panose="020F0502020204030204" pitchFamily="34" charset="0"/>
              <a:buChar char="→"/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2"/>
            <a:r>
              <a:rPr lang="en-US" dirty="0"/>
              <a:t>Item 3</a:t>
            </a:r>
          </a:p>
          <a:p>
            <a:pPr lvl="3"/>
            <a:r>
              <a:rPr lang="en-US" dirty="0"/>
              <a:t>Item 4</a:t>
            </a:r>
          </a:p>
          <a:p>
            <a:pPr lvl="4"/>
            <a:r>
              <a:rPr lang="en-US" dirty="0"/>
              <a:t>Item 5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51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90">
          <p15:clr>
            <a:srgbClr val="FBAE40"/>
          </p15:clr>
        </p15:guide>
        <p15:guide id="2" pos="315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. Timeline vertical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SA-logo_SMALL_SCALE_RGB_posi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4" y="6303854"/>
            <a:ext cx="1047949" cy="27695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747773"/>
            <a:ext cx="12192000" cy="110227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501887" y="6356351"/>
            <a:ext cx="690111" cy="231675"/>
          </a:xfrm>
          <a:prstGeom prst="rect">
            <a:avLst/>
          </a:prstGeom>
          <a:solidFill>
            <a:schemeClr val="accent1"/>
          </a:solidFill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z="1333" smtClean="0"/>
              <a:pPr/>
              <a:t>‹#›</a:t>
            </a:fld>
            <a:endParaRPr lang="en-US" sz="1333" dirty="0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D5DCA08-0456-4453-B96C-BB3C1E05A1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1801" y="206729"/>
            <a:ext cx="3559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US" sz="3200" b="1" dirty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Slide title</a:t>
            </a:r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70EA9ABE-98A8-4942-87C3-E2B2763EA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3157" y="905763"/>
            <a:ext cx="3148108" cy="420564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t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US" sz="2133" dirty="0">
                <a:solidFill>
                  <a:schemeClr val="tx2"/>
                </a:solidFill>
                <a:ea typeface="Open Sans" charset="0"/>
                <a:cs typeface="Open Sans" charset="0"/>
              </a:defRPr>
            </a:lvl1pPr>
          </a:lstStyle>
          <a:p>
            <a:pPr marL="457189" lvl="0" indent="-457189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Subtitle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4FB1195-2615-4A4C-BFE8-33DABECD46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8998" y="1574227"/>
            <a:ext cx="3880765" cy="3374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533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FD693AB-502B-4E8C-A3BC-0811C10BC8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8998" y="1915239"/>
            <a:ext cx="3880765" cy="841780"/>
          </a:xfrm>
          <a:prstGeom prst="rect">
            <a:avLst/>
          </a:prstGeom>
        </p:spPr>
        <p:txBody>
          <a:bodyPr tIns="252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67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Xim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quidige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ndaerchil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inverup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tatium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ad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eturem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qui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occum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ea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sima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vollaceris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expe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nus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dolupta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simin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perum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nimod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13C6311-AFBC-472F-B37E-E19A4E76AD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2395" y="3752838"/>
            <a:ext cx="3880765" cy="3374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533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D37D804-CC0F-45FC-8D46-F302C5CA27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22395" y="4093850"/>
            <a:ext cx="3880765" cy="841780"/>
          </a:xfrm>
          <a:prstGeom prst="rect">
            <a:avLst/>
          </a:prstGeom>
        </p:spPr>
        <p:txBody>
          <a:bodyPr tIns="2520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67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Xim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quidige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ndaerchil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inverup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tatium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ad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eturem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qui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occum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ea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sima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vollaceris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expe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nus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dolupta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simin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perum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nimod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51C9F34-C07E-48BC-A36C-399787D9D6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97343" y="2640229"/>
            <a:ext cx="3880765" cy="3374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533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E0B2A86-F4BD-4A48-AA0E-2C4A19AA9FE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97343" y="2981241"/>
            <a:ext cx="3880765" cy="841780"/>
          </a:xfrm>
          <a:prstGeom prst="rect">
            <a:avLst/>
          </a:prstGeom>
        </p:spPr>
        <p:txBody>
          <a:bodyPr tIns="2520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67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Xim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quidige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ndaerchil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inverup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tatium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ad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eturem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qui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occum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ea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sima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vollaceris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expe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nus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dolupta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simin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perum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nimod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6459149-290C-4C65-AF2B-1AACFECDD0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86832" y="4818674"/>
            <a:ext cx="3880765" cy="3374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533"/>
              </a:spcAft>
              <a:buFontTx/>
              <a:buNone/>
              <a:defRPr sz="1600" b="1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67"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dirty="0"/>
              <a:t>Step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3BF0A71-6290-4F7B-94C7-8B63781DE0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86832" y="5159686"/>
            <a:ext cx="3880765" cy="841780"/>
          </a:xfrm>
          <a:prstGeom prst="rect">
            <a:avLst/>
          </a:prstGeom>
        </p:spPr>
        <p:txBody>
          <a:bodyPr tIns="25200"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67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Xim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quidige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ndaerchil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inverup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tatium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ad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eturem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qui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occum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ea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sima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vollaceris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expe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nus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dolupta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simin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perum</a:t>
            </a:r>
            <a:r>
              <a:rPr lang="fr-FR" sz="16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 </a:t>
            </a:r>
            <a:r>
              <a:rPr lang="fr-FR" sz="1600" b="0" i="0" u="none" strike="noStrike" kern="1200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Calibri"/>
              </a:rPr>
              <a:t>nimod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2B63F9-072F-4BCF-AFFB-C873FCE169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25600" y="345600"/>
            <a:ext cx="940800" cy="451200"/>
          </a:xfrm>
        </p:spPr>
        <p:txBody>
          <a:bodyPr>
            <a:normAutofit/>
          </a:bodyPr>
          <a:lstStyle>
            <a:lvl1pPr marL="0" indent="0" algn="ctr">
              <a:buNone/>
              <a:defRPr sz="18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LU" dirty="0"/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407210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8A897C-3B40-4E56-8160-52D7248EE1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1362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Select placeholder and copy/paste picture or click icon below to insert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5E636E-73EB-4585-9BA6-5C86A906A764}"/>
              </a:ext>
            </a:extLst>
          </p:cNvPr>
          <p:cNvSpPr txBox="1">
            <a:spLocks/>
          </p:cNvSpPr>
          <p:nvPr userDrawn="1"/>
        </p:nvSpPr>
        <p:spPr>
          <a:xfrm>
            <a:off x="11501871" y="6356351"/>
            <a:ext cx="690111" cy="231675"/>
          </a:xfrm>
          <a:prstGeom prst="rect">
            <a:avLst/>
          </a:prstGeom>
          <a:solidFill>
            <a:srgbClr val="007FC2"/>
          </a:solidFill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z="1333" smtClean="0"/>
              <a:pPr/>
              <a:t>‹#›</a:t>
            </a:fld>
            <a:endParaRPr lang="en-US" sz="1333" dirty="0"/>
          </a:p>
        </p:txBody>
      </p:sp>
      <p:pic>
        <p:nvPicPr>
          <p:cNvPr id="6" name="Picture 5" descr="EASA-logo_SMALL_SCALE_RGB_positive_300dpi.png">
            <a:extLst>
              <a:ext uri="{FF2B5EF4-FFF2-40B4-BE49-F238E27FC236}">
                <a16:creationId xmlns:a16="http://schemas.microsoft.com/office/drawing/2014/main" id="{3C5B71CC-8FB8-40EC-80FC-C27171FA9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4" y="6303854"/>
            <a:ext cx="1047949" cy="276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D7045B-3C72-4501-9BB3-639B9C45A8DA}"/>
              </a:ext>
            </a:extLst>
          </p:cNvPr>
          <p:cNvSpPr/>
          <p:nvPr userDrawn="1"/>
        </p:nvSpPr>
        <p:spPr>
          <a:xfrm>
            <a:off x="0" y="6747773"/>
            <a:ext cx="12192000" cy="110227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26770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AD81-3AD4-9C46-856E-C08CF1183C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0E2E4B7-E952-4481-E8AF-CA8D761381D5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6F6ADEE-971F-5368-9D48-CD896D9A594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chemeClr val="accent4">
                  <a:lumMod val="10000"/>
                </a:schemeClr>
              </a:gs>
              <a:gs pos="100000">
                <a:srgbClr val="1F3864">
                  <a:shade val="100000"/>
                  <a:satMod val="115000"/>
                  <a:alpha val="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5944104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A72F2AA9-E4B1-1D48-E61C-B74E431262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876" y="720705"/>
            <a:ext cx="7441488" cy="496073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E7F851F-9CF0-24D9-1E5E-F7597FC5E3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11"/>
          <a:stretch/>
        </p:blipFill>
        <p:spPr>
          <a:xfrm rot="10800000" flipH="1">
            <a:off x="4548949" y="-8527"/>
            <a:ext cx="7643051" cy="68665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5CA62-6C59-4413-A863-2079668BABB9}" type="datetimeFigureOut">
              <a:rPr lang="it-IT" smtClean="0"/>
              <a:t>05/09/2025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B3DA3-8DAB-4D26-B5B6-6C60F7A0E27B}" type="slidenum">
              <a:rPr lang="it-IT" smtClean="0"/>
              <a:t>‹#›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D3D1B63-F898-1C4D-E0B9-C78BF67B0D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6851" y="114923"/>
            <a:ext cx="2006949" cy="10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2A40B-558D-4725-D0D2-39787069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BE2AD-60A8-AAA1-7E2C-92EC6B72D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DD886-1734-A667-F889-62C59950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88F6C-E6A5-8CC6-D412-ECE72ECC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CBA7D-5CC1-EEB6-461C-BCA9BE2C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25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F055-7222-6670-5FBB-18A88A39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8C14-8D29-7068-FE83-0727A5A571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4FE07-46BF-001D-4BED-D93FCF4CB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BDD3D-EB6D-2E79-DB03-876DC254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EE323-FC50-2163-F021-9CD773B35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15034-CD9D-FEF9-E21D-5E17C4CA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4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3522D-A349-009A-A11D-E46249A7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B5637-1485-7991-C428-7C76E2D13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5FCC0-8E0D-48CE-D972-046E9F2BC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95E0D-A725-E677-89A3-C8ABAEFE2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7D4F6-AFAC-43F8-783C-83BF2341E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E671BF-8879-7683-B9E9-61CBE426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BA6E3-E6A7-1EA6-5609-FBB6E7A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4EA9A9-F764-2C81-E51F-AAC91DBB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CA10-EB7C-538F-23B5-44957270D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253AC-CF48-B05B-946B-63B4E0DB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4C874-3444-59D2-7B51-A677E01A7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FF2343-0360-89E2-E223-92179AD5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17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8E9B3-70B4-3428-F28E-413DCEAAA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55B08F-A095-CF77-2ED2-08A801E0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7265D-0D21-1553-C95E-76EBE052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6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BDDD-BDD1-8F7E-C190-8903B9FB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DC03-A6B9-97AC-58BE-1B4EA9FC0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DD2DD-4971-30C9-056B-796E3F238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9FF38-29D4-3699-E927-DBE3D63F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EEDCD-4B69-3DC6-CC2A-248282A5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C403F-74F2-8415-2E5F-4B244426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825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C027-3DD7-9B93-9C21-10CD19AAF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C6C6C-12CD-EFE7-7769-A364DE6C0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7AAC9-88F5-2D7F-9943-AE963F44E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E75D7-1793-BFD8-4FB8-E2B8A41F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3E23A-3DA0-55B6-B126-F4C7F647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410E9-7DEB-BFD6-F8C3-EF37962C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CB605-DA59-730D-2AFB-88F54900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90E2E-EFE0-EF1C-C9C7-6BA4E6AD7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4FACD-425F-B33D-66C0-8F0BB1F6D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344F-73C7-4311-AB98-21544A56A38D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C26AE-8D1E-FF7E-1D4C-71CBB835A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4370F-86D8-7AD6-4B88-CDCAD37A1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EE07C-8D10-463B-928A-79E321FA1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20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90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4571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45715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defTabSz="45715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45715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45715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45715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45715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4571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BED621-DA19-FE43-0110-71D703BFA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052" y="2601445"/>
            <a:ext cx="10836681" cy="707300"/>
          </a:xfrm>
        </p:spPr>
        <p:txBody>
          <a:bodyPr/>
          <a:lstStyle/>
          <a:p>
            <a:r>
              <a:rPr lang="fr-LU" dirty="0"/>
              <a:t>Updates on EASA  </a:t>
            </a:r>
            <a:r>
              <a:rPr lang="fr-LU" dirty="0" err="1"/>
              <a:t>regarding</a:t>
            </a:r>
            <a:r>
              <a:rPr lang="fr-LU" dirty="0"/>
              <a:t> FIS/AFIS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328AFB1-C86B-9AA2-7A1A-EBC819422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052" y="3752490"/>
            <a:ext cx="10836681" cy="1205404"/>
          </a:xfrm>
        </p:spPr>
        <p:txBody>
          <a:bodyPr>
            <a:noAutofit/>
          </a:bodyPr>
          <a:lstStyle/>
          <a:p>
            <a:r>
              <a:rPr lang="en-GB" dirty="0"/>
              <a:t>15th International FISO Seminar, 10 September 2025, Bratislava</a:t>
            </a:r>
          </a:p>
          <a:p>
            <a:r>
              <a:rPr lang="en-GB" dirty="0"/>
              <a:t>ATM/ANS Senior Expert Augustin Klus</a:t>
            </a:r>
          </a:p>
          <a:p>
            <a:r>
              <a:rPr lang="en-GB" sz="1800" dirty="0"/>
              <a:t>ATM Standards &amp; Implementation Section, EASA</a:t>
            </a:r>
          </a:p>
        </p:txBody>
      </p:sp>
    </p:spTree>
    <p:extLst>
      <p:ext uri="{BB962C8B-B14F-4D97-AF65-F5344CB8AC3E}">
        <p14:creationId xmlns:p14="http://schemas.microsoft.com/office/powerpoint/2010/main" val="11300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1105" y="2525035"/>
            <a:ext cx="11149793" cy="707300"/>
          </a:xfrm>
        </p:spPr>
        <p:txBody>
          <a:bodyPr/>
          <a:lstStyle/>
          <a:p>
            <a:pPr algn="ctr"/>
            <a:r>
              <a:rPr lang="en-GB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24821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653E-A0C7-E2BC-8099-2C14D0DF7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8041" y="575845"/>
            <a:ext cx="3559368" cy="584775"/>
          </a:xfrm>
        </p:spPr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1C0B9-4BAC-3FD3-77E2-C1EAD120E1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1303" y="1549221"/>
            <a:ext cx="4341655" cy="337447"/>
          </a:xfrm>
        </p:spPr>
        <p:txBody>
          <a:bodyPr/>
          <a:lstStyle/>
          <a:p>
            <a:r>
              <a:rPr lang="en-GB" dirty="0"/>
              <a:t>EASA Rulemaking activities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A25AB-F827-5FD6-2BF0-E87B108AAE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91303" y="1890233"/>
            <a:ext cx="4341655" cy="841780"/>
          </a:xfrm>
        </p:spPr>
        <p:txBody>
          <a:bodyPr/>
          <a:lstStyle/>
          <a:p>
            <a:r>
              <a:rPr lang="en-GB" dirty="0"/>
              <a:t>ATM/ANS regulation</a:t>
            </a:r>
          </a:p>
          <a:p>
            <a:r>
              <a:rPr lang="en-GB" dirty="0"/>
              <a:t>SERA regulation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8DCF8-5F1C-B099-056A-47C747C5C0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EASA Standardisation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2DB142-1996-EDC6-0F92-E37F0F758A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Scope of ATM/ANS STD inspections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96CE3F-B01E-B49F-51CD-A717D9D0E8D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What’s new in FIS/AFIS?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27C57E-A64B-5B3B-44FE-CC7B655D23E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97343" y="2981241"/>
            <a:ext cx="4582566" cy="841780"/>
          </a:xfrm>
        </p:spPr>
        <p:txBody>
          <a:bodyPr/>
          <a:lstStyle/>
          <a:p>
            <a:r>
              <a:rPr lang="en-GB" dirty="0"/>
              <a:t>Feedback to some questions posted before seminar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F27FF2-9A94-AD5B-3296-0253FE1199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87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CEAF-3AF2-D519-DDFB-599A28C8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33" y="198905"/>
            <a:ext cx="11659675" cy="7824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Aligning to SES2+ by a phased approach (1)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EAD57-B21F-63F0-D139-9E326FCA30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3933" y="1241056"/>
            <a:ext cx="11659676" cy="4757408"/>
          </a:xfrm>
        </p:spPr>
        <p:txBody>
          <a:bodyPr>
            <a:normAutofit fontScale="70000" lnSpcReduction="20000"/>
          </a:bodyPr>
          <a:lstStyle/>
          <a:p>
            <a:pPr marL="292601" indent="0">
              <a:buNone/>
            </a:pPr>
            <a:r>
              <a:rPr lang="en-US" sz="3467" b="1" u="sng" dirty="0"/>
              <a:t>Step 1</a:t>
            </a:r>
          </a:p>
          <a:p>
            <a:pPr marL="292601" indent="0">
              <a:buNone/>
            </a:pPr>
            <a:r>
              <a:rPr lang="en-US" sz="3467" b="1" dirty="0"/>
              <a:t>RMT.0763 ‘Alignment of common requirements for ATM/ANS providers with SES 2+’</a:t>
            </a:r>
          </a:p>
          <a:p>
            <a:pPr marL="292601" indent="0">
              <a:buNone/>
            </a:pPr>
            <a:endParaRPr lang="en-US" sz="1467" b="1" dirty="0"/>
          </a:p>
          <a:p>
            <a:pPr lvl="0" algn="just"/>
            <a:r>
              <a:rPr lang="en-US" sz="3467" dirty="0"/>
              <a:t>Execution by </a:t>
            </a:r>
            <a:r>
              <a:rPr lang="en-US" sz="3467" b="1" dirty="0"/>
              <a:t>accelerated procedure </a:t>
            </a:r>
            <a:r>
              <a:rPr lang="en-US" sz="3467" dirty="0" err="1"/>
              <a:t>i.a.w</a:t>
            </a:r>
            <a:r>
              <a:rPr lang="en-US" sz="3467" dirty="0"/>
              <a:t>. MB Decision 01-2022</a:t>
            </a:r>
          </a:p>
          <a:p>
            <a:pPr lvl="0" algn="just"/>
            <a:r>
              <a:rPr lang="en-US" sz="3467" dirty="0"/>
              <a:t>EASA develops the regulatory proposal, coordination with EC</a:t>
            </a:r>
          </a:p>
          <a:p>
            <a:pPr lvl="0" algn="just"/>
            <a:r>
              <a:rPr lang="en-US" sz="3467" dirty="0" err="1"/>
              <a:t>ToR</a:t>
            </a:r>
            <a:r>
              <a:rPr lang="en-US" sz="3467" dirty="0"/>
              <a:t>/CRD published on 11</a:t>
            </a:r>
            <a:r>
              <a:rPr lang="en-US" sz="3467" baseline="30000" dirty="0"/>
              <a:t>th</a:t>
            </a:r>
            <a:r>
              <a:rPr lang="en-US" sz="3467" dirty="0"/>
              <a:t> August 2025, following MAB/SAB consultation</a:t>
            </a:r>
          </a:p>
          <a:p>
            <a:pPr lvl="0" algn="just"/>
            <a:r>
              <a:rPr lang="en-US" sz="3467" dirty="0"/>
              <a:t>Scope: alignment of provisions concerning </a:t>
            </a:r>
            <a:r>
              <a:rPr lang="en-US" sz="3467" b="1" dirty="0"/>
              <a:t>roles and responsibilities of NCA/NSA and contracted activities</a:t>
            </a:r>
          </a:p>
          <a:p>
            <a:pPr marL="292601" indent="0" algn="just">
              <a:buNone/>
            </a:pPr>
            <a:endParaRPr lang="en-US" sz="1733" dirty="0"/>
          </a:p>
          <a:p>
            <a:pPr lvl="0"/>
            <a:r>
              <a:rPr lang="en-US" sz="3467" dirty="0"/>
              <a:t>Timeline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67" b="1" dirty="0"/>
              <a:t>Consultation </a:t>
            </a:r>
            <a:r>
              <a:rPr lang="en-US" sz="3467" dirty="0"/>
              <a:t>of draft Opinion with MAB/SAB, from 12</a:t>
            </a:r>
            <a:r>
              <a:rPr lang="en-US" sz="3467" baseline="30000" dirty="0"/>
              <a:t>th</a:t>
            </a:r>
            <a:r>
              <a:rPr lang="en-US" sz="3467" dirty="0"/>
              <a:t> to 26</a:t>
            </a:r>
            <a:r>
              <a:rPr lang="en-US" sz="3467" baseline="30000" dirty="0"/>
              <a:t>th</a:t>
            </a:r>
            <a:r>
              <a:rPr lang="en-US" sz="3467" dirty="0"/>
              <a:t> September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67" dirty="0"/>
              <a:t>Includes </a:t>
            </a:r>
            <a:r>
              <a:rPr lang="en-US" sz="3467" b="1" dirty="0"/>
              <a:t>proposed amendments to Reg. 2017/373 and related AMC/GM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67" b="1" dirty="0"/>
              <a:t>Publication </a:t>
            </a:r>
            <a:r>
              <a:rPr lang="en-US" sz="3467" dirty="0"/>
              <a:t>of resulting </a:t>
            </a:r>
            <a:r>
              <a:rPr lang="en-US" sz="3467" b="1" dirty="0"/>
              <a:t>Opinion</a:t>
            </a:r>
            <a:r>
              <a:rPr lang="en-US" sz="3467" dirty="0"/>
              <a:t> by </a:t>
            </a:r>
            <a:r>
              <a:rPr lang="en-US" sz="3467" b="1" dirty="0"/>
              <a:t>31</a:t>
            </a:r>
            <a:r>
              <a:rPr lang="en-US" sz="3467" b="1" baseline="30000" dirty="0"/>
              <a:t>st</a:t>
            </a:r>
            <a:r>
              <a:rPr lang="en-US" sz="3467" b="1" dirty="0"/>
              <a:t> October </a:t>
            </a:r>
            <a:r>
              <a:rPr lang="en-US" sz="3467" dirty="0"/>
              <a:t>(including draft AMC/GM for info)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467" dirty="0"/>
              <a:t>ED Decision in Q3 2026 (subject to publication of the amending Regulation)</a:t>
            </a:r>
          </a:p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301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CEAF-3AF2-D519-DDFB-599A28C81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33" y="198905"/>
            <a:ext cx="11659675" cy="782400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Aligning to SES2+ by a phased approach (2)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EAD57-B21F-63F0-D139-9E326FCA30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3933" y="1241056"/>
            <a:ext cx="11659676" cy="4757408"/>
          </a:xfrm>
        </p:spPr>
        <p:txBody>
          <a:bodyPr>
            <a:normAutofit fontScale="70000" lnSpcReduction="20000"/>
          </a:bodyPr>
          <a:lstStyle/>
          <a:p>
            <a:pPr marL="292601" indent="0">
              <a:buNone/>
            </a:pPr>
            <a:r>
              <a:rPr lang="en-US" sz="3467" b="1" u="sng" dirty="0"/>
              <a:t>Step 2</a:t>
            </a:r>
          </a:p>
          <a:p>
            <a:pPr marL="292601" indent="0">
              <a:buNone/>
            </a:pPr>
            <a:r>
              <a:rPr lang="en-US" sz="3467" b="1" dirty="0"/>
              <a:t>RMT.0719 Subtask 5 ‘Regular update of air traffic management/air navigation services rules (IRs and AMC &amp; GM)’</a:t>
            </a:r>
          </a:p>
          <a:p>
            <a:pPr lvl="0"/>
            <a:r>
              <a:rPr lang="en-US" sz="3467" b="1" dirty="0"/>
              <a:t>Scope</a:t>
            </a:r>
            <a:r>
              <a:rPr lang="en-US" sz="3467" dirty="0"/>
              <a:t>: inter alia, ensure general consistency of EASA IA/DA and associated AMC/GM with requirements of Regulation 2024/2803 (SES2+)</a:t>
            </a:r>
          </a:p>
          <a:p>
            <a:pPr lvl="0"/>
            <a:r>
              <a:rPr lang="en-US" sz="3467" b="1" dirty="0"/>
              <a:t>Timeline</a:t>
            </a:r>
            <a:r>
              <a:rPr lang="en-US" sz="3467" dirty="0"/>
              <a:t> (by draft EPAS 2026 </a:t>
            </a:r>
            <a:r>
              <a:rPr lang="en-US" sz="3467" dirty="0" err="1"/>
              <a:t>Vol.II</a:t>
            </a:r>
            <a:r>
              <a:rPr lang="en-US" sz="3467" dirty="0"/>
              <a:t>): NPA Q2 2026; Opinion Q4 2026; ED Decision 2027</a:t>
            </a:r>
          </a:p>
          <a:p>
            <a:pPr marL="292601" indent="0">
              <a:buNone/>
            </a:pPr>
            <a:endParaRPr lang="en-US" sz="3467" dirty="0"/>
          </a:p>
          <a:p>
            <a:pPr marL="292601" indent="0">
              <a:buNone/>
            </a:pPr>
            <a:r>
              <a:rPr lang="en-US" sz="3467" b="1" u="sng" dirty="0"/>
              <a:t>Step 3</a:t>
            </a:r>
          </a:p>
          <a:p>
            <a:pPr marL="292601" indent="0">
              <a:buNone/>
            </a:pPr>
            <a:r>
              <a:rPr lang="en-US" sz="3467" b="1" dirty="0"/>
              <a:t>RMT.0762 ‘Creation of Part-ADS’</a:t>
            </a:r>
          </a:p>
          <a:p>
            <a:pPr lvl="0"/>
            <a:r>
              <a:rPr lang="en-US" sz="3467" b="1" dirty="0"/>
              <a:t>Scope</a:t>
            </a:r>
            <a:r>
              <a:rPr lang="en-US" sz="3467" dirty="0"/>
              <a:t>: detailed </a:t>
            </a:r>
            <a:r>
              <a:rPr lang="en-US" sz="3467" b="1" dirty="0"/>
              <a:t>requirements for certification and oversight of ADS providers</a:t>
            </a:r>
            <a:r>
              <a:rPr lang="en-US" sz="3467" dirty="0"/>
              <a:t>, which will be incorporated into Regulation (EU) 2017/373 by creating a dedicated new Annex ‘Part-ADS’</a:t>
            </a:r>
          </a:p>
          <a:p>
            <a:pPr lvl="0"/>
            <a:r>
              <a:rPr lang="en-US" sz="3467" b="1" dirty="0"/>
              <a:t>Timeline</a:t>
            </a:r>
            <a:r>
              <a:rPr lang="en-US" sz="3467" dirty="0"/>
              <a:t> (by draft EPAS 2026 </a:t>
            </a:r>
            <a:r>
              <a:rPr lang="en-US" sz="3467" dirty="0" err="1"/>
              <a:t>Vol.II</a:t>
            </a:r>
            <a:r>
              <a:rPr lang="en-US" sz="3467" dirty="0"/>
              <a:t>): </a:t>
            </a:r>
            <a:r>
              <a:rPr lang="en-US" sz="3467" dirty="0" err="1"/>
              <a:t>ToR</a:t>
            </a:r>
            <a:r>
              <a:rPr lang="en-US" sz="3467" dirty="0"/>
              <a:t> 2027, NPA 2028, Opinion 2029, ED Decision 2029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6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95AA-307E-28CE-EF32-C61D7785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– Contracted activities  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98510-8BFE-6959-304E-B2A957AF3C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3933" y="1241055"/>
            <a:ext cx="11659676" cy="4940671"/>
          </a:xfrm>
        </p:spPr>
        <p:txBody>
          <a:bodyPr>
            <a:normAutofit/>
          </a:bodyPr>
          <a:lstStyle/>
          <a:p>
            <a:pPr algn="just"/>
            <a:r>
              <a:rPr lang="en-US" sz="2667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Specification of </a:t>
            </a:r>
            <a:r>
              <a:rPr lang="en-US" sz="2667" b="1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categories</a:t>
            </a:r>
            <a:r>
              <a:rPr lang="en-US" sz="2667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of contracted activities</a:t>
            </a:r>
          </a:p>
          <a:p>
            <a:pPr algn="just"/>
            <a:r>
              <a:rPr lang="en-GB" sz="2667" b="1" dirty="0"/>
              <a:t>Definition</a:t>
            </a:r>
            <a:r>
              <a:rPr lang="en-GB" sz="2667" dirty="0"/>
              <a:t> of </a:t>
            </a:r>
            <a:r>
              <a:rPr lang="en-GB" sz="2667" b="1" dirty="0"/>
              <a:t>ancillary activities</a:t>
            </a:r>
          </a:p>
          <a:p>
            <a:pPr algn="just"/>
            <a:r>
              <a:rPr lang="en-GB" sz="2667" b="1" dirty="0"/>
              <a:t>Ultimate responsibility </a:t>
            </a:r>
            <a:r>
              <a:rPr lang="en-GB" sz="2667" dirty="0"/>
              <a:t>of the ATM/ANS service provider on its </a:t>
            </a:r>
            <a:r>
              <a:rPr lang="en-US" sz="2667" dirty="0"/>
              <a:t>contracted activities </a:t>
            </a:r>
            <a:r>
              <a:rPr lang="en-US" sz="2667" dirty="0">
                <a:highlight>
                  <a:srgbClr val="FFFF00"/>
                </a:highlight>
              </a:rPr>
              <a:t>(impact on individual AFIS providers)</a:t>
            </a:r>
          </a:p>
          <a:p>
            <a:pPr algn="just"/>
            <a:r>
              <a:rPr lang="en-GB" sz="2667" b="1" dirty="0"/>
              <a:t>Applicability</a:t>
            </a:r>
            <a:r>
              <a:rPr lang="en-GB" sz="2667" dirty="0"/>
              <a:t> of requirements for ATM/ANS provision </a:t>
            </a:r>
            <a:r>
              <a:rPr lang="en-GB" sz="2667" b="1" dirty="0"/>
              <a:t>for both contracting and contracted ATM/ANS provider</a:t>
            </a:r>
          </a:p>
          <a:p>
            <a:pPr algn="just"/>
            <a:r>
              <a:rPr lang="en-GB" sz="2667" b="1" dirty="0"/>
              <a:t>Obligation to monitor </a:t>
            </a:r>
            <a:r>
              <a:rPr lang="en-GB" sz="2667" dirty="0"/>
              <a:t>the performance of contracted activities </a:t>
            </a:r>
          </a:p>
          <a:p>
            <a:pPr algn="just"/>
            <a:r>
              <a:rPr lang="en-GB" sz="2667" dirty="0"/>
              <a:t>Applicability  of SES2+ Regulation </a:t>
            </a:r>
            <a:r>
              <a:rPr lang="en-GB" sz="2667" b="1" dirty="0"/>
              <a:t>conditions</a:t>
            </a:r>
            <a:r>
              <a:rPr lang="en-GB" sz="2667" dirty="0"/>
              <a:t> relating </a:t>
            </a:r>
            <a:r>
              <a:rPr lang="en-GB" sz="2667" b="1" dirty="0"/>
              <a:t>to principal place of business, ownership and control, and security and defence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63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6ED2-8659-3F3B-1824-3D1915D65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7E92-9018-9130-C860-A972E9D9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Highlights – NCA/NSA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E536B-E761-5597-A731-B683621E24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GB" sz="2667" b="1" dirty="0"/>
              <a:t>NSA responsibilities </a:t>
            </a:r>
            <a:r>
              <a:rPr lang="en-GB" sz="2667" dirty="0"/>
              <a:t>for: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dirty="0"/>
              <a:t>financial robustness, liability, insurance cover, ownership and organisational structure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GB" dirty="0"/>
              <a:t>monitoring compliance with conditions in SES2+ </a:t>
            </a:r>
          </a:p>
          <a:p>
            <a:pPr algn="just"/>
            <a:r>
              <a:rPr lang="en-US" sz="2667" dirty="0"/>
              <a:t>Aligned requirements for </a:t>
            </a:r>
            <a:r>
              <a:rPr lang="en-US" sz="2667" b="1" dirty="0"/>
              <a:t>independence of NCAs</a:t>
            </a:r>
          </a:p>
          <a:p>
            <a:pPr algn="just"/>
            <a:r>
              <a:rPr lang="en-US" sz="2667" b="1" dirty="0"/>
              <a:t>Adequate resources and expertise of the NSA </a:t>
            </a:r>
            <a:r>
              <a:rPr lang="en-US" sz="2667" dirty="0"/>
              <a:t>to execute its tasks</a:t>
            </a:r>
          </a:p>
          <a:p>
            <a:pPr algn="just"/>
            <a:r>
              <a:rPr lang="en-US" sz="2667" b="1" dirty="0"/>
              <a:t>Empowerment </a:t>
            </a:r>
            <a:r>
              <a:rPr lang="en-US" sz="2667" dirty="0"/>
              <a:t>of the NSAs to recommend </a:t>
            </a:r>
            <a:r>
              <a:rPr lang="en-US" sz="2667" b="1" dirty="0"/>
              <a:t>enforcement measures</a:t>
            </a:r>
          </a:p>
          <a:p>
            <a:pPr algn="just"/>
            <a:r>
              <a:rPr lang="en-US" sz="2667" dirty="0"/>
              <a:t>New attribution of responsibilities on </a:t>
            </a:r>
            <a:r>
              <a:rPr lang="en-US" sz="2667" b="1" dirty="0"/>
              <a:t>the supervision of cross-border ANS provision</a:t>
            </a:r>
          </a:p>
          <a:p>
            <a:pPr algn="just"/>
            <a:r>
              <a:rPr lang="en-GB" sz="2667" b="1" dirty="0"/>
              <a:t>Cooperation</a:t>
            </a:r>
            <a:r>
              <a:rPr lang="en-GB" sz="2667" dirty="0"/>
              <a:t> between NCA and NSA to </a:t>
            </a:r>
            <a:r>
              <a:rPr lang="en-IE" sz="2667" dirty="0"/>
              <a:t>annually establish and maintain </a:t>
            </a:r>
            <a:r>
              <a:rPr lang="en-IE" sz="2667" b="1" dirty="0"/>
              <a:t>an oversight programme </a:t>
            </a:r>
            <a:endParaRPr lang="en-GB" sz="2667" b="1" dirty="0"/>
          </a:p>
        </p:txBody>
      </p:sp>
    </p:spTree>
    <p:extLst>
      <p:ext uri="{BB962C8B-B14F-4D97-AF65-F5344CB8AC3E}">
        <p14:creationId xmlns:p14="http://schemas.microsoft.com/office/powerpoint/2010/main" val="3398634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99305-7AB9-4888-B0EA-068D53396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r>
              <a:rPr lang="en-GB" sz="4300" dirty="0"/>
              <a:t>Standardised European Rules of the Air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497C-5E68-4DDC-9ED3-89146C6A31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296" y="636503"/>
            <a:ext cx="11202737" cy="3090500"/>
          </a:xfrm>
        </p:spPr>
        <p:txBody>
          <a:bodyPr>
            <a:normAutofit fontScale="92500" lnSpcReduction="10000"/>
          </a:bodyPr>
          <a:lstStyle/>
          <a:p>
            <a:pPr marL="457189" algn="just">
              <a:spcBef>
                <a:spcPts val="0"/>
              </a:spcBef>
              <a:buClr>
                <a:srgbClr val="4A7EBB"/>
              </a:buClr>
              <a:buFont typeface="Wingdings" panose="05000000000000000000" pitchFamily="2" charset="2"/>
              <a:buChar char="q"/>
              <a:defRPr/>
            </a:pPr>
            <a:endParaRPr lang="en-US" b="1" dirty="0">
              <a:solidFill>
                <a:schemeClr val="tx1"/>
              </a:solidFill>
              <a:latin typeface="Calibri"/>
            </a:endParaRPr>
          </a:p>
          <a:p>
            <a:pPr marL="457189" algn="just">
              <a:spcBef>
                <a:spcPts val="0"/>
              </a:spcBef>
              <a:buClr>
                <a:srgbClr val="4A7EBB"/>
              </a:buCl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chemeClr val="tx1"/>
                </a:solidFill>
                <a:latin typeface="Calibri"/>
              </a:rPr>
              <a:t>As of 1.5.2025</a:t>
            </a:r>
            <a:endParaRPr lang="en-US" sz="1067" b="1" dirty="0">
              <a:solidFill>
                <a:schemeClr val="tx1"/>
              </a:solidFill>
              <a:latin typeface="Calibri"/>
            </a:endParaRPr>
          </a:p>
          <a:p>
            <a:r>
              <a:rPr lang="en-GB" sz="2667" dirty="0">
                <a:highlight>
                  <a:srgbClr val="FFFF00"/>
                </a:highlight>
                <a:latin typeface="Calibri"/>
              </a:rPr>
              <a:t>RCF</a:t>
            </a:r>
            <a:r>
              <a:rPr lang="en-GB" sz="2667" dirty="0">
                <a:latin typeface="Calibri"/>
              </a:rPr>
              <a:t> (</a:t>
            </a:r>
            <a:r>
              <a:rPr lang="en-GB" b="1" dirty="0"/>
              <a:t>SERA.14083 Radio communication failure procedures)</a:t>
            </a:r>
          </a:p>
          <a:p>
            <a:pPr marL="219435" indent="0">
              <a:buNone/>
            </a:pPr>
            <a:endParaRPr lang="en-GB" b="1" dirty="0"/>
          </a:p>
          <a:p>
            <a:r>
              <a:rPr lang="en-GB" sz="2667" dirty="0">
                <a:latin typeface="Calibri"/>
              </a:rPr>
              <a:t>Amendment 7 (Reg. (EU) 2024/1111)</a:t>
            </a:r>
          </a:p>
          <a:p>
            <a:pPr marL="1295368" lvl="2" indent="-380990" algn="just">
              <a:spcBef>
                <a:spcPts val="0"/>
              </a:spcBef>
              <a:buClr>
                <a:srgbClr val="4A7EBB"/>
              </a:buClr>
              <a:buFont typeface="Arial" panose="020B0604020202020204" pitchFamily="34" charset="0"/>
              <a:buChar char="•"/>
              <a:defRPr/>
            </a:pPr>
            <a:r>
              <a:rPr lang="en-US" sz="2667" dirty="0">
                <a:latin typeface="Calibri"/>
              </a:rPr>
              <a:t>introduction of a regulatory framework for the operation of drones</a:t>
            </a:r>
          </a:p>
          <a:p>
            <a:pPr marL="1295368" lvl="2" indent="-380990" algn="just">
              <a:spcBef>
                <a:spcPts val="0"/>
              </a:spcBef>
              <a:buClr>
                <a:srgbClr val="4A7EBB"/>
              </a:buClr>
              <a:buFont typeface="Arial" panose="020B0604020202020204" pitchFamily="34" charset="0"/>
              <a:buChar char="•"/>
              <a:defRPr/>
            </a:pPr>
            <a:r>
              <a:rPr lang="en-US" sz="2667" dirty="0">
                <a:latin typeface="Calibri"/>
              </a:rPr>
              <a:t>minor SERA amendments related to the use of ‘energy’, ‘operating site’ and expansion of the FIS scope to ‘information on unmanned aircraft’ (also for Regulation 2017/373)</a:t>
            </a:r>
            <a:endParaRPr lang="en-GB" sz="2667" dirty="0">
              <a:latin typeface="Calibri"/>
            </a:endParaRPr>
          </a:p>
          <a:p>
            <a:pPr marL="1295368" lvl="2" indent="-380990" algn="just">
              <a:spcBef>
                <a:spcPts val="0"/>
              </a:spcBef>
              <a:buClr>
                <a:srgbClr val="4A7EBB"/>
              </a:buClr>
              <a:buFont typeface="Arial" panose="020B0604020202020204" pitchFamily="34" charset="0"/>
              <a:buChar char="•"/>
              <a:defRPr/>
            </a:pPr>
            <a:endParaRPr lang="en-US" sz="2667" dirty="0">
              <a:latin typeface="Calibri"/>
            </a:endParaRPr>
          </a:p>
          <a:p>
            <a:pPr marL="1295368" lvl="2" indent="-380990" algn="just">
              <a:spcBef>
                <a:spcPts val="0"/>
              </a:spcBef>
              <a:buClr>
                <a:srgbClr val="4A7EBB"/>
              </a:buClr>
              <a:buFont typeface="Arial" panose="020B0604020202020204" pitchFamily="34" charset="0"/>
              <a:buChar char="•"/>
              <a:defRPr/>
            </a:pPr>
            <a:endParaRPr lang="en-US" sz="2667" dirty="0">
              <a:latin typeface="Calibri"/>
            </a:endParaRPr>
          </a:p>
          <a:p>
            <a:pPr marL="609585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133" dirty="0"/>
          </a:p>
          <a:p>
            <a:pPr marL="609585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133" dirty="0"/>
          </a:p>
          <a:p>
            <a:pPr marL="609585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133" dirty="0"/>
          </a:p>
          <a:p>
            <a:pPr marL="609585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133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GB" sz="2133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667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667" dirty="0"/>
          </a:p>
          <a:p>
            <a:pPr marL="1816544" lvl="3" indent="-457178">
              <a:spcBef>
                <a:spcPts val="0"/>
              </a:spcBef>
              <a:spcAft>
                <a:spcPts val="600"/>
              </a:spcAft>
            </a:pPr>
            <a:endParaRPr lang="en-GB" sz="22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54563" lvl="2" indent="-457178">
              <a:spcBef>
                <a:spcPts val="0"/>
              </a:spcBef>
              <a:spcAft>
                <a:spcPts val="600"/>
              </a:spcAft>
            </a:pPr>
            <a:endParaRPr lang="en-GB" sz="2267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92593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C061F-C77D-172C-2E41-9C998EC74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7003"/>
            <a:ext cx="5893807" cy="2569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2C21D-22E6-5C95-C82E-21EBB984E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95" y="3767355"/>
            <a:ext cx="4634559" cy="25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3505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ED86C3-1B4F-7244-0E68-35100185EC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3333" dirty="0">
                <a:latin typeface="Calibri"/>
              </a:rPr>
              <a:t>IFISA Topics: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FA5B3-D48A-9581-A6D1-30641544D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3943" y="842704"/>
            <a:ext cx="11659676" cy="47574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Rules and regulations for Digital/Remote AFIS towers. </a:t>
            </a:r>
          </a:p>
          <a:p>
            <a:pPr lvl="1"/>
            <a:r>
              <a:rPr lang="en-US" dirty="0"/>
              <a:t>Main rule is Reg. EU 2017/373, plus EASA guidance on RT</a:t>
            </a:r>
          </a:p>
          <a:p>
            <a:r>
              <a:rPr lang="en-US" dirty="0"/>
              <a:t>Is multiple allowed, and if so, what rules and restrictions apply? </a:t>
            </a:r>
          </a:p>
          <a:p>
            <a:pPr lvl="1"/>
            <a:r>
              <a:rPr lang="en-US" dirty="0"/>
              <a:t>No restriction on multiple, but needs to be demonstrated safe operation</a:t>
            </a:r>
          </a:p>
          <a:p>
            <a:r>
              <a:rPr lang="en-US" dirty="0"/>
              <a:t>Development/experiences gained after EASA defined the AFIS service.</a:t>
            </a:r>
          </a:p>
          <a:p>
            <a:pPr lvl="1"/>
            <a:r>
              <a:rPr lang="en-US" dirty="0"/>
              <a:t>Main observations:</a:t>
            </a:r>
          </a:p>
          <a:p>
            <a:pPr lvl="2"/>
            <a:r>
              <a:rPr lang="en-US" dirty="0"/>
              <a:t>sometimes incorrect use of AFIS phraseology, </a:t>
            </a:r>
          </a:p>
          <a:p>
            <a:pPr lvl="2"/>
            <a:r>
              <a:rPr lang="en-US" dirty="0"/>
              <a:t>Clarity  on the nature of AFIS vs Aerodrome ATC</a:t>
            </a:r>
          </a:p>
          <a:p>
            <a:pPr lvl="2"/>
            <a:r>
              <a:rPr lang="en-US" dirty="0"/>
              <a:t>Management of the movement of vehicles and persons on the </a:t>
            </a:r>
            <a:r>
              <a:rPr lang="en-GB" dirty="0"/>
              <a:t>manoeuvring</a:t>
            </a:r>
            <a:r>
              <a:rPr lang="en-US" dirty="0"/>
              <a:t> area by AFIS </a:t>
            </a:r>
          </a:p>
          <a:p>
            <a:pPr lvl="1"/>
            <a:r>
              <a:rPr lang="en-US" dirty="0"/>
              <a:t>Surveillance in FIS/AFIS? </a:t>
            </a:r>
          </a:p>
          <a:p>
            <a:pPr lvl="2"/>
            <a:r>
              <a:rPr lang="en-US" dirty="0"/>
              <a:t>EASA view, this is not forbidden, however there should be clear instruction how AFISO/FISO can use it in the operational environment, training needed for surveillance tasks , ATCO task vs FISO task</a:t>
            </a:r>
            <a:endParaRPr lang="en-GB" dirty="0"/>
          </a:p>
          <a:p>
            <a:r>
              <a:rPr lang="en-US" dirty="0"/>
              <a:t>Any development on training requirements for FIS/AFIS</a:t>
            </a:r>
          </a:p>
          <a:p>
            <a:pPr lvl="1"/>
            <a:r>
              <a:rPr lang="en-US" dirty="0"/>
              <a:t>No real progress made here</a:t>
            </a:r>
            <a:endParaRPr lang="en-GB" dirty="0"/>
          </a:p>
          <a:p>
            <a:r>
              <a:rPr lang="en-US" dirty="0"/>
              <a:t>Any intention/plans to define Enroute FIS by EASA to uniform the service in Europe?</a:t>
            </a:r>
          </a:p>
          <a:p>
            <a:pPr lvl="1"/>
            <a:r>
              <a:rPr lang="en-GB" dirty="0"/>
              <a:t>No clear need for amendment identified, proposals to EASA are welcome</a:t>
            </a:r>
          </a:p>
          <a:p>
            <a:r>
              <a:rPr lang="en-US" dirty="0"/>
              <a:t>Language endorsement for FISOs?</a:t>
            </a:r>
          </a:p>
          <a:p>
            <a:pPr lvl="1"/>
            <a:r>
              <a:rPr lang="en-US" dirty="0"/>
              <a:t>Left to the State decision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89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B82AA3-E823-1516-7B99-1259601B3C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defTabSz="609585">
              <a:defRPr/>
            </a:pPr>
            <a:r>
              <a:rPr lang="en-GB" sz="3333" dirty="0">
                <a:latin typeface="Calibri"/>
              </a:rPr>
              <a:t>EASA Standardisation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C482E-6537-DE5F-073A-63F6422C8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Factors used when Member States determine the need for the provision of ATS.</a:t>
            </a:r>
          </a:p>
          <a:p>
            <a:r>
              <a:rPr lang="en-GB" dirty="0"/>
              <a:t>Appropriate MET services in AFIS aerodromes.</a:t>
            </a:r>
          </a:p>
          <a:p>
            <a:r>
              <a:rPr lang="en-GB" dirty="0"/>
              <a:t>Design of airspace structures.</a:t>
            </a:r>
          </a:p>
          <a:p>
            <a:r>
              <a:rPr lang="en-US" dirty="0"/>
              <a:t>Maintenance and periodic review of flight procedures.</a:t>
            </a:r>
          </a:p>
          <a:p>
            <a:r>
              <a:rPr lang="en-US" dirty="0"/>
              <a:t>Publication of available services and applicable differences in the national AIP.</a:t>
            </a:r>
          </a:p>
          <a:p>
            <a:r>
              <a:rPr lang="en-US" dirty="0"/>
              <a:t>Management of the movement of vehicles and persons on the </a:t>
            </a:r>
            <a:r>
              <a:rPr lang="en-GB" dirty="0"/>
              <a:t>manoeuvring</a:t>
            </a:r>
            <a:r>
              <a:rPr lang="en-US" dirty="0"/>
              <a:t> area by AFIS units.</a:t>
            </a:r>
          </a:p>
          <a:p>
            <a:r>
              <a:rPr lang="en-US" dirty="0"/>
              <a:t>Use of the English language in the provision of FIS.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30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861</Words>
  <Application>Microsoft Office PowerPoint</Application>
  <PresentationFormat>Widescreen</PresentationFormat>
  <Paragraphs>103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Open Sans</vt:lpstr>
      <vt:lpstr>Wingdings</vt:lpstr>
      <vt:lpstr>Office Theme</vt:lpstr>
      <vt:lpstr>1_Office Theme</vt:lpstr>
      <vt:lpstr>Updates on EASA  regarding FIS/AFIS</vt:lpstr>
      <vt:lpstr>Outline</vt:lpstr>
      <vt:lpstr>Aligning to SES2+ by a phased approach (1)</vt:lpstr>
      <vt:lpstr>Aligning to SES2+ by a phased approach (2)</vt:lpstr>
      <vt:lpstr>Highlights – Contracted activities   </vt:lpstr>
      <vt:lpstr>Highlights – NCA/NSA 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RANTA Jouko</dc:creator>
  <cp:lastModifiedBy>KLUS Augustin</cp:lastModifiedBy>
  <cp:revision>49</cp:revision>
  <cp:lastPrinted>2023-09-06T10:27:02Z</cp:lastPrinted>
  <dcterms:created xsi:type="dcterms:W3CDTF">2023-08-24T09:41:22Z</dcterms:created>
  <dcterms:modified xsi:type="dcterms:W3CDTF">2025-09-05T05:10:21Z</dcterms:modified>
</cp:coreProperties>
</file>