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5"/>
  </p:notesMasterIdLst>
  <p:handoutMasterIdLst>
    <p:handoutMasterId r:id="rId26"/>
  </p:handoutMasterIdLst>
  <p:sldIdLst>
    <p:sldId id="269" r:id="rId4"/>
    <p:sldId id="303" r:id="rId5"/>
    <p:sldId id="270" r:id="rId6"/>
    <p:sldId id="271" r:id="rId7"/>
    <p:sldId id="282" r:id="rId8"/>
    <p:sldId id="283" r:id="rId9"/>
    <p:sldId id="284" r:id="rId10"/>
    <p:sldId id="285" r:id="rId11"/>
    <p:sldId id="287" r:id="rId12"/>
    <p:sldId id="288" r:id="rId13"/>
    <p:sldId id="289" r:id="rId14"/>
    <p:sldId id="290" r:id="rId15"/>
    <p:sldId id="291" r:id="rId16"/>
    <p:sldId id="294" r:id="rId17"/>
    <p:sldId id="293" r:id="rId18"/>
    <p:sldId id="292" r:id="rId19"/>
    <p:sldId id="295" r:id="rId20"/>
    <p:sldId id="297" r:id="rId21"/>
    <p:sldId id="299" r:id="rId22"/>
    <p:sldId id="302" r:id="rId23"/>
    <p:sldId id="301" r:id="rId2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8">
          <p15:clr>
            <a:srgbClr val="A4A3A4"/>
          </p15:clr>
        </p15:guide>
        <p15:guide id="2" pos="54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A800"/>
    <a:srgbClr val="FFE955"/>
    <a:srgbClr val="4D535C"/>
    <a:srgbClr val="FFB400"/>
    <a:srgbClr val="F3A82D"/>
    <a:srgbClr val="F29823"/>
    <a:srgbClr val="F0A842"/>
    <a:srgbClr val="4D533B"/>
    <a:srgbClr val="FFA82D"/>
    <a:srgbClr val="E7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2" autoAdjust="0"/>
    <p:restoredTop sz="94660"/>
  </p:normalViewPr>
  <p:slideViewPr>
    <p:cSldViewPr snapToGrid="0" snapToObjects="1" showGuides="1">
      <p:cViewPr varScale="1">
        <p:scale>
          <a:sx n="102" d="100"/>
          <a:sy n="102" d="100"/>
        </p:scale>
        <p:origin x="1866" y="84"/>
      </p:cViewPr>
      <p:guideLst>
        <p:guide orient="horz" pos="4228"/>
        <p:guide pos="5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ecke, Katharina" userId="c244001d-e134-41bd-a68a-a49b9059c24a" providerId="ADAL" clId="{974B5606-E472-4C9B-9C8B-BAD884070998}"/>
    <pc:docChg chg="custSel modSld">
      <pc:chgData name="Denecke, Katharina" userId="c244001d-e134-41bd-a68a-a49b9059c24a" providerId="ADAL" clId="{974B5606-E472-4C9B-9C8B-BAD884070998}" dt="2025-08-21T14:49:56.566" v="57" actId="108"/>
      <pc:docMkLst>
        <pc:docMk/>
      </pc:docMkLst>
      <pc:sldChg chg="addSp delSp modSp mod delAnim">
        <pc:chgData name="Denecke, Katharina" userId="c244001d-e134-41bd-a68a-a49b9059c24a" providerId="ADAL" clId="{974B5606-E472-4C9B-9C8B-BAD884070998}" dt="2025-08-21T14:49:56.566" v="57" actId="108"/>
        <pc:sldMkLst>
          <pc:docMk/>
          <pc:sldMk cId="1848301700" sldId="302"/>
        </pc:sldMkLst>
        <pc:spChg chg="add mod">
          <ac:chgData name="Denecke, Katharina" userId="c244001d-e134-41bd-a68a-a49b9059c24a" providerId="ADAL" clId="{974B5606-E472-4C9B-9C8B-BAD884070998}" dt="2025-08-21T14:49:56.566" v="57" actId="108"/>
          <ac:spMkLst>
            <pc:docMk/>
            <pc:sldMk cId="1848301700" sldId="302"/>
            <ac:spMk id="3" creationId="{A9B02773-E09B-E4F6-5D87-8C31FB0044FE}"/>
          </ac:spMkLst>
        </pc:spChg>
      </pc:sldChg>
    </pc:docChg>
  </pc:docChgLst>
  <pc:docChgLst>
    <pc:chgData name="Konstantinos Skiadas" userId="44b8cb0b-6a90-475e-a087-db54bd58be32" providerId="ADAL" clId="{27E1552E-8CD2-4163-AD4E-C6A30405498E}"/>
    <pc:docChg chg="modSld">
      <pc:chgData name="Konstantinos Skiadas" userId="44b8cb0b-6a90-475e-a087-db54bd58be32" providerId="ADAL" clId="{27E1552E-8CD2-4163-AD4E-C6A30405498E}" dt="2025-09-08T13:18:58.348" v="47" actId="20577"/>
      <pc:docMkLst>
        <pc:docMk/>
      </pc:docMkLst>
      <pc:sldChg chg="modSp mod">
        <pc:chgData name="Konstantinos Skiadas" userId="44b8cb0b-6a90-475e-a087-db54bd58be32" providerId="ADAL" clId="{27E1552E-8CD2-4163-AD4E-C6A30405498E}" dt="2025-09-08T13:18:58.348" v="47" actId="20577"/>
        <pc:sldMkLst>
          <pc:docMk/>
          <pc:sldMk cId="1848301700" sldId="302"/>
        </pc:sldMkLst>
        <pc:spChg chg="mod">
          <ac:chgData name="Konstantinos Skiadas" userId="44b8cb0b-6a90-475e-a087-db54bd58be32" providerId="ADAL" clId="{27E1552E-8CD2-4163-AD4E-C6A30405498E}" dt="2025-09-08T13:18:58.348" v="47" actId="20577"/>
          <ac:spMkLst>
            <pc:docMk/>
            <pc:sldMk cId="1848301700" sldId="302"/>
            <ac:spMk id="3" creationId="{A9B02773-E09B-E4F6-5D87-8C31FB0044F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56E6A-5023-AA4C-BA7B-953D15FFC4B4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B81F6-EACA-CF47-ADA3-EAB68914E4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003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D650E-CD07-DD4C-B0B4-6A58F1614064}" type="datetimeFigureOut">
              <a:rPr lang="de-DE" smtClean="0"/>
              <a:t>08.09.2025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A57D9-14D5-D143-A190-A328FC1A699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1538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69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11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F08AD-7DBE-9908-E082-4D4AB0BE4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3E0773-837C-7F00-1937-1642C6AC4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1180D2-E183-BC13-87B9-3F6722093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7E88FC-878A-4FFF-3B92-37C807F05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24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6C3C0-81AB-2BAA-87CC-1C41E49C4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49E408-0568-3E88-7A9D-282647317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DBC59B-BC82-D2E9-CA3B-F64A5AB61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22AD12-F11C-79D6-A99C-36C483D34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9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6146-0ABB-AFB2-6EA1-F51C52E55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0FBCC3F-247A-139C-2523-B159AD100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3DEFB9A-3342-DC2E-22F5-DE9415526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F34E20-1A50-0641-ADCF-A22C32F32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39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7BEFA-AB01-7241-EA6A-F9ED9472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8EC26BA-9E05-0D51-55D0-3B3CB703C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45320D-4F31-9D54-4575-E21247F0B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502E76-8DBB-A126-FD38-EA6075794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51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09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A57D9-14D5-D143-A190-A328FC1A699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56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 15"/>
          <p:cNvSpPr/>
          <p:nvPr userDrawn="1"/>
        </p:nvSpPr>
        <p:spPr>
          <a:xfrm>
            <a:off x="-17360" y="5958705"/>
            <a:ext cx="8047091" cy="957368"/>
          </a:xfrm>
          <a:custGeom>
            <a:avLst/>
            <a:gdLst>
              <a:gd name="connsiteX0" fmla="*/ 0 w 4938611"/>
              <a:gd name="connsiteY0" fmla="*/ 501650 h 501650"/>
              <a:gd name="connsiteX1" fmla="*/ 125413 w 4938611"/>
              <a:gd name="connsiteY1" fmla="*/ 0 h 501650"/>
              <a:gd name="connsiteX2" fmla="*/ 4938611 w 4938611"/>
              <a:gd name="connsiteY2" fmla="*/ 0 h 501650"/>
              <a:gd name="connsiteX3" fmla="*/ 4813199 w 4938611"/>
              <a:gd name="connsiteY3" fmla="*/ 501650 h 501650"/>
              <a:gd name="connsiteX4" fmla="*/ 0 w 4938611"/>
              <a:gd name="connsiteY4" fmla="*/ 501650 h 501650"/>
              <a:gd name="connsiteX0" fmla="*/ 76292 w 4813198"/>
              <a:gd name="connsiteY0" fmla="*/ 524062 h 524062"/>
              <a:gd name="connsiteX1" fmla="*/ 0 w 4813198"/>
              <a:gd name="connsiteY1" fmla="*/ 0 h 524062"/>
              <a:gd name="connsiteX2" fmla="*/ 4813198 w 4813198"/>
              <a:gd name="connsiteY2" fmla="*/ 0 h 524062"/>
              <a:gd name="connsiteX3" fmla="*/ 4687786 w 4813198"/>
              <a:gd name="connsiteY3" fmla="*/ 501650 h 524062"/>
              <a:gd name="connsiteX4" fmla="*/ 76292 w 4813198"/>
              <a:gd name="connsiteY4" fmla="*/ 524062 h 524062"/>
              <a:gd name="connsiteX0" fmla="*/ 0 w 4736906"/>
              <a:gd name="connsiteY0" fmla="*/ 531532 h 531532"/>
              <a:gd name="connsiteX1" fmla="*/ 28296 w 4736906"/>
              <a:gd name="connsiteY1" fmla="*/ 0 h 531532"/>
              <a:gd name="connsiteX2" fmla="*/ 4736906 w 4736906"/>
              <a:gd name="connsiteY2" fmla="*/ 7470 h 531532"/>
              <a:gd name="connsiteX3" fmla="*/ 4611494 w 4736906"/>
              <a:gd name="connsiteY3" fmla="*/ 509120 h 531532"/>
              <a:gd name="connsiteX4" fmla="*/ 0 w 4736906"/>
              <a:gd name="connsiteY4" fmla="*/ 531532 h 531532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89082 w 4714494"/>
              <a:gd name="connsiteY3" fmla="*/ 509120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603222 w 4714494"/>
              <a:gd name="connsiteY3" fmla="*/ 515459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90473 w 4714494"/>
              <a:gd name="connsiteY3" fmla="*/ 521173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55414 w 4714494"/>
              <a:gd name="connsiteY3" fmla="*/ 521173 h 546473"/>
              <a:gd name="connsiteX4" fmla="*/ 0 w 4714494"/>
              <a:gd name="connsiteY4" fmla="*/ 546473 h 546473"/>
              <a:gd name="connsiteX0" fmla="*/ 0 w 4666687"/>
              <a:gd name="connsiteY0" fmla="*/ 546473 h 546473"/>
              <a:gd name="connsiteX1" fmla="*/ 5884 w 4666687"/>
              <a:gd name="connsiteY1" fmla="*/ 0 h 546473"/>
              <a:gd name="connsiteX2" fmla="*/ 4666687 w 4666687"/>
              <a:gd name="connsiteY2" fmla="*/ 7470 h 546473"/>
              <a:gd name="connsiteX3" fmla="*/ 4555414 w 4666687"/>
              <a:gd name="connsiteY3" fmla="*/ 521173 h 546473"/>
              <a:gd name="connsiteX4" fmla="*/ 0 w 4666687"/>
              <a:gd name="connsiteY4" fmla="*/ 546473 h 546473"/>
              <a:gd name="connsiteX0" fmla="*/ 194128 w 4860815"/>
              <a:gd name="connsiteY0" fmla="*/ 539003 h 539003"/>
              <a:gd name="connsiteX1" fmla="*/ 14 w 4860815"/>
              <a:gd name="connsiteY1" fmla="*/ 1069 h 539003"/>
              <a:gd name="connsiteX2" fmla="*/ 4860815 w 4860815"/>
              <a:gd name="connsiteY2" fmla="*/ 0 h 539003"/>
              <a:gd name="connsiteX3" fmla="*/ 4749542 w 4860815"/>
              <a:gd name="connsiteY3" fmla="*/ 513703 h 539003"/>
              <a:gd name="connsiteX4" fmla="*/ 194128 w 4860815"/>
              <a:gd name="connsiteY4" fmla="*/ 539003 h 539003"/>
              <a:gd name="connsiteX0" fmla="*/ 3968 w 4861128"/>
              <a:gd name="connsiteY0" fmla="*/ 547542 h 547542"/>
              <a:gd name="connsiteX1" fmla="*/ 327 w 4861128"/>
              <a:gd name="connsiteY1" fmla="*/ 1069 h 547542"/>
              <a:gd name="connsiteX2" fmla="*/ 4861128 w 4861128"/>
              <a:gd name="connsiteY2" fmla="*/ 0 h 547542"/>
              <a:gd name="connsiteX3" fmla="*/ 4749855 w 4861128"/>
              <a:gd name="connsiteY3" fmla="*/ 513703 h 547542"/>
              <a:gd name="connsiteX4" fmla="*/ 3968 w 4861128"/>
              <a:gd name="connsiteY4" fmla="*/ 547542 h 547542"/>
              <a:gd name="connsiteX0" fmla="*/ 73835 w 4930995"/>
              <a:gd name="connsiteY0" fmla="*/ 547542 h 547542"/>
              <a:gd name="connsiteX1" fmla="*/ 36 w 4930995"/>
              <a:gd name="connsiteY1" fmla="*/ 1069 h 547542"/>
              <a:gd name="connsiteX2" fmla="*/ 4930995 w 4930995"/>
              <a:gd name="connsiteY2" fmla="*/ 0 h 547542"/>
              <a:gd name="connsiteX3" fmla="*/ 4819722 w 4930995"/>
              <a:gd name="connsiteY3" fmla="*/ 513703 h 547542"/>
              <a:gd name="connsiteX4" fmla="*/ 73835 w 4930995"/>
              <a:gd name="connsiteY4" fmla="*/ 547542 h 547542"/>
              <a:gd name="connsiteX0" fmla="*/ 0 w 4932714"/>
              <a:gd name="connsiteY0" fmla="*/ 566897 h 566897"/>
              <a:gd name="connsiteX1" fmla="*/ 1755 w 4932714"/>
              <a:gd name="connsiteY1" fmla="*/ 1069 h 566897"/>
              <a:gd name="connsiteX2" fmla="*/ 4932714 w 4932714"/>
              <a:gd name="connsiteY2" fmla="*/ 0 h 566897"/>
              <a:gd name="connsiteX3" fmla="*/ 4821441 w 4932714"/>
              <a:gd name="connsiteY3" fmla="*/ 513703 h 566897"/>
              <a:gd name="connsiteX4" fmla="*/ 0 w 4932714"/>
              <a:gd name="connsiteY4" fmla="*/ 566897 h 566897"/>
              <a:gd name="connsiteX0" fmla="*/ 0 w 5081125"/>
              <a:gd name="connsiteY0" fmla="*/ 1252361 h 1252361"/>
              <a:gd name="connsiteX1" fmla="*/ 1755 w 5081125"/>
              <a:gd name="connsiteY1" fmla="*/ 686533 h 1252361"/>
              <a:gd name="connsiteX2" fmla="*/ 5081125 w 5081125"/>
              <a:gd name="connsiteY2" fmla="*/ 0 h 1252361"/>
              <a:gd name="connsiteX3" fmla="*/ 4821441 w 5081125"/>
              <a:gd name="connsiteY3" fmla="*/ 1199167 h 1252361"/>
              <a:gd name="connsiteX4" fmla="*/ 0 w 5081125"/>
              <a:gd name="connsiteY4" fmla="*/ 1252361 h 1252361"/>
              <a:gd name="connsiteX0" fmla="*/ 0 w 5088834"/>
              <a:gd name="connsiteY0" fmla="*/ 1245448 h 1245448"/>
              <a:gd name="connsiteX1" fmla="*/ 1755 w 5088834"/>
              <a:gd name="connsiteY1" fmla="*/ 679620 h 1245448"/>
              <a:gd name="connsiteX2" fmla="*/ 5088834 w 5088834"/>
              <a:gd name="connsiteY2" fmla="*/ 0 h 1245448"/>
              <a:gd name="connsiteX3" fmla="*/ 4821441 w 5088834"/>
              <a:gd name="connsiteY3" fmla="*/ 1192254 h 1245448"/>
              <a:gd name="connsiteX4" fmla="*/ 0 w 5088834"/>
              <a:gd name="connsiteY4" fmla="*/ 1245448 h 1245448"/>
              <a:gd name="connsiteX0" fmla="*/ 36861 w 5125695"/>
              <a:gd name="connsiteY0" fmla="*/ 1245448 h 1245448"/>
              <a:gd name="connsiteX1" fmla="*/ 68 w 5125695"/>
              <a:gd name="connsiteY1" fmla="*/ 2220 h 1245448"/>
              <a:gd name="connsiteX2" fmla="*/ 5125695 w 5125695"/>
              <a:gd name="connsiteY2" fmla="*/ 0 h 1245448"/>
              <a:gd name="connsiteX3" fmla="*/ 4858302 w 5125695"/>
              <a:gd name="connsiteY3" fmla="*/ 1192254 h 1245448"/>
              <a:gd name="connsiteX4" fmla="*/ 36861 w 5125695"/>
              <a:gd name="connsiteY4" fmla="*/ 1245448 h 1245448"/>
              <a:gd name="connsiteX0" fmla="*/ 0 w 5129310"/>
              <a:gd name="connsiteY0" fmla="*/ 1094242 h 1192254"/>
              <a:gd name="connsiteX1" fmla="*/ 3683 w 5129310"/>
              <a:gd name="connsiteY1" fmla="*/ 2220 h 1192254"/>
              <a:gd name="connsiteX2" fmla="*/ 5129310 w 5129310"/>
              <a:gd name="connsiteY2" fmla="*/ 0 h 1192254"/>
              <a:gd name="connsiteX3" fmla="*/ 4861917 w 5129310"/>
              <a:gd name="connsiteY3" fmla="*/ 1192254 h 1192254"/>
              <a:gd name="connsiteX4" fmla="*/ 0 w 5129310"/>
              <a:gd name="connsiteY4" fmla="*/ 1094242 h 1192254"/>
              <a:gd name="connsiteX0" fmla="*/ 0 w 5129310"/>
              <a:gd name="connsiteY0" fmla="*/ 1094242 h 1094242"/>
              <a:gd name="connsiteX1" fmla="*/ 3683 w 5129310"/>
              <a:gd name="connsiteY1" fmla="*/ 2220 h 1094242"/>
              <a:gd name="connsiteX2" fmla="*/ 5129310 w 5129310"/>
              <a:gd name="connsiteY2" fmla="*/ 0 h 1094242"/>
              <a:gd name="connsiteX3" fmla="*/ 4892274 w 5129310"/>
              <a:gd name="connsiteY3" fmla="*/ 1047097 h 1094242"/>
              <a:gd name="connsiteX4" fmla="*/ 0 w 5129310"/>
              <a:gd name="connsiteY4" fmla="*/ 1094242 h 10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9310" h="1094242">
                <a:moveTo>
                  <a:pt x="0" y="1094242"/>
                </a:moveTo>
                <a:cubicBezTo>
                  <a:pt x="1961" y="912084"/>
                  <a:pt x="1722" y="184378"/>
                  <a:pt x="3683" y="2220"/>
                </a:cubicBezTo>
                <a:lnTo>
                  <a:pt x="5129310" y="0"/>
                </a:lnTo>
                <a:lnTo>
                  <a:pt x="4892274" y="1047097"/>
                </a:lnTo>
                <a:lnTo>
                  <a:pt x="0" y="1094242"/>
                </a:lnTo>
                <a:close/>
              </a:path>
            </a:pathLst>
          </a:custGeom>
          <a:solidFill>
            <a:srgbClr val="4D535C"/>
          </a:solidFill>
          <a:ln>
            <a:solidFill>
              <a:srgbClr val="4D535C"/>
            </a:solidFill>
          </a:ln>
          <a:effectLst>
            <a:outerShdw blurRad="33655" dist="10287" dir="191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arallelogramm 15"/>
          <p:cNvSpPr/>
          <p:nvPr userDrawn="1"/>
        </p:nvSpPr>
        <p:spPr>
          <a:xfrm>
            <a:off x="-28282" y="5845599"/>
            <a:ext cx="7990238" cy="1063231"/>
          </a:xfrm>
          <a:custGeom>
            <a:avLst/>
            <a:gdLst>
              <a:gd name="connsiteX0" fmla="*/ 0 w 4938611"/>
              <a:gd name="connsiteY0" fmla="*/ 501650 h 501650"/>
              <a:gd name="connsiteX1" fmla="*/ 125413 w 4938611"/>
              <a:gd name="connsiteY1" fmla="*/ 0 h 501650"/>
              <a:gd name="connsiteX2" fmla="*/ 4938611 w 4938611"/>
              <a:gd name="connsiteY2" fmla="*/ 0 h 501650"/>
              <a:gd name="connsiteX3" fmla="*/ 4813199 w 4938611"/>
              <a:gd name="connsiteY3" fmla="*/ 501650 h 501650"/>
              <a:gd name="connsiteX4" fmla="*/ 0 w 4938611"/>
              <a:gd name="connsiteY4" fmla="*/ 501650 h 501650"/>
              <a:gd name="connsiteX0" fmla="*/ 76292 w 4813198"/>
              <a:gd name="connsiteY0" fmla="*/ 524062 h 524062"/>
              <a:gd name="connsiteX1" fmla="*/ 0 w 4813198"/>
              <a:gd name="connsiteY1" fmla="*/ 0 h 524062"/>
              <a:gd name="connsiteX2" fmla="*/ 4813198 w 4813198"/>
              <a:gd name="connsiteY2" fmla="*/ 0 h 524062"/>
              <a:gd name="connsiteX3" fmla="*/ 4687786 w 4813198"/>
              <a:gd name="connsiteY3" fmla="*/ 501650 h 524062"/>
              <a:gd name="connsiteX4" fmla="*/ 76292 w 4813198"/>
              <a:gd name="connsiteY4" fmla="*/ 524062 h 524062"/>
              <a:gd name="connsiteX0" fmla="*/ 0 w 4736906"/>
              <a:gd name="connsiteY0" fmla="*/ 531532 h 531532"/>
              <a:gd name="connsiteX1" fmla="*/ 28296 w 4736906"/>
              <a:gd name="connsiteY1" fmla="*/ 0 h 531532"/>
              <a:gd name="connsiteX2" fmla="*/ 4736906 w 4736906"/>
              <a:gd name="connsiteY2" fmla="*/ 7470 h 531532"/>
              <a:gd name="connsiteX3" fmla="*/ 4611494 w 4736906"/>
              <a:gd name="connsiteY3" fmla="*/ 509120 h 531532"/>
              <a:gd name="connsiteX4" fmla="*/ 0 w 4736906"/>
              <a:gd name="connsiteY4" fmla="*/ 531532 h 531532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89082 w 4714494"/>
              <a:gd name="connsiteY3" fmla="*/ 509120 h 546473"/>
              <a:gd name="connsiteX4" fmla="*/ 0 w 4714494"/>
              <a:gd name="connsiteY4" fmla="*/ 546473 h 546473"/>
              <a:gd name="connsiteX0" fmla="*/ 0 w 4714494"/>
              <a:gd name="connsiteY0" fmla="*/ 539003 h 539003"/>
              <a:gd name="connsiteX1" fmla="*/ 849863 w 4714494"/>
              <a:gd name="connsiteY1" fmla="*/ 1601 h 539003"/>
              <a:gd name="connsiteX2" fmla="*/ 4714494 w 4714494"/>
              <a:gd name="connsiteY2" fmla="*/ 0 h 539003"/>
              <a:gd name="connsiteX3" fmla="*/ 4589082 w 4714494"/>
              <a:gd name="connsiteY3" fmla="*/ 501650 h 539003"/>
              <a:gd name="connsiteX4" fmla="*/ 0 w 4714494"/>
              <a:gd name="connsiteY4" fmla="*/ 539003 h 539003"/>
              <a:gd name="connsiteX0" fmla="*/ 0 w 4429441"/>
              <a:gd name="connsiteY0" fmla="*/ 539003 h 539003"/>
              <a:gd name="connsiteX1" fmla="*/ 564810 w 4429441"/>
              <a:gd name="connsiteY1" fmla="*/ 1601 h 539003"/>
              <a:gd name="connsiteX2" fmla="*/ 4429441 w 4429441"/>
              <a:gd name="connsiteY2" fmla="*/ 0 h 539003"/>
              <a:gd name="connsiteX3" fmla="*/ 4304029 w 4429441"/>
              <a:gd name="connsiteY3" fmla="*/ 501650 h 539003"/>
              <a:gd name="connsiteX4" fmla="*/ 0 w 4429441"/>
              <a:gd name="connsiteY4" fmla="*/ 539003 h 539003"/>
              <a:gd name="connsiteX0" fmla="*/ 38895 w 4468336"/>
              <a:gd name="connsiteY0" fmla="*/ 539003 h 539003"/>
              <a:gd name="connsiteX1" fmla="*/ 65 w 4468336"/>
              <a:gd name="connsiteY1" fmla="*/ 1601 h 539003"/>
              <a:gd name="connsiteX2" fmla="*/ 4468336 w 4468336"/>
              <a:gd name="connsiteY2" fmla="*/ 0 h 539003"/>
              <a:gd name="connsiteX3" fmla="*/ 4342924 w 4468336"/>
              <a:gd name="connsiteY3" fmla="*/ 501650 h 539003"/>
              <a:gd name="connsiteX4" fmla="*/ 38895 w 4468336"/>
              <a:gd name="connsiteY4" fmla="*/ 539003 h 539003"/>
              <a:gd name="connsiteX0" fmla="*/ 268986 w 4698427"/>
              <a:gd name="connsiteY0" fmla="*/ 539003 h 539003"/>
              <a:gd name="connsiteX1" fmla="*/ 10 w 4698427"/>
              <a:gd name="connsiteY1" fmla="*/ 1601 h 539003"/>
              <a:gd name="connsiteX2" fmla="*/ 4698427 w 4698427"/>
              <a:gd name="connsiteY2" fmla="*/ 0 h 539003"/>
              <a:gd name="connsiteX3" fmla="*/ 4573015 w 4698427"/>
              <a:gd name="connsiteY3" fmla="*/ 501650 h 539003"/>
              <a:gd name="connsiteX4" fmla="*/ 268986 w 4698427"/>
              <a:gd name="connsiteY4" fmla="*/ 539003 h 539003"/>
              <a:gd name="connsiteX0" fmla="*/ 0 w 4714822"/>
              <a:gd name="connsiteY0" fmla="*/ 539003 h 539003"/>
              <a:gd name="connsiteX1" fmla="*/ 16405 w 4714822"/>
              <a:gd name="connsiteY1" fmla="*/ 1601 h 539003"/>
              <a:gd name="connsiteX2" fmla="*/ 4714822 w 4714822"/>
              <a:gd name="connsiteY2" fmla="*/ 0 h 539003"/>
              <a:gd name="connsiteX3" fmla="*/ 4589410 w 4714822"/>
              <a:gd name="connsiteY3" fmla="*/ 501650 h 539003"/>
              <a:gd name="connsiteX4" fmla="*/ 0 w 4714822"/>
              <a:gd name="connsiteY4" fmla="*/ 539003 h 539003"/>
              <a:gd name="connsiteX0" fmla="*/ 25423 w 4740245"/>
              <a:gd name="connsiteY0" fmla="*/ 545869 h 545869"/>
              <a:gd name="connsiteX1" fmla="*/ 94 w 4740245"/>
              <a:gd name="connsiteY1" fmla="*/ 0 h 545869"/>
              <a:gd name="connsiteX2" fmla="*/ 4740245 w 4740245"/>
              <a:gd name="connsiteY2" fmla="*/ 6866 h 545869"/>
              <a:gd name="connsiteX3" fmla="*/ 4614833 w 4740245"/>
              <a:gd name="connsiteY3" fmla="*/ 508516 h 545869"/>
              <a:gd name="connsiteX4" fmla="*/ 25423 w 4740245"/>
              <a:gd name="connsiteY4" fmla="*/ 545869 h 545869"/>
              <a:gd name="connsiteX0" fmla="*/ 0 w 4746122"/>
              <a:gd name="connsiteY0" fmla="*/ 537403 h 537403"/>
              <a:gd name="connsiteX1" fmla="*/ 5971 w 4746122"/>
              <a:gd name="connsiteY1" fmla="*/ 0 h 537403"/>
              <a:gd name="connsiteX2" fmla="*/ 4746122 w 4746122"/>
              <a:gd name="connsiteY2" fmla="*/ 6866 h 537403"/>
              <a:gd name="connsiteX3" fmla="*/ 4620710 w 4746122"/>
              <a:gd name="connsiteY3" fmla="*/ 508516 h 537403"/>
              <a:gd name="connsiteX4" fmla="*/ 0 w 4746122"/>
              <a:gd name="connsiteY4" fmla="*/ 537403 h 537403"/>
              <a:gd name="connsiteX0" fmla="*/ 0 w 4906970"/>
              <a:gd name="connsiteY0" fmla="*/ 1179648 h 1179648"/>
              <a:gd name="connsiteX1" fmla="*/ 5971 w 4906970"/>
              <a:gd name="connsiteY1" fmla="*/ 642245 h 1179648"/>
              <a:gd name="connsiteX2" fmla="*/ 4906970 w 4906970"/>
              <a:gd name="connsiteY2" fmla="*/ 0 h 1179648"/>
              <a:gd name="connsiteX3" fmla="*/ 4620710 w 4906970"/>
              <a:gd name="connsiteY3" fmla="*/ 1150761 h 1179648"/>
              <a:gd name="connsiteX4" fmla="*/ 0 w 4906970"/>
              <a:gd name="connsiteY4" fmla="*/ 1179648 h 1179648"/>
              <a:gd name="connsiteX0" fmla="*/ 15902 w 4922872"/>
              <a:gd name="connsiteY0" fmla="*/ 1179648 h 1179648"/>
              <a:gd name="connsiteX1" fmla="*/ 137 w 4922872"/>
              <a:gd name="connsiteY1" fmla="*/ 7245 h 1179648"/>
              <a:gd name="connsiteX2" fmla="*/ 4922872 w 4922872"/>
              <a:gd name="connsiteY2" fmla="*/ 0 h 1179648"/>
              <a:gd name="connsiteX3" fmla="*/ 4636612 w 4922872"/>
              <a:gd name="connsiteY3" fmla="*/ 1150761 h 1179648"/>
              <a:gd name="connsiteX4" fmla="*/ 15902 w 4922872"/>
              <a:gd name="connsiteY4" fmla="*/ 1179648 h 1179648"/>
              <a:gd name="connsiteX0" fmla="*/ 32145 w 4922813"/>
              <a:gd name="connsiteY0" fmla="*/ 809231 h 1150761"/>
              <a:gd name="connsiteX1" fmla="*/ 78 w 4922813"/>
              <a:gd name="connsiteY1" fmla="*/ 7245 h 1150761"/>
              <a:gd name="connsiteX2" fmla="*/ 4922813 w 4922813"/>
              <a:gd name="connsiteY2" fmla="*/ 0 h 1150761"/>
              <a:gd name="connsiteX3" fmla="*/ 4636553 w 4922813"/>
              <a:gd name="connsiteY3" fmla="*/ 1150761 h 1150761"/>
              <a:gd name="connsiteX4" fmla="*/ 32145 w 4922813"/>
              <a:gd name="connsiteY4" fmla="*/ 809231 h 1150761"/>
              <a:gd name="connsiteX0" fmla="*/ 3090 w 4923101"/>
              <a:gd name="connsiteY0" fmla="*/ 1063231 h 1150761"/>
              <a:gd name="connsiteX1" fmla="*/ 366 w 4923101"/>
              <a:gd name="connsiteY1" fmla="*/ 7245 h 1150761"/>
              <a:gd name="connsiteX2" fmla="*/ 4923101 w 4923101"/>
              <a:gd name="connsiteY2" fmla="*/ 0 h 1150761"/>
              <a:gd name="connsiteX3" fmla="*/ 4636841 w 4923101"/>
              <a:gd name="connsiteY3" fmla="*/ 1150761 h 1150761"/>
              <a:gd name="connsiteX4" fmla="*/ 3090 w 4923101"/>
              <a:gd name="connsiteY4" fmla="*/ 1063231 h 1150761"/>
              <a:gd name="connsiteX0" fmla="*/ 3090 w 4923101"/>
              <a:gd name="connsiteY0" fmla="*/ 1063231 h 1063231"/>
              <a:gd name="connsiteX1" fmla="*/ 366 w 4923101"/>
              <a:gd name="connsiteY1" fmla="*/ 7245 h 1063231"/>
              <a:gd name="connsiteX2" fmla="*/ 4923101 w 4923101"/>
              <a:gd name="connsiteY2" fmla="*/ 0 h 1063231"/>
              <a:gd name="connsiteX3" fmla="*/ 4666185 w 4923101"/>
              <a:gd name="connsiteY3" fmla="*/ 1034344 h 1063231"/>
              <a:gd name="connsiteX4" fmla="*/ 3090 w 4923101"/>
              <a:gd name="connsiteY4" fmla="*/ 1063231 h 106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101" h="1063231">
                <a:moveTo>
                  <a:pt x="3090" y="1063231"/>
                </a:moveTo>
                <a:cubicBezTo>
                  <a:pt x="5051" y="881073"/>
                  <a:pt x="-1595" y="189403"/>
                  <a:pt x="366" y="7245"/>
                </a:cubicBezTo>
                <a:lnTo>
                  <a:pt x="4923101" y="0"/>
                </a:lnTo>
                <a:lnTo>
                  <a:pt x="4666185" y="1034344"/>
                </a:lnTo>
                <a:lnTo>
                  <a:pt x="3090" y="1063231"/>
                </a:lnTo>
                <a:close/>
              </a:path>
            </a:pathLst>
          </a:custGeom>
          <a:solidFill>
            <a:schemeClr val="tx2"/>
          </a:solidFill>
          <a:effectLst>
            <a:outerShdw blurRad="33655" dist="10287" dir="191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</a:t>
            </a:r>
            <a:r>
              <a:rPr lang="de-DE" dirty="0" err="1"/>
              <a:t>GdF</a:t>
            </a:r>
            <a:r>
              <a:rPr lang="de-DE" dirty="0"/>
              <a:t> – Gewerkschaft der Flugsicherung e. V. / Fachbereich XXX / Max Mustermann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72782" y="1602000"/>
            <a:ext cx="8290220" cy="3993697"/>
          </a:xfrm>
        </p:spPr>
        <p:txBody>
          <a:bodyPr/>
          <a:lstStyle>
            <a:lvl1pPr>
              <a:defRPr b="1">
                <a:solidFill>
                  <a:srgbClr val="4D535C"/>
                </a:solidFill>
              </a:defRPr>
            </a:lvl1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190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781" y="1602000"/>
            <a:ext cx="4131845" cy="99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>
                <a:solidFill>
                  <a:srgbClr val="4D53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2782" y="2736000"/>
            <a:ext cx="4131844" cy="3179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4"/>
          </p:nvPr>
        </p:nvSpPr>
        <p:spPr>
          <a:xfrm>
            <a:off x="4782114" y="1602000"/>
            <a:ext cx="3980887" cy="43130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85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781" y="1602000"/>
            <a:ext cx="3820195" cy="99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>
                <a:solidFill>
                  <a:srgbClr val="4D53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2782" y="2736000"/>
            <a:ext cx="3820194" cy="31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4"/>
          </p:nvPr>
        </p:nvSpPr>
        <p:spPr>
          <a:xfrm>
            <a:off x="4456598" y="1602000"/>
            <a:ext cx="2070000" cy="207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5"/>
          </p:nvPr>
        </p:nvSpPr>
        <p:spPr>
          <a:xfrm>
            <a:off x="6700151" y="1602000"/>
            <a:ext cx="2070000" cy="207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idx="16"/>
          </p:nvPr>
        </p:nvSpPr>
        <p:spPr>
          <a:xfrm>
            <a:off x="4456598" y="3845025"/>
            <a:ext cx="2070000" cy="207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1" name="Bildplatzhalter 2"/>
          <p:cNvSpPr>
            <a:spLocks noGrp="1"/>
          </p:cNvSpPr>
          <p:nvPr>
            <p:ph type="pic" idx="17"/>
          </p:nvPr>
        </p:nvSpPr>
        <p:spPr>
          <a:xfrm>
            <a:off x="6700151" y="3845025"/>
            <a:ext cx="2070000" cy="207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14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781" y="1602000"/>
            <a:ext cx="3820195" cy="99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rgbClr val="4D53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2782" y="2736000"/>
            <a:ext cx="3820194" cy="31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4"/>
          </p:nvPr>
        </p:nvSpPr>
        <p:spPr>
          <a:xfrm>
            <a:off x="4456597" y="1602000"/>
            <a:ext cx="4313553" cy="207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idx="16"/>
          </p:nvPr>
        </p:nvSpPr>
        <p:spPr>
          <a:xfrm>
            <a:off x="4456598" y="3845025"/>
            <a:ext cx="4313552" cy="207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230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Diagrammplatzhalter 6"/>
          <p:cNvSpPr>
            <a:spLocks noGrp="1"/>
          </p:cNvSpPr>
          <p:nvPr>
            <p:ph type="chart" sz="quarter" idx="13"/>
          </p:nvPr>
        </p:nvSpPr>
        <p:spPr>
          <a:xfrm>
            <a:off x="481249" y="1602000"/>
            <a:ext cx="8299215" cy="303773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81249" y="4773299"/>
            <a:ext cx="4131844" cy="12803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799367" y="4773299"/>
            <a:ext cx="3981097" cy="12803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634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 15"/>
          <p:cNvSpPr/>
          <p:nvPr userDrawn="1"/>
        </p:nvSpPr>
        <p:spPr>
          <a:xfrm>
            <a:off x="-17360" y="5958705"/>
            <a:ext cx="8047091" cy="957368"/>
          </a:xfrm>
          <a:custGeom>
            <a:avLst/>
            <a:gdLst>
              <a:gd name="connsiteX0" fmla="*/ 0 w 4938611"/>
              <a:gd name="connsiteY0" fmla="*/ 501650 h 501650"/>
              <a:gd name="connsiteX1" fmla="*/ 125413 w 4938611"/>
              <a:gd name="connsiteY1" fmla="*/ 0 h 501650"/>
              <a:gd name="connsiteX2" fmla="*/ 4938611 w 4938611"/>
              <a:gd name="connsiteY2" fmla="*/ 0 h 501650"/>
              <a:gd name="connsiteX3" fmla="*/ 4813199 w 4938611"/>
              <a:gd name="connsiteY3" fmla="*/ 501650 h 501650"/>
              <a:gd name="connsiteX4" fmla="*/ 0 w 4938611"/>
              <a:gd name="connsiteY4" fmla="*/ 501650 h 501650"/>
              <a:gd name="connsiteX0" fmla="*/ 76292 w 4813198"/>
              <a:gd name="connsiteY0" fmla="*/ 524062 h 524062"/>
              <a:gd name="connsiteX1" fmla="*/ 0 w 4813198"/>
              <a:gd name="connsiteY1" fmla="*/ 0 h 524062"/>
              <a:gd name="connsiteX2" fmla="*/ 4813198 w 4813198"/>
              <a:gd name="connsiteY2" fmla="*/ 0 h 524062"/>
              <a:gd name="connsiteX3" fmla="*/ 4687786 w 4813198"/>
              <a:gd name="connsiteY3" fmla="*/ 501650 h 524062"/>
              <a:gd name="connsiteX4" fmla="*/ 76292 w 4813198"/>
              <a:gd name="connsiteY4" fmla="*/ 524062 h 524062"/>
              <a:gd name="connsiteX0" fmla="*/ 0 w 4736906"/>
              <a:gd name="connsiteY0" fmla="*/ 531532 h 531532"/>
              <a:gd name="connsiteX1" fmla="*/ 28296 w 4736906"/>
              <a:gd name="connsiteY1" fmla="*/ 0 h 531532"/>
              <a:gd name="connsiteX2" fmla="*/ 4736906 w 4736906"/>
              <a:gd name="connsiteY2" fmla="*/ 7470 h 531532"/>
              <a:gd name="connsiteX3" fmla="*/ 4611494 w 4736906"/>
              <a:gd name="connsiteY3" fmla="*/ 509120 h 531532"/>
              <a:gd name="connsiteX4" fmla="*/ 0 w 4736906"/>
              <a:gd name="connsiteY4" fmla="*/ 531532 h 531532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89082 w 4714494"/>
              <a:gd name="connsiteY3" fmla="*/ 509120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603222 w 4714494"/>
              <a:gd name="connsiteY3" fmla="*/ 515459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90473 w 4714494"/>
              <a:gd name="connsiteY3" fmla="*/ 521173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55414 w 4714494"/>
              <a:gd name="connsiteY3" fmla="*/ 521173 h 546473"/>
              <a:gd name="connsiteX4" fmla="*/ 0 w 4714494"/>
              <a:gd name="connsiteY4" fmla="*/ 546473 h 546473"/>
              <a:gd name="connsiteX0" fmla="*/ 0 w 4666687"/>
              <a:gd name="connsiteY0" fmla="*/ 546473 h 546473"/>
              <a:gd name="connsiteX1" fmla="*/ 5884 w 4666687"/>
              <a:gd name="connsiteY1" fmla="*/ 0 h 546473"/>
              <a:gd name="connsiteX2" fmla="*/ 4666687 w 4666687"/>
              <a:gd name="connsiteY2" fmla="*/ 7470 h 546473"/>
              <a:gd name="connsiteX3" fmla="*/ 4555414 w 4666687"/>
              <a:gd name="connsiteY3" fmla="*/ 521173 h 546473"/>
              <a:gd name="connsiteX4" fmla="*/ 0 w 4666687"/>
              <a:gd name="connsiteY4" fmla="*/ 546473 h 546473"/>
              <a:gd name="connsiteX0" fmla="*/ 194128 w 4860815"/>
              <a:gd name="connsiteY0" fmla="*/ 539003 h 539003"/>
              <a:gd name="connsiteX1" fmla="*/ 14 w 4860815"/>
              <a:gd name="connsiteY1" fmla="*/ 1069 h 539003"/>
              <a:gd name="connsiteX2" fmla="*/ 4860815 w 4860815"/>
              <a:gd name="connsiteY2" fmla="*/ 0 h 539003"/>
              <a:gd name="connsiteX3" fmla="*/ 4749542 w 4860815"/>
              <a:gd name="connsiteY3" fmla="*/ 513703 h 539003"/>
              <a:gd name="connsiteX4" fmla="*/ 194128 w 4860815"/>
              <a:gd name="connsiteY4" fmla="*/ 539003 h 539003"/>
              <a:gd name="connsiteX0" fmla="*/ 3968 w 4861128"/>
              <a:gd name="connsiteY0" fmla="*/ 547542 h 547542"/>
              <a:gd name="connsiteX1" fmla="*/ 327 w 4861128"/>
              <a:gd name="connsiteY1" fmla="*/ 1069 h 547542"/>
              <a:gd name="connsiteX2" fmla="*/ 4861128 w 4861128"/>
              <a:gd name="connsiteY2" fmla="*/ 0 h 547542"/>
              <a:gd name="connsiteX3" fmla="*/ 4749855 w 4861128"/>
              <a:gd name="connsiteY3" fmla="*/ 513703 h 547542"/>
              <a:gd name="connsiteX4" fmla="*/ 3968 w 4861128"/>
              <a:gd name="connsiteY4" fmla="*/ 547542 h 547542"/>
              <a:gd name="connsiteX0" fmla="*/ 73835 w 4930995"/>
              <a:gd name="connsiteY0" fmla="*/ 547542 h 547542"/>
              <a:gd name="connsiteX1" fmla="*/ 36 w 4930995"/>
              <a:gd name="connsiteY1" fmla="*/ 1069 h 547542"/>
              <a:gd name="connsiteX2" fmla="*/ 4930995 w 4930995"/>
              <a:gd name="connsiteY2" fmla="*/ 0 h 547542"/>
              <a:gd name="connsiteX3" fmla="*/ 4819722 w 4930995"/>
              <a:gd name="connsiteY3" fmla="*/ 513703 h 547542"/>
              <a:gd name="connsiteX4" fmla="*/ 73835 w 4930995"/>
              <a:gd name="connsiteY4" fmla="*/ 547542 h 547542"/>
              <a:gd name="connsiteX0" fmla="*/ 0 w 4932714"/>
              <a:gd name="connsiteY0" fmla="*/ 566897 h 566897"/>
              <a:gd name="connsiteX1" fmla="*/ 1755 w 4932714"/>
              <a:gd name="connsiteY1" fmla="*/ 1069 h 566897"/>
              <a:gd name="connsiteX2" fmla="*/ 4932714 w 4932714"/>
              <a:gd name="connsiteY2" fmla="*/ 0 h 566897"/>
              <a:gd name="connsiteX3" fmla="*/ 4821441 w 4932714"/>
              <a:gd name="connsiteY3" fmla="*/ 513703 h 566897"/>
              <a:gd name="connsiteX4" fmla="*/ 0 w 4932714"/>
              <a:gd name="connsiteY4" fmla="*/ 566897 h 566897"/>
              <a:gd name="connsiteX0" fmla="*/ 0 w 5081125"/>
              <a:gd name="connsiteY0" fmla="*/ 1252361 h 1252361"/>
              <a:gd name="connsiteX1" fmla="*/ 1755 w 5081125"/>
              <a:gd name="connsiteY1" fmla="*/ 686533 h 1252361"/>
              <a:gd name="connsiteX2" fmla="*/ 5081125 w 5081125"/>
              <a:gd name="connsiteY2" fmla="*/ 0 h 1252361"/>
              <a:gd name="connsiteX3" fmla="*/ 4821441 w 5081125"/>
              <a:gd name="connsiteY3" fmla="*/ 1199167 h 1252361"/>
              <a:gd name="connsiteX4" fmla="*/ 0 w 5081125"/>
              <a:gd name="connsiteY4" fmla="*/ 1252361 h 1252361"/>
              <a:gd name="connsiteX0" fmla="*/ 0 w 5088834"/>
              <a:gd name="connsiteY0" fmla="*/ 1245448 h 1245448"/>
              <a:gd name="connsiteX1" fmla="*/ 1755 w 5088834"/>
              <a:gd name="connsiteY1" fmla="*/ 679620 h 1245448"/>
              <a:gd name="connsiteX2" fmla="*/ 5088834 w 5088834"/>
              <a:gd name="connsiteY2" fmla="*/ 0 h 1245448"/>
              <a:gd name="connsiteX3" fmla="*/ 4821441 w 5088834"/>
              <a:gd name="connsiteY3" fmla="*/ 1192254 h 1245448"/>
              <a:gd name="connsiteX4" fmla="*/ 0 w 5088834"/>
              <a:gd name="connsiteY4" fmla="*/ 1245448 h 1245448"/>
              <a:gd name="connsiteX0" fmla="*/ 36861 w 5125695"/>
              <a:gd name="connsiteY0" fmla="*/ 1245448 h 1245448"/>
              <a:gd name="connsiteX1" fmla="*/ 68 w 5125695"/>
              <a:gd name="connsiteY1" fmla="*/ 2220 h 1245448"/>
              <a:gd name="connsiteX2" fmla="*/ 5125695 w 5125695"/>
              <a:gd name="connsiteY2" fmla="*/ 0 h 1245448"/>
              <a:gd name="connsiteX3" fmla="*/ 4858302 w 5125695"/>
              <a:gd name="connsiteY3" fmla="*/ 1192254 h 1245448"/>
              <a:gd name="connsiteX4" fmla="*/ 36861 w 5125695"/>
              <a:gd name="connsiteY4" fmla="*/ 1245448 h 1245448"/>
              <a:gd name="connsiteX0" fmla="*/ 0 w 5129310"/>
              <a:gd name="connsiteY0" fmla="*/ 1094242 h 1192254"/>
              <a:gd name="connsiteX1" fmla="*/ 3683 w 5129310"/>
              <a:gd name="connsiteY1" fmla="*/ 2220 h 1192254"/>
              <a:gd name="connsiteX2" fmla="*/ 5129310 w 5129310"/>
              <a:gd name="connsiteY2" fmla="*/ 0 h 1192254"/>
              <a:gd name="connsiteX3" fmla="*/ 4861917 w 5129310"/>
              <a:gd name="connsiteY3" fmla="*/ 1192254 h 1192254"/>
              <a:gd name="connsiteX4" fmla="*/ 0 w 5129310"/>
              <a:gd name="connsiteY4" fmla="*/ 1094242 h 1192254"/>
              <a:gd name="connsiteX0" fmla="*/ 0 w 5129310"/>
              <a:gd name="connsiteY0" fmla="*/ 1094242 h 1094242"/>
              <a:gd name="connsiteX1" fmla="*/ 3683 w 5129310"/>
              <a:gd name="connsiteY1" fmla="*/ 2220 h 1094242"/>
              <a:gd name="connsiteX2" fmla="*/ 5129310 w 5129310"/>
              <a:gd name="connsiteY2" fmla="*/ 0 h 1094242"/>
              <a:gd name="connsiteX3" fmla="*/ 4892274 w 5129310"/>
              <a:gd name="connsiteY3" fmla="*/ 1047097 h 1094242"/>
              <a:gd name="connsiteX4" fmla="*/ 0 w 5129310"/>
              <a:gd name="connsiteY4" fmla="*/ 1094242 h 109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9310" h="1094242">
                <a:moveTo>
                  <a:pt x="0" y="1094242"/>
                </a:moveTo>
                <a:cubicBezTo>
                  <a:pt x="1961" y="912084"/>
                  <a:pt x="1722" y="184378"/>
                  <a:pt x="3683" y="2220"/>
                </a:cubicBezTo>
                <a:lnTo>
                  <a:pt x="5129310" y="0"/>
                </a:lnTo>
                <a:lnTo>
                  <a:pt x="4892274" y="1047097"/>
                </a:lnTo>
                <a:lnTo>
                  <a:pt x="0" y="1094242"/>
                </a:lnTo>
                <a:close/>
              </a:path>
            </a:pathLst>
          </a:custGeom>
          <a:solidFill>
            <a:srgbClr val="4D535C"/>
          </a:solidFill>
          <a:ln>
            <a:solidFill>
              <a:srgbClr val="4D535C"/>
            </a:solidFill>
          </a:ln>
          <a:effectLst>
            <a:outerShdw blurRad="33655" dist="10287" dir="191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arallelogramm 15"/>
          <p:cNvSpPr/>
          <p:nvPr userDrawn="1"/>
        </p:nvSpPr>
        <p:spPr>
          <a:xfrm>
            <a:off x="-28282" y="5845599"/>
            <a:ext cx="7990238" cy="1063231"/>
          </a:xfrm>
          <a:custGeom>
            <a:avLst/>
            <a:gdLst>
              <a:gd name="connsiteX0" fmla="*/ 0 w 4938611"/>
              <a:gd name="connsiteY0" fmla="*/ 501650 h 501650"/>
              <a:gd name="connsiteX1" fmla="*/ 125413 w 4938611"/>
              <a:gd name="connsiteY1" fmla="*/ 0 h 501650"/>
              <a:gd name="connsiteX2" fmla="*/ 4938611 w 4938611"/>
              <a:gd name="connsiteY2" fmla="*/ 0 h 501650"/>
              <a:gd name="connsiteX3" fmla="*/ 4813199 w 4938611"/>
              <a:gd name="connsiteY3" fmla="*/ 501650 h 501650"/>
              <a:gd name="connsiteX4" fmla="*/ 0 w 4938611"/>
              <a:gd name="connsiteY4" fmla="*/ 501650 h 501650"/>
              <a:gd name="connsiteX0" fmla="*/ 76292 w 4813198"/>
              <a:gd name="connsiteY0" fmla="*/ 524062 h 524062"/>
              <a:gd name="connsiteX1" fmla="*/ 0 w 4813198"/>
              <a:gd name="connsiteY1" fmla="*/ 0 h 524062"/>
              <a:gd name="connsiteX2" fmla="*/ 4813198 w 4813198"/>
              <a:gd name="connsiteY2" fmla="*/ 0 h 524062"/>
              <a:gd name="connsiteX3" fmla="*/ 4687786 w 4813198"/>
              <a:gd name="connsiteY3" fmla="*/ 501650 h 524062"/>
              <a:gd name="connsiteX4" fmla="*/ 76292 w 4813198"/>
              <a:gd name="connsiteY4" fmla="*/ 524062 h 524062"/>
              <a:gd name="connsiteX0" fmla="*/ 0 w 4736906"/>
              <a:gd name="connsiteY0" fmla="*/ 531532 h 531532"/>
              <a:gd name="connsiteX1" fmla="*/ 28296 w 4736906"/>
              <a:gd name="connsiteY1" fmla="*/ 0 h 531532"/>
              <a:gd name="connsiteX2" fmla="*/ 4736906 w 4736906"/>
              <a:gd name="connsiteY2" fmla="*/ 7470 h 531532"/>
              <a:gd name="connsiteX3" fmla="*/ 4611494 w 4736906"/>
              <a:gd name="connsiteY3" fmla="*/ 509120 h 531532"/>
              <a:gd name="connsiteX4" fmla="*/ 0 w 4736906"/>
              <a:gd name="connsiteY4" fmla="*/ 531532 h 531532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89082 w 4714494"/>
              <a:gd name="connsiteY3" fmla="*/ 509120 h 546473"/>
              <a:gd name="connsiteX4" fmla="*/ 0 w 4714494"/>
              <a:gd name="connsiteY4" fmla="*/ 546473 h 546473"/>
              <a:gd name="connsiteX0" fmla="*/ 0 w 4714494"/>
              <a:gd name="connsiteY0" fmla="*/ 539003 h 539003"/>
              <a:gd name="connsiteX1" fmla="*/ 849863 w 4714494"/>
              <a:gd name="connsiteY1" fmla="*/ 1601 h 539003"/>
              <a:gd name="connsiteX2" fmla="*/ 4714494 w 4714494"/>
              <a:gd name="connsiteY2" fmla="*/ 0 h 539003"/>
              <a:gd name="connsiteX3" fmla="*/ 4589082 w 4714494"/>
              <a:gd name="connsiteY3" fmla="*/ 501650 h 539003"/>
              <a:gd name="connsiteX4" fmla="*/ 0 w 4714494"/>
              <a:gd name="connsiteY4" fmla="*/ 539003 h 539003"/>
              <a:gd name="connsiteX0" fmla="*/ 0 w 4429441"/>
              <a:gd name="connsiteY0" fmla="*/ 539003 h 539003"/>
              <a:gd name="connsiteX1" fmla="*/ 564810 w 4429441"/>
              <a:gd name="connsiteY1" fmla="*/ 1601 h 539003"/>
              <a:gd name="connsiteX2" fmla="*/ 4429441 w 4429441"/>
              <a:gd name="connsiteY2" fmla="*/ 0 h 539003"/>
              <a:gd name="connsiteX3" fmla="*/ 4304029 w 4429441"/>
              <a:gd name="connsiteY3" fmla="*/ 501650 h 539003"/>
              <a:gd name="connsiteX4" fmla="*/ 0 w 4429441"/>
              <a:gd name="connsiteY4" fmla="*/ 539003 h 539003"/>
              <a:gd name="connsiteX0" fmla="*/ 38895 w 4468336"/>
              <a:gd name="connsiteY0" fmla="*/ 539003 h 539003"/>
              <a:gd name="connsiteX1" fmla="*/ 65 w 4468336"/>
              <a:gd name="connsiteY1" fmla="*/ 1601 h 539003"/>
              <a:gd name="connsiteX2" fmla="*/ 4468336 w 4468336"/>
              <a:gd name="connsiteY2" fmla="*/ 0 h 539003"/>
              <a:gd name="connsiteX3" fmla="*/ 4342924 w 4468336"/>
              <a:gd name="connsiteY3" fmla="*/ 501650 h 539003"/>
              <a:gd name="connsiteX4" fmla="*/ 38895 w 4468336"/>
              <a:gd name="connsiteY4" fmla="*/ 539003 h 539003"/>
              <a:gd name="connsiteX0" fmla="*/ 268986 w 4698427"/>
              <a:gd name="connsiteY0" fmla="*/ 539003 h 539003"/>
              <a:gd name="connsiteX1" fmla="*/ 10 w 4698427"/>
              <a:gd name="connsiteY1" fmla="*/ 1601 h 539003"/>
              <a:gd name="connsiteX2" fmla="*/ 4698427 w 4698427"/>
              <a:gd name="connsiteY2" fmla="*/ 0 h 539003"/>
              <a:gd name="connsiteX3" fmla="*/ 4573015 w 4698427"/>
              <a:gd name="connsiteY3" fmla="*/ 501650 h 539003"/>
              <a:gd name="connsiteX4" fmla="*/ 268986 w 4698427"/>
              <a:gd name="connsiteY4" fmla="*/ 539003 h 539003"/>
              <a:gd name="connsiteX0" fmla="*/ 0 w 4714822"/>
              <a:gd name="connsiteY0" fmla="*/ 539003 h 539003"/>
              <a:gd name="connsiteX1" fmla="*/ 16405 w 4714822"/>
              <a:gd name="connsiteY1" fmla="*/ 1601 h 539003"/>
              <a:gd name="connsiteX2" fmla="*/ 4714822 w 4714822"/>
              <a:gd name="connsiteY2" fmla="*/ 0 h 539003"/>
              <a:gd name="connsiteX3" fmla="*/ 4589410 w 4714822"/>
              <a:gd name="connsiteY3" fmla="*/ 501650 h 539003"/>
              <a:gd name="connsiteX4" fmla="*/ 0 w 4714822"/>
              <a:gd name="connsiteY4" fmla="*/ 539003 h 539003"/>
              <a:gd name="connsiteX0" fmla="*/ 25423 w 4740245"/>
              <a:gd name="connsiteY0" fmla="*/ 545869 h 545869"/>
              <a:gd name="connsiteX1" fmla="*/ 94 w 4740245"/>
              <a:gd name="connsiteY1" fmla="*/ 0 h 545869"/>
              <a:gd name="connsiteX2" fmla="*/ 4740245 w 4740245"/>
              <a:gd name="connsiteY2" fmla="*/ 6866 h 545869"/>
              <a:gd name="connsiteX3" fmla="*/ 4614833 w 4740245"/>
              <a:gd name="connsiteY3" fmla="*/ 508516 h 545869"/>
              <a:gd name="connsiteX4" fmla="*/ 25423 w 4740245"/>
              <a:gd name="connsiteY4" fmla="*/ 545869 h 545869"/>
              <a:gd name="connsiteX0" fmla="*/ 0 w 4746122"/>
              <a:gd name="connsiteY0" fmla="*/ 537403 h 537403"/>
              <a:gd name="connsiteX1" fmla="*/ 5971 w 4746122"/>
              <a:gd name="connsiteY1" fmla="*/ 0 h 537403"/>
              <a:gd name="connsiteX2" fmla="*/ 4746122 w 4746122"/>
              <a:gd name="connsiteY2" fmla="*/ 6866 h 537403"/>
              <a:gd name="connsiteX3" fmla="*/ 4620710 w 4746122"/>
              <a:gd name="connsiteY3" fmla="*/ 508516 h 537403"/>
              <a:gd name="connsiteX4" fmla="*/ 0 w 4746122"/>
              <a:gd name="connsiteY4" fmla="*/ 537403 h 537403"/>
              <a:gd name="connsiteX0" fmla="*/ 0 w 4906970"/>
              <a:gd name="connsiteY0" fmla="*/ 1179648 h 1179648"/>
              <a:gd name="connsiteX1" fmla="*/ 5971 w 4906970"/>
              <a:gd name="connsiteY1" fmla="*/ 642245 h 1179648"/>
              <a:gd name="connsiteX2" fmla="*/ 4906970 w 4906970"/>
              <a:gd name="connsiteY2" fmla="*/ 0 h 1179648"/>
              <a:gd name="connsiteX3" fmla="*/ 4620710 w 4906970"/>
              <a:gd name="connsiteY3" fmla="*/ 1150761 h 1179648"/>
              <a:gd name="connsiteX4" fmla="*/ 0 w 4906970"/>
              <a:gd name="connsiteY4" fmla="*/ 1179648 h 1179648"/>
              <a:gd name="connsiteX0" fmla="*/ 15902 w 4922872"/>
              <a:gd name="connsiteY0" fmla="*/ 1179648 h 1179648"/>
              <a:gd name="connsiteX1" fmla="*/ 137 w 4922872"/>
              <a:gd name="connsiteY1" fmla="*/ 7245 h 1179648"/>
              <a:gd name="connsiteX2" fmla="*/ 4922872 w 4922872"/>
              <a:gd name="connsiteY2" fmla="*/ 0 h 1179648"/>
              <a:gd name="connsiteX3" fmla="*/ 4636612 w 4922872"/>
              <a:gd name="connsiteY3" fmla="*/ 1150761 h 1179648"/>
              <a:gd name="connsiteX4" fmla="*/ 15902 w 4922872"/>
              <a:gd name="connsiteY4" fmla="*/ 1179648 h 1179648"/>
              <a:gd name="connsiteX0" fmla="*/ 32145 w 4922813"/>
              <a:gd name="connsiteY0" fmla="*/ 809231 h 1150761"/>
              <a:gd name="connsiteX1" fmla="*/ 78 w 4922813"/>
              <a:gd name="connsiteY1" fmla="*/ 7245 h 1150761"/>
              <a:gd name="connsiteX2" fmla="*/ 4922813 w 4922813"/>
              <a:gd name="connsiteY2" fmla="*/ 0 h 1150761"/>
              <a:gd name="connsiteX3" fmla="*/ 4636553 w 4922813"/>
              <a:gd name="connsiteY3" fmla="*/ 1150761 h 1150761"/>
              <a:gd name="connsiteX4" fmla="*/ 32145 w 4922813"/>
              <a:gd name="connsiteY4" fmla="*/ 809231 h 1150761"/>
              <a:gd name="connsiteX0" fmla="*/ 3090 w 4923101"/>
              <a:gd name="connsiteY0" fmla="*/ 1063231 h 1150761"/>
              <a:gd name="connsiteX1" fmla="*/ 366 w 4923101"/>
              <a:gd name="connsiteY1" fmla="*/ 7245 h 1150761"/>
              <a:gd name="connsiteX2" fmla="*/ 4923101 w 4923101"/>
              <a:gd name="connsiteY2" fmla="*/ 0 h 1150761"/>
              <a:gd name="connsiteX3" fmla="*/ 4636841 w 4923101"/>
              <a:gd name="connsiteY3" fmla="*/ 1150761 h 1150761"/>
              <a:gd name="connsiteX4" fmla="*/ 3090 w 4923101"/>
              <a:gd name="connsiteY4" fmla="*/ 1063231 h 1150761"/>
              <a:gd name="connsiteX0" fmla="*/ 3090 w 4923101"/>
              <a:gd name="connsiteY0" fmla="*/ 1063231 h 1063231"/>
              <a:gd name="connsiteX1" fmla="*/ 366 w 4923101"/>
              <a:gd name="connsiteY1" fmla="*/ 7245 h 1063231"/>
              <a:gd name="connsiteX2" fmla="*/ 4923101 w 4923101"/>
              <a:gd name="connsiteY2" fmla="*/ 0 h 1063231"/>
              <a:gd name="connsiteX3" fmla="*/ 4666185 w 4923101"/>
              <a:gd name="connsiteY3" fmla="*/ 1034344 h 1063231"/>
              <a:gd name="connsiteX4" fmla="*/ 3090 w 4923101"/>
              <a:gd name="connsiteY4" fmla="*/ 1063231 h 106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101" h="1063231">
                <a:moveTo>
                  <a:pt x="3090" y="1063231"/>
                </a:moveTo>
                <a:cubicBezTo>
                  <a:pt x="5051" y="881073"/>
                  <a:pt x="-1595" y="189403"/>
                  <a:pt x="366" y="7245"/>
                </a:cubicBezTo>
                <a:lnTo>
                  <a:pt x="4923101" y="0"/>
                </a:lnTo>
                <a:lnTo>
                  <a:pt x="4666185" y="1034344"/>
                </a:lnTo>
                <a:lnTo>
                  <a:pt x="3090" y="1063231"/>
                </a:lnTo>
                <a:close/>
              </a:path>
            </a:pathLst>
          </a:custGeom>
          <a:solidFill>
            <a:schemeClr val="tx2"/>
          </a:solidFill>
          <a:effectLst>
            <a:outerShdw blurRad="33655" dist="10287" dir="191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</a:t>
            </a:r>
            <a:r>
              <a:rPr lang="de-DE" dirty="0" err="1"/>
              <a:t>GdF</a:t>
            </a:r>
            <a:r>
              <a:rPr lang="de-DE" dirty="0"/>
              <a:t> – Gewerkschaft der Flugsicherung e. V. / Fachbereich XXX / Max Mustermann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491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anstaltungs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457200" y="223200"/>
            <a:ext cx="6273801" cy="810212"/>
          </a:xfrm>
          <a:prstGeom prst="rect">
            <a:avLst/>
          </a:prstGeom>
        </p:spPr>
        <p:txBody>
          <a:bodyPr vert="horz" lIns="108000" tIns="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i="0" kern="1200" cap="all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/>
              <a:t>Fachbereich XXXX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781" y="1602000"/>
            <a:ext cx="3820195" cy="99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cap="all">
                <a:solidFill>
                  <a:srgbClr val="4D53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VERANSTALTUNGSNAME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56598" y="1602000"/>
            <a:ext cx="3820194" cy="997200"/>
          </a:xfrm>
        </p:spPr>
        <p:txBody>
          <a:bodyPr tIns="187200" anchor="t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Datum und Ort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472781" y="2743957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idx="15"/>
          </p:nvPr>
        </p:nvSpPr>
        <p:spPr>
          <a:xfrm>
            <a:off x="1802349" y="2743957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6"/>
          </p:nvPr>
        </p:nvSpPr>
        <p:spPr>
          <a:xfrm>
            <a:off x="4461485" y="2743957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Bildplatzhalter 2"/>
          <p:cNvSpPr>
            <a:spLocks noGrp="1"/>
          </p:cNvSpPr>
          <p:nvPr>
            <p:ph type="pic" idx="17"/>
          </p:nvPr>
        </p:nvSpPr>
        <p:spPr>
          <a:xfrm>
            <a:off x="3131917" y="2743957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3" name="Bildplatzhalter 2"/>
          <p:cNvSpPr>
            <a:spLocks noGrp="1"/>
          </p:cNvSpPr>
          <p:nvPr>
            <p:ph type="pic" idx="18"/>
          </p:nvPr>
        </p:nvSpPr>
        <p:spPr>
          <a:xfrm>
            <a:off x="5791053" y="2743957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72781" y="3958459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idx="20"/>
          </p:nvPr>
        </p:nvSpPr>
        <p:spPr>
          <a:xfrm>
            <a:off x="7120620" y="2743957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idx="27"/>
          </p:nvPr>
        </p:nvSpPr>
        <p:spPr>
          <a:xfrm>
            <a:off x="472781" y="4642142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7" name="Bildplatzhalter 2"/>
          <p:cNvSpPr>
            <a:spLocks noGrp="1"/>
          </p:cNvSpPr>
          <p:nvPr>
            <p:ph type="pic" idx="28"/>
          </p:nvPr>
        </p:nvSpPr>
        <p:spPr>
          <a:xfrm>
            <a:off x="1802349" y="4642142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29"/>
          </p:nvPr>
        </p:nvSpPr>
        <p:spPr>
          <a:xfrm>
            <a:off x="4461485" y="4642142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idx="30"/>
          </p:nvPr>
        </p:nvSpPr>
        <p:spPr>
          <a:xfrm>
            <a:off x="3131917" y="4642142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0" name="Bildplatzhalter 2"/>
          <p:cNvSpPr>
            <a:spLocks noGrp="1"/>
          </p:cNvSpPr>
          <p:nvPr>
            <p:ph type="pic" idx="31"/>
          </p:nvPr>
        </p:nvSpPr>
        <p:spPr>
          <a:xfrm>
            <a:off x="5791053" y="4642142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1" name="Bildplatzhalter 2"/>
          <p:cNvSpPr>
            <a:spLocks noGrp="1"/>
          </p:cNvSpPr>
          <p:nvPr>
            <p:ph type="pic" idx="33"/>
          </p:nvPr>
        </p:nvSpPr>
        <p:spPr>
          <a:xfrm>
            <a:off x="7120620" y="4642142"/>
            <a:ext cx="1156172" cy="115617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9" hasCustomPrompt="1"/>
          </p:nvPr>
        </p:nvSpPr>
        <p:spPr>
          <a:xfrm>
            <a:off x="472781" y="4291146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802349" y="3958459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41" hasCustomPrompt="1"/>
          </p:nvPr>
        </p:nvSpPr>
        <p:spPr>
          <a:xfrm>
            <a:off x="1802349" y="4291146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2D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131917" y="3958459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43" hasCustomPrompt="1"/>
          </p:nvPr>
        </p:nvSpPr>
        <p:spPr>
          <a:xfrm>
            <a:off x="3131917" y="4291146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2D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461485" y="3958459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45" hasCustomPrompt="1"/>
          </p:nvPr>
        </p:nvSpPr>
        <p:spPr>
          <a:xfrm>
            <a:off x="4461485" y="4291146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46" hasCustomPrompt="1"/>
          </p:nvPr>
        </p:nvSpPr>
        <p:spPr>
          <a:xfrm>
            <a:off x="5791053" y="3958459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47" hasCustomPrompt="1"/>
          </p:nvPr>
        </p:nvSpPr>
        <p:spPr>
          <a:xfrm>
            <a:off x="5791053" y="4291146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48" hasCustomPrompt="1"/>
          </p:nvPr>
        </p:nvSpPr>
        <p:spPr>
          <a:xfrm>
            <a:off x="7120620" y="3958459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2" name="Textplatzhalt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120620" y="4291146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3" name="Textplatzhalt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72781" y="5865715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4" name="Textplatzhalter 7"/>
          <p:cNvSpPr>
            <a:spLocks noGrp="1"/>
          </p:cNvSpPr>
          <p:nvPr>
            <p:ph type="body" sz="quarter" idx="51" hasCustomPrompt="1"/>
          </p:nvPr>
        </p:nvSpPr>
        <p:spPr>
          <a:xfrm>
            <a:off x="472781" y="6198402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5" name="Textplatzhalt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802349" y="5865715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53" hasCustomPrompt="1"/>
          </p:nvPr>
        </p:nvSpPr>
        <p:spPr>
          <a:xfrm>
            <a:off x="1802349" y="6198402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54" hasCustomPrompt="1"/>
          </p:nvPr>
        </p:nvSpPr>
        <p:spPr>
          <a:xfrm>
            <a:off x="3131917" y="5865715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55" hasCustomPrompt="1"/>
          </p:nvPr>
        </p:nvSpPr>
        <p:spPr>
          <a:xfrm>
            <a:off x="3131917" y="6198402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9" name="Textplatzhalt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61485" y="5865715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40" name="Textplatzhalter 7"/>
          <p:cNvSpPr>
            <a:spLocks noGrp="1"/>
          </p:cNvSpPr>
          <p:nvPr>
            <p:ph type="body" sz="quarter" idx="57" hasCustomPrompt="1"/>
          </p:nvPr>
        </p:nvSpPr>
        <p:spPr>
          <a:xfrm>
            <a:off x="4461485" y="6198402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1" name="Textplatzhalter 7"/>
          <p:cNvSpPr>
            <a:spLocks noGrp="1"/>
          </p:cNvSpPr>
          <p:nvPr>
            <p:ph type="body" sz="quarter" idx="58" hasCustomPrompt="1"/>
          </p:nvPr>
        </p:nvSpPr>
        <p:spPr>
          <a:xfrm>
            <a:off x="5791053" y="5865715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791053" y="6198402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3" name="Textplatzhalter 7"/>
          <p:cNvSpPr>
            <a:spLocks noGrp="1"/>
          </p:cNvSpPr>
          <p:nvPr>
            <p:ph type="body" sz="quarter" idx="60" hasCustomPrompt="1"/>
          </p:nvPr>
        </p:nvSpPr>
        <p:spPr>
          <a:xfrm>
            <a:off x="7120620" y="5865715"/>
            <a:ext cx="1156172" cy="31857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1" i="0">
                <a:solidFill>
                  <a:srgbClr val="4D533B"/>
                </a:solidFill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44" name="Textplatzhalter 7"/>
          <p:cNvSpPr>
            <a:spLocks noGrp="1"/>
          </p:cNvSpPr>
          <p:nvPr>
            <p:ph type="body" sz="quarter" idx="61" hasCustomPrompt="1"/>
          </p:nvPr>
        </p:nvSpPr>
        <p:spPr>
          <a:xfrm>
            <a:off x="7120620" y="6198402"/>
            <a:ext cx="1156172" cy="21759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800" b="0" i="0">
                <a:solidFill>
                  <a:srgbClr val="FFA800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1014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979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781" y="1602000"/>
            <a:ext cx="8290221" cy="99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rgbClr val="4D53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2782" y="2736000"/>
            <a:ext cx="8290220" cy="3287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8258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überschrift mit 2 Textfe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72781" y="1602000"/>
            <a:ext cx="8307682" cy="997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rgbClr val="4D535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MASTERFORMAT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2782" y="2736000"/>
            <a:ext cx="4032000" cy="31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748067" y="2736000"/>
            <a:ext cx="4032000" cy="31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978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72782" y="1602000"/>
            <a:ext cx="8290220" cy="4519400"/>
          </a:xfrm>
        </p:spPr>
        <p:txBody>
          <a:bodyPr/>
          <a:lstStyle>
            <a:lvl1pPr>
              <a:defRPr b="1">
                <a:solidFill>
                  <a:srgbClr val="4D535C"/>
                </a:solidFill>
              </a:defRPr>
            </a:lvl1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66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472782" y="2736001"/>
            <a:ext cx="4038600" cy="33912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4724403" y="2736000"/>
            <a:ext cx="4038600" cy="33912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2782" y="1602000"/>
            <a:ext cx="8298156" cy="9969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4D535C"/>
                </a:solidFill>
              </a:defRPr>
            </a:lvl1pPr>
          </a:lstStyle>
          <a:p>
            <a:pPr lvl="0"/>
            <a:r>
              <a:rPr lang="de-DE" dirty="0"/>
              <a:t>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254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GdF – Gewerkschaft der Flugsicherung e. V. / Fachbereich XXX / Max Mustermann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301066" y="1602001"/>
            <a:ext cx="4469871" cy="43924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80573" y="1602001"/>
            <a:ext cx="3566494" cy="4373898"/>
          </a:xfrm>
        </p:spPr>
        <p:txBody>
          <a:bodyPr tIns="54000">
            <a:normAutofit/>
          </a:bodyPr>
          <a:lstStyle>
            <a:lvl1pPr marL="0" indent="0">
              <a:buNone/>
              <a:defRPr sz="2000">
                <a:solidFill>
                  <a:srgbClr val="4D535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76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m 15"/>
          <p:cNvSpPr/>
          <p:nvPr userDrawn="1"/>
        </p:nvSpPr>
        <p:spPr>
          <a:xfrm>
            <a:off x="9854" y="6552378"/>
            <a:ext cx="7738663" cy="344795"/>
          </a:xfrm>
          <a:custGeom>
            <a:avLst/>
            <a:gdLst>
              <a:gd name="connsiteX0" fmla="*/ 0 w 4938611"/>
              <a:gd name="connsiteY0" fmla="*/ 501650 h 501650"/>
              <a:gd name="connsiteX1" fmla="*/ 125413 w 4938611"/>
              <a:gd name="connsiteY1" fmla="*/ 0 h 501650"/>
              <a:gd name="connsiteX2" fmla="*/ 4938611 w 4938611"/>
              <a:gd name="connsiteY2" fmla="*/ 0 h 501650"/>
              <a:gd name="connsiteX3" fmla="*/ 4813199 w 4938611"/>
              <a:gd name="connsiteY3" fmla="*/ 501650 h 501650"/>
              <a:gd name="connsiteX4" fmla="*/ 0 w 4938611"/>
              <a:gd name="connsiteY4" fmla="*/ 501650 h 501650"/>
              <a:gd name="connsiteX0" fmla="*/ 76292 w 4813198"/>
              <a:gd name="connsiteY0" fmla="*/ 524062 h 524062"/>
              <a:gd name="connsiteX1" fmla="*/ 0 w 4813198"/>
              <a:gd name="connsiteY1" fmla="*/ 0 h 524062"/>
              <a:gd name="connsiteX2" fmla="*/ 4813198 w 4813198"/>
              <a:gd name="connsiteY2" fmla="*/ 0 h 524062"/>
              <a:gd name="connsiteX3" fmla="*/ 4687786 w 4813198"/>
              <a:gd name="connsiteY3" fmla="*/ 501650 h 524062"/>
              <a:gd name="connsiteX4" fmla="*/ 76292 w 4813198"/>
              <a:gd name="connsiteY4" fmla="*/ 524062 h 524062"/>
              <a:gd name="connsiteX0" fmla="*/ 0 w 4736906"/>
              <a:gd name="connsiteY0" fmla="*/ 531532 h 531532"/>
              <a:gd name="connsiteX1" fmla="*/ 28296 w 4736906"/>
              <a:gd name="connsiteY1" fmla="*/ 0 h 531532"/>
              <a:gd name="connsiteX2" fmla="*/ 4736906 w 4736906"/>
              <a:gd name="connsiteY2" fmla="*/ 7470 h 531532"/>
              <a:gd name="connsiteX3" fmla="*/ 4611494 w 4736906"/>
              <a:gd name="connsiteY3" fmla="*/ 509120 h 531532"/>
              <a:gd name="connsiteX4" fmla="*/ 0 w 4736906"/>
              <a:gd name="connsiteY4" fmla="*/ 531532 h 531532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89082 w 4714494"/>
              <a:gd name="connsiteY3" fmla="*/ 509120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603222 w 4714494"/>
              <a:gd name="connsiteY3" fmla="*/ 515459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90473 w 4714494"/>
              <a:gd name="connsiteY3" fmla="*/ 521173 h 546473"/>
              <a:gd name="connsiteX4" fmla="*/ 0 w 4714494"/>
              <a:gd name="connsiteY4" fmla="*/ 546473 h 546473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55414 w 4714494"/>
              <a:gd name="connsiteY3" fmla="*/ 521173 h 546473"/>
              <a:gd name="connsiteX4" fmla="*/ 0 w 4714494"/>
              <a:gd name="connsiteY4" fmla="*/ 546473 h 546473"/>
              <a:gd name="connsiteX0" fmla="*/ 0 w 4666687"/>
              <a:gd name="connsiteY0" fmla="*/ 546473 h 546473"/>
              <a:gd name="connsiteX1" fmla="*/ 5884 w 4666687"/>
              <a:gd name="connsiteY1" fmla="*/ 0 h 546473"/>
              <a:gd name="connsiteX2" fmla="*/ 4666687 w 4666687"/>
              <a:gd name="connsiteY2" fmla="*/ 7470 h 546473"/>
              <a:gd name="connsiteX3" fmla="*/ 4555414 w 4666687"/>
              <a:gd name="connsiteY3" fmla="*/ 521173 h 546473"/>
              <a:gd name="connsiteX4" fmla="*/ 0 w 4666687"/>
              <a:gd name="connsiteY4" fmla="*/ 546473 h 546473"/>
              <a:gd name="connsiteX0" fmla="*/ 194128 w 4860815"/>
              <a:gd name="connsiteY0" fmla="*/ 539003 h 539003"/>
              <a:gd name="connsiteX1" fmla="*/ 14 w 4860815"/>
              <a:gd name="connsiteY1" fmla="*/ 1069 h 539003"/>
              <a:gd name="connsiteX2" fmla="*/ 4860815 w 4860815"/>
              <a:gd name="connsiteY2" fmla="*/ 0 h 539003"/>
              <a:gd name="connsiteX3" fmla="*/ 4749542 w 4860815"/>
              <a:gd name="connsiteY3" fmla="*/ 513703 h 539003"/>
              <a:gd name="connsiteX4" fmla="*/ 194128 w 4860815"/>
              <a:gd name="connsiteY4" fmla="*/ 539003 h 539003"/>
              <a:gd name="connsiteX0" fmla="*/ 3968 w 4861128"/>
              <a:gd name="connsiteY0" fmla="*/ 547542 h 547542"/>
              <a:gd name="connsiteX1" fmla="*/ 327 w 4861128"/>
              <a:gd name="connsiteY1" fmla="*/ 1069 h 547542"/>
              <a:gd name="connsiteX2" fmla="*/ 4861128 w 4861128"/>
              <a:gd name="connsiteY2" fmla="*/ 0 h 547542"/>
              <a:gd name="connsiteX3" fmla="*/ 4749855 w 4861128"/>
              <a:gd name="connsiteY3" fmla="*/ 513703 h 547542"/>
              <a:gd name="connsiteX4" fmla="*/ 3968 w 4861128"/>
              <a:gd name="connsiteY4" fmla="*/ 547542 h 547542"/>
              <a:gd name="connsiteX0" fmla="*/ 73835 w 4930995"/>
              <a:gd name="connsiteY0" fmla="*/ 547542 h 547542"/>
              <a:gd name="connsiteX1" fmla="*/ 36 w 4930995"/>
              <a:gd name="connsiteY1" fmla="*/ 1069 h 547542"/>
              <a:gd name="connsiteX2" fmla="*/ 4930995 w 4930995"/>
              <a:gd name="connsiteY2" fmla="*/ 0 h 547542"/>
              <a:gd name="connsiteX3" fmla="*/ 4819722 w 4930995"/>
              <a:gd name="connsiteY3" fmla="*/ 513703 h 547542"/>
              <a:gd name="connsiteX4" fmla="*/ 73835 w 4930995"/>
              <a:gd name="connsiteY4" fmla="*/ 547542 h 547542"/>
              <a:gd name="connsiteX0" fmla="*/ 0 w 4932714"/>
              <a:gd name="connsiteY0" fmla="*/ 566897 h 566897"/>
              <a:gd name="connsiteX1" fmla="*/ 1755 w 4932714"/>
              <a:gd name="connsiteY1" fmla="*/ 1069 h 566897"/>
              <a:gd name="connsiteX2" fmla="*/ 4932714 w 4932714"/>
              <a:gd name="connsiteY2" fmla="*/ 0 h 566897"/>
              <a:gd name="connsiteX3" fmla="*/ 4821441 w 4932714"/>
              <a:gd name="connsiteY3" fmla="*/ 513703 h 566897"/>
              <a:gd name="connsiteX4" fmla="*/ 0 w 4932714"/>
              <a:gd name="connsiteY4" fmla="*/ 566897 h 566897"/>
              <a:gd name="connsiteX0" fmla="*/ 0 w 4932714"/>
              <a:gd name="connsiteY0" fmla="*/ 394090 h 515118"/>
              <a:gd name="connsiteX1" fmla="*/ 1755 w 4932714"/>
              <a:gd name="connsiteY1" fmla="*/ 1069 h 515118"/>
              <a:gd name="connsiteX2" fmla="*/ 4932714 w 4932714"/>
              <a:gd name="connsiteY2" fmla="*/ 0 h 515118"/>
              <a:gd name="connsiteX3" fmla="*/ 4821441 w 4932714"/>
              <a:gd name="connsiteY3" fmla="*/ 513703 h 515118"/>
              <a:gd name="connsiteX4" fmla="*/ 0 w 4932714"/>
              <a:gd name="connsiteY4" fmla="*/ 394090 h 515118"/>
              <a:gd name="connsiteX0" fmla="*/ 0 w 4932714"/>
              <a:gd name="connsiteY0" fmla="*/ 394090 h 394090"/>
              <a:gd name="connsiteX1" fmla="*/ 1755 w 4932714"/>
              <a:gd name="connsiteY1" fmla="*/ 1069 h 394090"/>
              <a:gd name="connsiteX2" fmla="*/ 4932714 w 4932714"/>
              <a:gd name="connsiteY2" fmla="*/ 0 h 394090"/>
              <a:gd name="connsiteX3" fmla="*/ 4851798 w 4932714"/>
              <a:gd name="connsiteY3" fmla="*/ 374594 h 394090"/>
              <a:gd name="connsiteX4" fmla="*/ 0 w 4932714"/>
              <a:gd name="connsiteY4" fmla="*/ 394090 h 39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714" h="394090">
                <a:moveTo>
                  <a:pt x="0" y="394090"/>
                </a:moveTo>
                <a:cubicBezTo>
                  <a:pt x="1961" y="211932"/>
                  <a:pt x="-206" y="183227"/>
                  <a:pt x="1755" y="1069"/>
                </a:cubicBezTo>
                <a:lnTo>
                  <a:pt x="4932714" y="0"/>
                </a:lnTo>
                <a:lnTo>
                  <a:pt x="4851798" y="374594"/>
                </a:lnTo>
                <a:lnTo>
                  <a:pt x="0" y="394090"/>
                </a:lnTo>
                <a:close/>
              </a:path>
            </a:pathLst>
          </a:custGeom>
          <a:solidFill>
            <a:srgbClr val="4D535C"/>
          </a:solidFill>
          <a:ln>
            <a:solidFill>
              <a:srgbClr val="4D535C"/>
            </a:solidFill>
          </a:ln>
          <a:effectLst>
            <a:outerShdw blurRad="33655" dist="10287" dir="191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arallelogramm 15"/>
          <p:cNvSpPr/>
          <p:nvPr userDrawn="1"/>
        </p:nvSpPr>
        <p:spPr>
          <a:xfrm>
            <a:off x="-2101" y="6487845"/>
            <a:ext cx="7703000" cy="398308"/>
          </a:xfrm>
          <a:custGeom>
            <a:avLst/>
            <a:gdLst>
              <a:gd name="connsiteX0" fmla="*/ 0 w 4938611"/>
              <a:gd name="connsiteY0" fmla="*/ 501650 h 501650"/>
              <a:gd name="connsiteX1" fmla="*/ 125413 w 4938611"/>
              <a:gd name="connsiteY1" fmla="*/ 0 h 501650"/>
              <a:gd name="connsiteX2" fmla="*/ 4938611 w 4938611"/>
              <a:gd name="connsiteY2" fmla="*/ 0 h 501650"/>
              <a:gd name="connsiteX3" fmla="*/ 4813199 w 4938611"/>
              <a:gd name="connsiteY3" fmla="*/ 501650 h 501650"/>
              <a:gd name="connsiteX4" fmla="*/ 0 w 4938611"/>
              <a:gd name="connsiteY4" fmla="*/ 501650 h 501650"/>
              <a:gd name="connsiteX0" fmla="*/ 76292 w 4813198"/>
              <a:gd name="connsiteY0" fmla="*/ 524062 h 524062"/>
              <a:gd name="connsiteX1" fmla="*/ 0 w 4813198"/>
              <a:gd name="connsiteY1" fmla="*/ 0 h 524062"/>
              <a:gd name="connsiteX2" fmla="*/ 4813198 w 4813198"/>
              <a:gd name="connsiteY2" fmla="*/ 0 h 524062"/>
              <a:gd name="connsiteX3" fmla="*/ 4687786 w 4813198"/>
              <a:gd name="connsiteY3" fmla="*/ 501650 h 524062"/>
              <a:gd name="connsiteX4" fmla="*/ 76292 w 4813198"/>
              <a:gd name="connsiteY4" fmla="*/ 524062 h 524062"/>
              <a:gd name="connsiteX0" fmla="*/ 0 w 4736906"/>
              <a:gd name="connsiteY0" fmla="*/ 531532 h 531532"/>
              <a:gd name="connsiteX1" fmla="*/ 28296 w 4736906"/>
              <a:gd name="connsiteY1" fmla="*/ 0 h 531532"/>
              <a:gd name="connsiteX2" fmla="*/ 4736906 w 4736906"/>
              <a:gd name="connsiteY2" fmla="*/ 7470 h 531532"/>
              <a:gd name="connsiteX3" fmla="*/ 4611494 w 4736906"/>
              <a:gd name="connsiteY3" fmla="*/ 509120 h 531532"/>
              <a:gd name="connsiteX4" fmla="*/ 0 w 4736906"/>
              <a:gd name="connsiteY4" fmla="*/ 531532 h 531532"/>
              <a:gd name="connsiteX0" fmla="*/ 0 w 4714494"/>
              <a:gd name="connsiteY0" fmla="*/ 546473 h 546473"/>
              <a:gd name="connsiteX1" fmla="*/ 5884 w 4714494"/>
              <a:gd name="connsiteY1" fmla="*/ 0 h 546473"/>
              <a:gd name="connsiteX2" fmla="*/ 4714494 w 4714494"/>
              <a:gd name="connsiteY2" fmla="*/ 7470 h 546473"/>
              <a:gd name="connsiteX3" fmla="*/ 4589082 w 4714494"/>
              <a:gd name="connsiteY3" fmla="*/ 509120 h 546473"/>
              <a:gd name="connsiteX4" fmla="*/ 0 w 4714494"/>
              <a:gd name="connsiteY4" fmla="*/ 546473 h 546473"/>
              <a:gd name="connsiteX0" fmla="*/ 0 w 4714494"/>
              <a:gd name="connsiteY0" fmla="*/ 539003 h 539003"/>
              <a:gd name="connsiteX1" fmla="*/ 849863 w 4714494"/>
              <a:gd name="connsiteY1" fmla="*/ 1601 h 539003"/>
              <a:gd name="connsiteX2" fmla="*/ 4714494 w 4714494"/>
              <a:gd name="connsiteY2" fmla="*/ 0 h 539003"/>
              <a:gd name="connsiteX3" fmla="*/ 4589082 w 4714494"/>
              <a:gd name="connsiteY3" fmla="*/ 501650 h 539003"/>
              <a:gd name="connsiteX4" fmla="*/ 0 w 4714494"/>
              <a:gd name="connsiteY4" fmla="*/ 539003 h 539003"/>
              <a:gd name="connsiteX0" fmla="*/ 0 w 4429441"/>
              <a:gd name="connsiteY0" fmla="*/ 539003 h 539003"/>
              <a:gd name="connsiteX1" fmla="*/ 564810 w 4429441"/>
              <a:gd name="connsiteY1" fmla="*/ 1601 h 539003"/>
              <a:gd name="connsiteX2" fmla="*/ 4429441 w 4429441"/>
              <a:gd name="connsiteY2" fmla="*/ 0 h 539003"/>
              <a:gd name="connsiteX3" fmla="*/ 4304029 w 4429441"/>
              <a:gd name="connsiteY3" fmla="*/ 501650 h 539003"/>
              <a:gd name="connsiteX4" fmla="*/ 0 w 4429441"/>
              <a:gd name="connsiteY4" fmla="*/ 539003 h 539003"/>
              <a:gd name="connsiteX0" fmla="*/ 38895 w 4468336"/>
              <a:gd name="connsiteY0" fmla="*/ 539003 h 539003"/>
              <a:gd name="connsiteX1" fmla="*/ 65 w 4468336"/>
              <a:gd name="connsiteY1" fmla="*/ 1601 h 539003"/>
              <a:gd name="connsiteX2" fmla="*/ 4468336 w 4468336"/>
              <a:gd name="connsiteY2" fmla="*/ 0 h 539003"/>
              <a:gd name="connsiteX3" fmla="*/ 4342924 w 4468336"/>
              <a:gd name="connsiteY3" fmla="*/ 501650 h 539003"/>
              <a:gd name="connsiteX4" fmla="*/ 38895 w 4468336"/>
              <a:gd name="connsiteY4" fmla="*/ 539003 h 539003"/>
              <a:gd name="connsiteX0" fmla="*/ 268986 w 4698427"/>
              <a:gd name="connsiteY0" fmla="*/ 539003 h 539003"/>
              <a:gd name="connsiteX1" fmla="*/ 10 w 4698427"/>
              <a:gd name="connsiteY1" fmla="*/ 1601 h 539003"/>
              <a:gd name="connsiteX2" fmla="*/ 4698427 w 4698427"/>
              <a:gd name="connsiteY2" fmla="*/ 0 h 539003"/>
              <a:gd name="connsiteX3" fmla="*/ 4573015 w 4698427"/>
              <a:gd name="connsiteY3" fmla="*/ 501650 h 539003"/>
              <a:gd name="connsiteX4" fmla="*/ 268986 w 4698427"/>
              <a:gd name="connsiteY4" fmla="*/ 539003 h 539003"/>
              <a:gd name="connsiteX0" fmla="*/ 0 w 4714822"/>
              <a:gd name="connsiteY0" fmla="*/ 539003 h 539003"/>
              <a:gd name="connsiteX1" fmla="*/ 16405 w 4714822"/>
              <a:gd name="connsiteY1" fmla="*/ 1601 h 539003"/>
              <a:gd name="connsiteX2" fmla="*/ 4714822 w 4714822"/>
              <a:gd name="connsiteY2" fmla="*/ 0 h 539003"/>
              <a:gd name="connsiteX3" fmla="*/ 4589410 w 4714822"/>
              <a:gd name="connsiteY3" fmla="*/ 501650 h 539003"/>
              <a:gd name="connsiteX4" fmla="*/ 0 w 4714822"/>
              <a:gd name="connsiteY4" fmla="*/ 539003 h 539003"/>
              <a:gd name="connsiteX0" fmla="*/ 25423 w 4740245"/>
              <a:gd name="connsiteY0" fmla="*/ 545869 h 545869"/>
              <a:gd name="connsiteX1" fmla="*/ 94 w 4740245"/>
              <a:gd name="connsiteY1" fmla="*/ 0 h 545869"/>
              <a:gd name="connsiteX2" fmla="*/ 4740245 w 4740245"/>
              <a:gd name="connsiteY2" fmla="*/ 6866 h 545869"/>
              <a:gd name="connsiteX3" fmla="*/ 4614833 w 4740245"/>
              <a:gd name="connsiteY3" fmla="*/ 508516 h 545869"/>
              <a:gd name="connsiteX4" fmla="*/ 25423 w 4740245"/>
              <a:gd name="connsiteY4" fmla="*/ 545869 h 545869"/>
              <a:gd name="connsiteX0" fmla="*/ 0 w 4746122"/>
              <a:gd name="connsiteY0" fmla="*/ 537403 h 537403"/>
              <a:gd name="connsiteX1" fmla="*/ 5971 w 4746122"/>
              <a:gd name="connsiteY1" fmla="*/ 0 h 537403"/>
              <a:gd name="connsiteX2" fmla="*/ 4746122 w 4746122"/>
              <a:gd name="connsiteY2" fmla="*/ 6866 h 537403"/>
              <a:gd name="connsiteX3" fmla="*/ 4620710 w 4746122"/>
              <a:gd name="connsiteY3" fmla="*/ 508516 h 537403"/>
              <a:gd name="connsiteX4" fmla="*/ 0 w 4746122"/>
              <a:gd name="connsiteY4" fmla="*/ 537403 h 537403"/>
              <a:gd name="connsiteX0" fmla="*/ 0 w 4746122"/>
              <a:gd name="connsiteY0" fmla="*/ 537403 h 537403"/>
              <a:gd name="connsiteX1" fmla="*/ 5971 w 4746122"/>
              <a:gd name="connsiteY1" fmla="*/ 0 h 537403"/>
              <a:gd name="connsiteX2" fmla="*/ 4746122 w 4746122"/>
              <a:gd name="connsiteY2" fmla="*/ 6866 h 537403"/>
              <a:gd name="connsiteX3" fmla="*/ 4654246 w 4746122"/>
              <a:gd name="connsiteY3" fmla="*/ 381516 h 537403"/>
              <a:gd name="connsiteX4" fmla="*/ 0 w 4746122"/>
              <a:gd name="connsiteY4" fmla="*/ 537403 h 537403"/>
              <a:gd name="connsiteX0" fmla="*/ 0 w 4746122"/>
              <a:gd name="connsiteY0" fmla="*/ 398308 h 398308"/>
              <a:gd name="connsiteX1" fmla="*/ 5971 w 4746122"/>
              <a:gd name="connsiteY1" fmla="*/ 0 h 398308"/>
              <a:gd name="connsiteX2" fmla="*/ 4746122 w 4746122"/>
              <a:gd name="connsiteY2" fmla="*/ 6866 h 398308"/>
              <a:gd name="connsiteX3" fmla="*/ 4654246 w 4746122"/>
              <a:gd name="connsiteY3" fmla="*/ 381516 h 398308"/>
              <a:gd name="connsiteX4" fmla="*/ 0 w 4746122"/>
              <a:gd name="connsiteY4" fmla="*/ 398308 h 39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6122" h="398308">
                <a:moveTo>
                  <a:pt x="0" y="398308"/>
                </a:moveTo>
                <a:cubicBezTo>
                  <a:pt x="1961" y="216150"/>
                  <a:pt x="4010" y="182158"/>
                  <a:pt x="5971" y="0"/>
                </a:cubicBezTo>
                <a:lnTo>
                  <a:pt x="4746122" y="6866"/>
                </a:lnTo>
                <a:lnTo>
                  <a:pt x="4654246" y="381516"/>
                </a:lnTo>
                <a:lnTo>
                  <a:pt x="0" y="398308"/>
                </a:lnTo>
                <a:close/>
              </a:path>
            </a:pathLst>
          </a:custGeom>
          <a:solidFill>
            <a:schemeClr val="tx2"/>
          </a:solidFill>
          <a:effectLst>
            <a:outerShdw blurRad="33655" dist="10287" dir="19140000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" y="470764"/>
            <a:ext cx="9106785" cy="149958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  <a:prstGeom prst="rect">
            <a:avLst/>
          </a:prstGeom>
        </p:spPr>
        <p:txBody>
          <a:bodyPr vert="horz" lIns="10800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137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91791" y="6520374"/>
            <a:ext cx="6646217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© </a:t>
            </a:r>
            <a:r>
              <a:rPr lang="de-DE" dirty="0" err="1"/>
              <a:t>GdF</a:t>
            </a:r>
            <a:r>
              <a:rPr lang="de-DE" dirty="0"/>
              <a:t> – Gewerkschaft der Flugsicherung e. V. / Fachbereich XXX / Max Mustermann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32168" y="6520374"/>
            <a:ext cx="809659" cy="30175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15D1FC1D-1100-5A4D-B2D5-3AB2916C7C6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2" name="Bild 11" descr="GdF_Logo_4c_Vekto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1" y="224838"/>
            <a:ext cx="1189578" cy="7747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89459" y="6518223"/>
            <a:ext cx="802332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D77C1C19-962D-554B-9486-CAB7D7368CC7}" type="datetime5">
              <a:rPr lang="de-DE" smtClean="0"/>
              <a:pPr/>
              <a:t>25-09-08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23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1" i="0" kern="1200" cap="all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FFA82D"/>
        </a:buClr>
        <a:buSzPct val="109000"/>
        <a:buFontTx/>
        <a:buNone/>
        <a:defRPr sz="2000" b="1" i="0" kern="1200">
          <a:solidFill>
            <a:schemeClr val="tx1"/>
          </a:solidFill>
          <a:latin typeface="Arial"/>
          <a:ea typeface="+mn-ea"/>
          <a:cs typeface="Arial"/>
        </a:defRPr>
      </a:lvl1pPr>
      <a:lvl2pPr marL="539750" indent="-273050" algn="l" defTabSz="457200" rtl="0" eaLnBrk="1" latinLnBrk="0" hangingPunct="1">
        <a:spcBef>
          <a:spcPct val="20000"/>
        </a:spcBef>
        <a:buClr>
          <a:srgbClr val="FFA82D"/>
        </a:buClr>
        <a:buSzPct val="103000"/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984250" indent="-1778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346200" indent="-177800" algn="l" defTabSz="457200" rtl="0" eaLnBrk="1" latinLnBrk="0" hangingPunct="1">
        <a:spcBef>
          <a:spcPct val="20000"/>
        </a:spcBef>
        <a:buClr>
          <a:srgbClr val="4D533B"/>
        </a:buClr>
        <a:buSzPct val="100000"/>
        <a:buFont typeface="Symbol" charset="2"/>
        <a:buChar char="-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797050" indent="-184150" algn="l" defTabSz="457200" rtl="0" eaLnBrk="1" latinLnBrk="0" hangingPunct="1">
        <a:spcBef>
          <a:spcPct val="20000"/>
        </a:spcBef>
        <a:buClr>
          <a:srgbClr val="4D533B"/>
        </a:buClr>
        <a:buSzPct val="100000"/>
        <a:buFont typeface="Symbol" charset="2"/>
        <a:buChar char="-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6CD13D9-9E76-B56E-933C-292C0BC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1</a:t>
            </a:r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88B85743-4C92-7C92-9C3E-C3FF1C1A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E9A8615-B945-14A5-B3D8-CBE5A793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7" name="Inhaltsplatzhalter 6" descr="Ein Bild, das Regenbogen, Himmel, Person, Im Haus enthält.&#10;&#10;KI-generierte Inhalte können fehlerhaft sein.">
            <a:extLst>
              <a:ext uri="{FF2B5EF4-FFF2-40B4-BE49-F238E27FC236}">
                <a16:creationId xmlns:a16="http://schemas.microsoft.com/office/drawing/2014/main" id="{69A9159A-2793-A4CC-1312-2DC0E9E2F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168" y="1451295"/>
            <a:ext cx="8523049" cy="4832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617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EEDB0-C17F-EC4B-1FA8-B8A8AC5D5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750C4-29FA-F5FF-A236-E02A8CD0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835CC7-9A3D-4D22-8885-E41A974D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FBB2F3CF-5C0E-BAAE-886D-C6194959C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3" y="1602001"/>
            <a:ext cx="8292724" cy="4373898"/>
          </a:xfrm>
        </p:spPr>
        <p:txBody>
          <a:bodyPr>
            <a:normAutofit/>
          </a:bodyPr>
          <a:lstStyle/>
          <a:p>
            <a:r>
              <a:rPr lang="de-DE" dirty="0"/>
              <a:t>Regulation</a:t>
            </a:r>
          </a:p>
          <a:p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EASA Regulation (EU) 2020 / 1234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4D535C"/>
                </a:solidFill>
              </a:rPr>
              <a:t>„Apron Management Services at </a:t>
            </a:r>
            <a:r>
              <a:rPr lang="de-DE" sz="1800" dirty="0" err="1">
                <a:solidFill>
                  <a:srgbClr val="4D535C"/>
                </a:solidFill>
              </a:rPr>
              <a:t>Aerodromes</a:t>
            </a:r>
            <a:r>
              <a:rPr lang="de-DE" sz="1800" dirty="0">
                <a:solidFill>
                  <a:srgbClr val="4D535C"/>
                </a:solidFill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Written agreements between aerodrome operator and </a:t>
            </a:r>
            <a:r>
              <a:rPr lang="de-DE" sz="1800" b="0" dirty="0" err="1"/>
              <a:t>apron</a:t>
            </a:r>
            <a:r>
              <a:rPr lang="de-DE" sz="1800" b="0" dirty="0"/>
              <a:t> </a:t>
            </a:r>
            <a:r>
              <a:rPr lang="de-DE" sz="1800" b="0" dirty="0" err="1"/>
              <a:t>management</a:t>
            </a:r>
            <a:r>
              <a:rPr lang="de-DE" sz="1800" b="0" dirty="0"/>
              <a:t> </a:t>
            </a:r>
            <a:r>
              <a:rPr lang="de-DE" sz="1800" b="0" dirty="0" err="1"/>
              <a:t>service</a:t>
            </a:r>
            <a:r>
              <a:rPr lang="de-DE" sz="1800" b="0" dirty="0"/>
              <a:t> </a:t>
            </a:r>
            <a:r>
              <a:rPr lang="de-DE" sz="1800" b="0" dirty="0" err="1"/>
              <a:t>provider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/>
              <a:t>Essentially</a:t>
            </a:r>
            <a:r>
              <a:rPr lang="de-DE" sz="1800" b="0" dirty="0"/>
              <a:t> </a:t>
            </a:r>
            <a:r>
              <a:rPr lang="de-DE" sz="1800" b="0" dirty="0" err="1"/>
              <a:t>regulates</a:t>
            </a:r>
            <a:r>
              <a:rPr lang="de-DE" sz="1800" b="0" dirty="0"/>
              <a:t> </a:t>
            </a:r>
            <a:r>
              <a:rPr lang="de-DE" sz="1800" b="0" dirty="0" err="1"/>
              <a:t>service</a:t>
            </a:r>
            <a:r>
              <a:rPr lang="de-DE" sz="1800" b="0" dirty="0"/>
              <a:t> </a:t>
            </a:r>
            <a:r>
              <a:rPr lang="de-DE" sz="1800" b="0" dirty="0" err="1"/>
              <a:t>requirements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apron</a:t>
            </a:r>
            <a:r>
              <a:rPr lang="de-DE" sz="1800" b="0" dirty="0"/>
              <a:t> </a:t>
            </a:r>
            <a:r>
              <a:rPr lang="de-DE" sz="1800" b="0" dirty="0" err="1"/>
              <a:t>provider</a:t>
            </a:r>
            <a:r>
              <a:rPr lang="de-DE" sz="1800" b="0" dirty="0"/>
              <a:t>, e. 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4D535C"/>
                </a:solidFill>
              </a:rPr>
              <a:t>Operating </a:t>
            </a:r>
            <a:r>
              <a:rPr lang="de-DE" sz="1800" dirty="0" err="1">
                <a:solidFill>
                  <a:srgbClr val="4D535C"/>
                </a:solidFill>
              </a:rPr>
              <a:t>procedures</a:t>
            </a:r>
            <a:r>
              <a:rPr lang="de-DE" sz="1800" dirty="0">
                <a:solidFill>
                  <a:srgbClr val="4D535C"/>
                </a:solidFill>
              </a:rPr>
              <a:t> (</a:t>
            </a:r>
            <a:r>
              <a:rPr lang="de-DE" sz="1800" dirty="0" err="1">
                <a:solidFill>
                  <a:srgbClr val="4D535C"/>
                </a:solidFill>
              </a:rPr>
              <a:t>included</a:t>
            </a:r>
            <a:r>
              <a:rPr lang="de-DE" sz="1800" dirty="0">
                <a:solidFill>
                  <a:srgbClr val="4D535C"/>
                </a:solidFill>
              </a:rPr>
              <a:t> in </a:t>
            </a:r>
            <a:r>
              <a:rPr lang="de-DE" sz="1800" dirty="0" err="1">
                <a:solidFill>
                  <a:srgbClr val="4D535C"/>
                </a:solidFill>
              </a:rPr>
              <a:t>aerodrome</a:t>
            </a:r>
            <a:r>
              <a:rPr lang="de-DE" sz="1800" dirty="0">
                <a:solidFill>
                  <a:srgbClr val="4D535C"/>
                </a:solidFill>
              </a:rPr>
              <a:t> </a:t>
            </a:r>
            <a:r>
              <a:rPr lang="de-DE" sz="1800" dirty="0" err="1">
                <a:solidFill>
                  <a:srgbClr val="4D535C"/>
                </a:solidFill>
              </a:rPr>
              <a:t>manual</a:t>
            </a:r>
            <a:r>
              <a:rPr lang="de-DE" sz="1800" dirty="0">
                <a:solidFill>
                  <a:srgbClr val="4D535C"/>
                </a:solidFill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4D535C"/>
                </a:solidFill>
              </a:rPr>
              <a:t>Training </a:t>
            </a:r>
            <a:r>
              <a:rPr lang="de-DE" sz="1800" dirty="0" err="1">
                <a:solidFill>
                  <a:srgbClr val="4D535C"/>
                </a:solidFill>
              </a:rPr>
              <a:t>program</a:t>
            </a:r>
            <a:r>
              <a:rPr lang="de-DE" sz="1800" dirty="0">
                <a:solidFill>
                  <a:srgbClr val="4D535C"/>
                </a:solidFill>
              </a:rPr>
              <a:t> </a:t>
            </a:r>
            <a:r>
              <a:rPr lang="de-DE" sz="1800" dirty="0" err="1">
                <a:solidFill>
                  <a:srgbClr val="4D535C"/>
                </a:solidFill>
              </a:rPr>
              <a:t>of</a:t>
            </a:r>
            <a:r>
              <a:rPr lang="de-DE" sz="1800" dirty="0">
                <a:solidFill>
                  <a:srgbClr val="4D535C"/>
                </a:solidFill>
              </a:rPr>
              <a:t> </a:t>
            </a:r>
            <a:r>
              <a:rPr lang="de-DE" sz="1800" dirty="0" err="1">
                <a:solidFill>
                  <a:srgbClr val="4D535C"/>
                </a:solidFill>
              </a:rPr>
              <a:t>personnel</a:t>
            </a:r>
            <a:endParaRPr lang="de-DE" sz="1800" dirty="0">
              <a:solidFill>
                <a:srgbClr val="4D535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4D535C"/>
                </a:solidFill>
              </a:rPr>
              <a:t>Safety</a:t>
            </a:r>
            <a:r>
              <a:rPr lang="de-DE" sz="1800" dirty="0">
                <a:solidFill>
                  <a:srgbClr val="4D535C"/>
                </a:solidFill>
              </a:rPr>
              <a:t> </a:t>
            </a:r>
            <a:r>
              <a:rPr lang="de-DE" sz="1800" dirty="0" err="1">
                <a:solidFill>
                  <a:srgbClr val="4D535C"/>
                </a:solidFill>
              </a:rPr>
              <a:t>program</a:t>
            </a:r>
            <a:endParaRPr lang="de-DE" sz="1800" dirty="0">
              <a:solidFill>
                <a:srgbClr val="4D535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4D535C"/>
                </a:solidFill>
              </a:rPr>
              <a:t>Reporting </a:t>
            </a:r>
            <a:r>
              <a:rPr lang="de-DE" sz="1800" dirty="0" err="1">
                <a:solidFill>
                  <a:srgbClr val="4D535C"/>
                </a:solidFill>
              </a:rPr>
              <a:t>program</a:t>
            </a:r>
            <a:endParaRPr lang="de-DE" sz="1800" dirty="0">
              <a:solidFill>
                <a:srgbClr val="4D535C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4D535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35A3C8-DDEC-597A-1819-65C0AB6A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E46D02F-71EC-A528-7411-AB20643D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9B1F09-6DAD-F426-0890-199520BB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10" b="15143"/>
          <a:stretch>
            <a:fillRect/>
          </a:stretch>
        </p:blipFill>
        <p:spPr>
          <a:xfrm>
            <a:off x="4996969" y="5000368"/>
            <a:ext cx="3562146" cy="136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7403F-3DF7-A4A2-97E4-F88ADDB6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22920FE-66AE-BD6F-441E-244A6F3C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04978BF7-DA10-240D-E2C5-874FBEB3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FB3A1D64-B45A-2EAE-304C-1654B263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D8EEBD-A818-DB07-48B5-D89C8283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  <p:pic>
        <p:nvPicPr>
          <p:cNvPr id="14" name="Grafik 13" descr="Ein Bild, das Regenbogen, Himmel, Person, Im Haus enthält.&#10;&#10;KI-generierte Inhalte können fehlerhaft sein.">
            <a:extLst>
              <a:ext uri="{FF2B5EF4-FFF2-40B4-BE49-F238E27FC236}">
                <a16:creationId xmlns:a16="http://schemas.microsoft.com/office/drawing/2014/main" id="{E7591223-7ECF-8E32-2210-6B8F36CF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4" y="1946788"/>
            <a:ext cx="8184626" cy="4299198"/>
          </a:xfrm>
          <a:prstGeom prst="rect">
            <a:avLst/>
          </a:prstGeom>
          <a:noFill/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3619DF5-F1B5-1E3B-5F07-208F48089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24363"/>
            <a:ext cx="4403124" cy="4373898"/>
          </a:xfrm>
        </p:spPr>
        <p:txBody>
          <a:bodyPr>
            <a:normAutofit/>
          </a:bodyPr>
          <a:lstStyle/>
          <a:p>
            <a:r>
              <a:rPr lang="de-DE" dirty="0"/>
              <a:t>Apron EDDB</a:t>
            </a:r>
          </a:p>
        </p:txBody>
      </p:sp>
    </p:spTree>
    <p:extLst>
      <p:ext uri="{BB962C8B-B14F-4D97-AF65-F5344CB8AC3E}">
        <p14:creationId xmlns:p14="http://schemas.microsoft.com/office/powerpoint/2010/main" val="144895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5C30B-7D90-8FE6-EE1C-7A9B8E8F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5FB42-1FC1-4950-E571-65195C81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7D7D37-62D5-5971-6F51-96A13CDC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E8555AB1-79A3-0D35-F553-E13263E10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2" y="1418280"/>
            <a:ext cx="4198980" cy="4898009"/>
          </a:xfrm>
        </p:spPr>
        <p:txBody>
          <a:bodyPr>
            <a:normAutofit fontScale="70000" lnSpcReduction="20000"/>
          </a:bodyPr>
          <a:lstStyle/>
          <a:p>
            <a:r>
              <a:rPr lang="de-DE" sz="2900" dirty="0"/>
              <a:t>Short Facts „Apron EDDB“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600" b="0" dirty="0" err="1"/>
              <a:t>Only</a:t>
            </a:r>
            <a:r>
              <a:rPr lang="de-DE" sz="2600" b="0" dirty="0"/>
              <a:t> </a:t>
            </a:r>
            <a:r>
              <a:rPr lang="de-DE" sz="2600" b="0" dirty="0" err="1"/>
              <a:t>apron</a:t>
            </a:r>
            <a:r>
              <a:rPr lang="de-DE" sz="2600" b="0" dirty="0"/>
              <a:t> </a:t>
            </a:r>
            <a:r>
              <a:rPr lang="de-DE" sz="2600" b="0" dirty="0" err="1"/>
              <a:t>control</a:t>
            </a:r>
            <a:r>
              <a:rPr lang="de-DE" sz="2600" b="0" dirty="0"/>
              <a:t> </a:t>
            </a:r>
            <a:r>
              <a:rPr lang="de-DE" sz="2600" b="0" dirty="0" err="1"/>
              <a:t>provided</a:t>
            </a:r>
            <a:r>
              <a:rPr lang="de-DE" sz="2600" b="0" dirty="0"/>
              <a:t> </a:t>
            </a:r>
            <a:r>
              <a:rPr lang="de-DE" sz="2600" b="0" dirty="0" err="1"/>
              <a:t>by</a:t>
            </a:r>
            <a:r>
              <a:rPr lang="de-DE" sz="2600" b="0" dirty="0"/>
              <a:t> DFS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dirty="0"/>
              <a:t>Exists since 2011 - official operations 05/2015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600" b="0" dirty="0" err="1"/>
              <a:t>Employees</a:t>
            </a:r>
            <a:r>
              <a:rPr lang="de-DE" sz="2600" b="0" dirty="0"/>
              <a:t>: </a:t>
            </a:r>
            <a:r>
              <a:rPr lang="de-DE" sz="2600" b="0" dirty="0" err="1"/>
              <a:t>once</a:t>
            </a:r>
            <a:r>
              <a:rPr lang="de-DE" sz="2600" b="0" dirty="0"/>
              <a:t> 14, </a:t>
            </a:r>
            <a:r>
              <a:rPr lang="de-DE" sz="2600" b="0" dirty="0" err="1"/>
              <a:t>today</a:t>
            </a:r>
            <a:r>
              <a:rPr lang="de-DE" sz="2600" b="0" dirty="0"/>
              <a:t> 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600" b="0" dirty="0" err="1"/>
              <a:t>Located</a:t>
            </a:r>
            <a:r>
              <a:rPr lang="de-DE" sz="2600" b="0" dirty="0"/>
              <a:t> in DFS Tower EDDB on same </a:t>
            </a:r>
            <a:r>
              <a:rPr lang="de-DE" sz="2600" b="0" dirty="0" err="1"/>
              <a:t>level</a:t>
            </a:r>
            <a:r>
              <a:rPr lang="de-DE" sz="2600" b="0" dirty="0"/>
              <a:t> </a:t>
            </a:r>
            <a:r>
              <a:rPr lang="de-DE" sz="2600" b="0" dirty="0" err="1"/>
              <a:t>with</a:t>
            </a:r>
            <a:r>
              <a:rPr lang="de-DE" sz="2600" b="0" dirty="0"/>
              <a:t> ATCO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600" b="0" dirty="0"/>
              <a:t>3 </a:t>
            </a:r>
            <a:r>
              <a:rPr lang="de-DE" sz="2600" b="0" dirty="0" err="1"/>
              <a:t>working</a:t>
            </a:r>
            <a:r>
              <a:rPr lang="de-DE" sz="2600" b="0" dirty="0"/>
              <a:t> </a:t>
            </a:r>
            <a:r>
              <a:rPr lang="de-DE" sz="2600" b="0" dirty="0" err="1"/>
              <a:t>positions</a:t>
            </a:r>
            <a:endParaRPr lang="de-DE" sz="2600" b="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rgbClr val="4D535C"/>
                </a:solidFill>
              </a:rPr>
              <a:t>VKD 1: Apron A, E &amp; North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rgbClr val="4D535C"/>
                </a:solidFill>
              </a:rPr>
              <a:t>VKD 2: </a:t>
            </a:r>
            <a:r>
              <a:rPr lang="de-DE" sz="2600" dirty="0" err="1">
                <a:solidFill>
                  <a:srgbClr val="4D535C"/>
                </a:solidFill>
              </a:rPr>
              <a:t>Assistence</a:t>
            </a:r>
            <a:endParaRPr lang="de-DE" sz="2600" dirty="0">
              <a:solidFill>
                <a:srgbClr val="4D535C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600" dirty="0">
                <a:solidFill>
                  <a:srgbClr val="4D535C"/>
                </a:solidFill>
              </a:rPr>
              <a:t>VKD 3: Main </a:t>
            </a:r>
            <a:r>
              <a:rPr lang="de-DE" sz="2600" dirty="0" err="1">
                <a:solidFill>
                  <a:srgbClr val="4D535C"/>
                </a:solidFill>
              </a:rPr>
              <a:t>apron</a:t>
            </a:r>
            <a:endParaRPr lang="de-DE" sz="2600" dirty="0">
              <a:solidFill>
                <a:srgbClr val="4D535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64F294-CA48-E3F8-DDDB-56F1628F6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42E3CBEE-A307-1D1E-FF18-95CA4C20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8" name="Grafik 7" descr="Ein Bild, das Computer, Text, Computermonitor, Anzeigegerät enthält.&#10;&#10;KI-generierte Inhalte können fehlerhaft sein.">
            <a:extLst>
              <a:ext uri="{FF2B5EF4-FFF2-40B4-BE49-F238E27FC236}">
                <a16:creationId xmlns:a16="http://schemas.microsoft.com/office/drawing/2014/main" id="{53C30764-F3E1-3418-26CB-DFD87743C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86" y="3448097"/>
            <a:ext cx="4091429" cy="2887290"/>
          </a:xfrm>
          <a:prstGeom prst="rect">
            <a:avLst/>
          </a:prstGeom>
        </p:spPr>
      </p:pic>
      <p:pic>
        <p:nvPicPr>
          <p:cNvPr id="10" name="Grafik 9" descr="Ein Bild, das draußen, Platane Flugzeug Hobel, Himmel, Fahrzeug enthält.&#10;&#10;KI-generierte Inhalte können fehlerhaft sein.">
            <a:extLst>
              <a:ext uri="{FF2B5EF4-FFF2-40B4-BE49-F238E27FC236}">
                <a16:creationId xmlns:a16="http://schemas.microsoft.com/office/drawing/2014/main" id="{38895081-96E8-72A1-29C5-AFD82454B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072"/>
          <a:stretch>
            <a:fillRect/>
          </a:stretch>
        </p:blipFill>
        <p:spPr>
          <a:xfrm>
            <a:off x="4685286" y="1418280"/>
            <a:ext cx="4091429" cy="19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3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6C0A-625B-E0E5-BB6A-4C7B38E3D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EF6EEFA-7F1B-8883-1D0C-B411A8D7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1C1FE5C1-23A9-5697-83FD-5B40E038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1171700E-2435-B14F-B781-5FF2857D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7721AB-DAFC-603A-4D8E-87D2D581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13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9CF2507-48B0-70B0-E0BB-1EB288E4E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9" y="1252151"/>
            <a:ext cx="8514498" cy="523875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E866084-736E-4901-754E-FAD6691065EB}"/>
              </a:ext>
            </a:extLst>
          </p:cNvPr>
          <p:cNvSpPr txBox="1"/>
          <p:nvPr/>
        </p:nvSpPr>
        <p:spPr>
          <a:xfrm>
            <a:off x="489459" y="2560677"/>
            <a:ext cx="2855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VKD1</a:t>
            </a:r>
            <a:r>
              <a:rPr lang="de-DE" sz="1600" dirty="0"/>
              <a:t> – Apron A, E &amp; North</a:t>
            </a:r>
          </a:p>
          <a:p>
            <a:endParaRPr lang="de-DE" sz="1600" dirty="0"/>
          </a:p>
          <a:p>
            <a:r>
              <a:rPr lang="de-DE" sz="1600" b="1" dirty="0"/>
              <a:t>VKD3</a:t>
            </a:r>
            <a:r>
              <a:rPr lang="de-DE" sz="1600" dirty="0"/>
              <a:t>- Main Apron</a:t>
            </a:r>
          </a:p>
          <a:p>
            <a:endParaRPr lang="de-DE" sz="1600" dirty="0"/>
          </a:p>
          <a:p>
            <a:r>
              <a:rPr lang="de-DE" sz="1600" b="1" dirty="0"/>
              <a:t>PGT N/S </a:t>
            </a:r>
            <a:r>
              <a:rPr lang="de-DE" sz="1600" dirty="0"/>
              <a:t>– Ground N/S</a:t>
            </a:r>
          </a:p>
          <a:p>
            <a:endParaRPr lang="de-DE" sz="1600" dirty="0"/>
          </a:p>
          <a:p>
            <a:r>
              <a:rPr lang="de-DE" sz="1600" b="1" dirty="0"/>
              <a:t>PL N/S </a:t>
            </a:r>
            <a:r>
              <a:rPr lang="de-DE" sz="1600" dirty="0"/>
              <a:t>– Tower N/S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8A11A45-BE83-46A7-940E-83FCD7B21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764" y="1425845"/>
            <a:ext cx="4403124" cy="368223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Layout EDDB</a:t>
            </a:r>
          </a:p>
        </p:txBody>
      </p:sp>
    </p:spTree>
    <p:extLst>
      <p:ext uri="{BB962C8B-B14F-4D97-AF65-F5344CB8AC3E}">
        <p14:creationId xmlns:p14="http://schemas.microsoft.com/office/powerpoint/2010/main" val="158873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60B76-D4F9-2CE2-4BE8-D1419052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AE5D9-8EA9-7678-49D2-FD0F031B3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B94201-0AF6-2669-2C6C-C8A1A4C3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DDEFCA5B-1F90-9572-27FF-44F14E2B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2" y="1418280"/>
            <a:ext cx="4198980" cy="4898009"/>
          </a:xfrm>
        </p:spPr>
        <p:txBody>
          <a:bodyPr>
            <a:normAutofit/>
          </a:bodyPr>
          <a:lstStyle/>
          <a:p>
            <a:r>
              <a:rPr lang="de-DE" sz="1800" dirty="0"/>
              <a:t>Working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VKD1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Apron A, E &amp; North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rgbClr val="4D535C"/>
                </a:solidFill>
              </a:rPr>
              <a:t>Helipad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rgbClr val="4D535C"/>
                </a:solidFill>
              </a:rPr>
              <a:t>Deicing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/>
              <a:t>VKD2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rgbClr val="4D535C"/>
                </a:solidFill>
              </a:rPr>
              <a:t>Assistence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Airport Communication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Reporting 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b="0" dirty="0"/>
              <a:t>VKD3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Main Apron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Northern „</a:t>
            </a:r>
            <a:r>
              <a:rPr lang="de-DE" sz="1600" dirty="0" err="1">
                <a:solidFill>
                  <a:srgbClr val="4D535C"/>
                </a:solidFill>
              </a:rPr>
              <a:t>Virtuel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Barrier</a:t>
            </a:r>
            <a:r>
              <a:rPr lang="de-DE" sz="1600" dirty="0">
                <a:solidFill>
                  <a:srgbClr val="4D535C"/>
                </a:solidFill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167B2-1E7A-1526-BA8F-1ACD5E1F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B69DBBD-CD76-B260-024F-89B483E1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7" name="Grafik 6" descr="Ein Bild, das draußen, Himmel, Wolke, Platane Flugzeug Hobel enthält.&#10;&#10;KI-generierte Inhalte können fehlerhaft sein.">
            <a:extLst>
              <a:ext uri="{FF2B5EF4-FFF2-40B4-BE49-F238E27FC236}">
                <a16:creationId xmlns:a16="http://schemas.microsoft.com/office/drawing/2014/main" id="{F46DEF42-737E-2868-5D76-F0B6CB52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32" r="2107"/>
          <a:stretch>
            <a:fillRect/>
          </a:stretch>
        </p:blipFill>
        <p:spPr>
          <a:xfrm>
            <a:off x="3965418" y="4025244"/>
            <a:ext cx="4698010" cy="2141501"/>
          </a:xfrm>
          <a:prstGeom prst="rect">
            <a:avLst/>
          </a:prstGeom>
        </p:spPr>
      </p:pic>
      <p:pic>
        <p:nvPicPr>
          <p:cNvPr id="10" name="Grafik 9" descr="Ein Bild, das Winter, draußen, Himmel, Wasser enthält.&#10;&#10;KI-generierte Inhalte können fehlerhaft sein.">
            <a:extLst>
              <a:ext uri="{FF2B5EF4-FFF2-40B4-BE49-F238E27FC236}">
                <a16:creationId xmlns:a16="http://schemas.microsoft.com/office/drawing/2014/main" id="{9488ED96-0896-CCE6-0AD4-4B3A7E26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471" b="1"/>
          <a:stretch>
            <a:fillRect/>
          </a:stretch>
        </p:blipFill>
        <p:spPr>
          <a:xfrm>
            <a:off x="3965418" y="1563552"/>
            <a:ext cx="4698010" cy="22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4611-1C63-632F-2E4E-35CFF9EF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C806F26-AEAF-D10E-79E9-EC9768C4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916E24FD-0504-FF10-544F-15E70A85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D510B12A-E9C1-2133-67A2-2FA3B7F0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9B951E-182A-0BF0-0372-08A71E84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15</a:t>
            </a:fld>
            <a:endParaRPr lang="de-DE"/>
          </a:p>
        </p:txBody>
      </p:sp>
      <p:pic>
        <p:nvPicPr>
          <p:cNvPr id="14" name="Grafik 13" descr="Ein Bild, das Regenbogen, Himmel, Person, Im Haus enthält.&#10;&#10;KI-generierte Inhalte können fehlerhaft sein.">
            <a:extLst>
              <a:ext uri="{FF2B5EF4-FFF2-40B4-BE49-F238E27FC236}">
                <a16:creationId xmlns:a16="http://schemas.microsoft.com/office/drawing/2014/main" id="{EF7838F6-0519-5480-4084-1D5B2678F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4" y="1946788"/>
            <a:ext cx="8184626" cy="4299198"/>
          </a:xfrm>
          <a:prstGeom prst="rect">
            <a:avLst/>
          </a:prstGeom>
          <a:noFill/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7767DDF-34BF-1682-85DA-D04B79F25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24363"/>
            <a:ext cx="5235146" cy="4373898"/>
          </a:xfrm>
        </p:spPr>
        <p:txBody>
          <a:bodyPr>
            <a:normAutofit/>
          </a:bodyPr>
          <a:lstStyle/>
          <a:p>
            <a:r>
              <a:rPr lang="de-DE" dirty="0" err="1"/>
              <a:t>Differences</a:t>
            </a:r>
            <a:r>
              <a:rPr lang="de-DE" dirty="0"/>
              <a:t> Apron EDDB - EDDF - EDDM</a:t>
            </a:r>
          </a:p>
        </p:txBody>
      </p:sp>
    </p:spTree>
    <p:extLst>
      <p:ext uri="{BB962C8B-B14F-4D97-AF65-F5344CB8AC3E}">
        <p14:creationId xmlns:p14="http://schemas.microsoft.com/office/powerpoint/2010/main" val="303870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84C2B-E143-5309-E3D4-3798B7B5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5391B-9AAD-DC4F-7A60-7CAEB94E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B2491-1633-C63D-69C6-741A6E7A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16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A5A4C2-FB70-DED6-2568-98D876D3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791E3B2F-CFAE-DD10-6DF4-C395F670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graphicFrame>
        <p:nvGraphicFramePr>
          <p:cNvPr id="50" name="Tabelle 49">
            <a:extLst>
              <a:ext uri="{FF2B5EF4-FFF2-40B4-BE49-F238E27FC236}">
                <a16:creationId xmlns:a16="http://schemas.microsoft.com/office/drawing/2014/main" id="{A51CE70B-3708-8460-6E5E-57A296479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32033"/>
              </p:ext>
            </p:extLst>
          </p:nvPr>
        </p:nvGraphicFramePr>
        <p:xfrm>
          <a:off x="444487" y="1431743"/>
          <a:ext cx="8197340" cy="4858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335">
                  <a:extLst>
                    <a:ext uri="{9D8B030D-6E8A-4147-A177-3AD203B41FA5}">
                      <a16:colId xmlns:a16="http://schemas.microsoft.com/office/drawing/2014/main" val="1896578174"/>
                    </a:ext>
                  </a:extLst>
                </a:gridCol>
                <a:gridCol w="2001071">
                  <a:extLst>
                    <a:ext uri="{9D8B030D-6E8A-4147-A177-3AD203B41FA5}">
                      <a16:colId xmlns:a16="http://schemas.microsoft.com/office/drawing/2014/main" val="3101030643"/>
                    </a:ext>
                  </a:extLst>
                </a:gridCol>
                <a:gridCol w="2097599">
                  <a:extLst>
                    <a:ext uri="{9D8B030D-6E8A-4147-A177-3AD203B41FA5}">
                      <a16:colId xmlns:a16="http://schemas.microsoft.com/office/drawing/2014/main" val="1420118580"/>
                    </a:ext>
                  </a:extLst>
                </a:gridCol>
                <a:gridCol w="2049335">
                  <a:extLst>
                    <a:ext uri="{9D8B030D-6E8A-4147-A177-3AD203B41FA5}">
                      <a16:colId xmlns:a16="http://schemas.microsoft.com/office/drawing/2014/main" val="2074726286"/>
                    </a:ext>
                  </a:extLst>
                </a:gridCol>
              </a:tblGrid>
              <a:tr h="320627">
                <a:tc>
                  <a:txBody>
                    <a:bodyPr/>
                    <a:lstStyle/>
                    <a:p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EDDM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086193"/>
                  </a:ext>
                </a:extLst>
              </a:tr>
              <a:tr h="774840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Deutsche Flugsicherung GmbH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FRAVG</a:t>
                      </a: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 Vorfeldkontrolle GmbH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FMG</a:t>
                      </a: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Flughafen München </a:t>
                      </a: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GmbH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50251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Traffic </a:t>
                      </a:r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Movements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191.718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992319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4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056786"/>
                  </a:ext>
                </a:extLst>
              </a:tr>
              <a:tr h="556213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Tower</a:t>
                      </a: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soon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595808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ATC Connection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Directly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993724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</a:t>
                      </a:r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Positions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(2x AC / 1x AA)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3xAC / 4x AA)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(3x AC / 3x AA)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33782"/>
                  </a:ext>
                </a:extLst>
              </a:tr>
              <a:tr h="103296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Mandatory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ATC /</a:t>
                      </a:r>
                    </a:p>
                    <a:p>
                      <a:pPr algn="just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Apron/Pilot Experience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Test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Test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Screening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Test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446393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Partly</a:t>
                      </a:r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760818"/>
                  </a:ext>
                </a:extLst>
              </a:tr>
              <a:tr h="556213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</a:t>
                      </a:r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Proficiency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Observation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de-DE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55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3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DB5DC-5748-682C-EB11-CD033C49E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6D048-4D80-F6B0-8CD6-585C1B71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0D924D-073D-4459-48FB-952DF986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17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82CA349C-16FD-2288-3FA0-AF1CFDC3B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2" y="1418280"/>
            <a:ext cx="2743076" cy="4898009"/>
          </a:xfrm>
        </p:spPr>
        <p:txBody>
          <a:bodyPr>
            <a:normAutofit/>
          </a:bodyPr>
          <a:lstStyle/>
          <a:p>
            <a:r>
              <a:rPr lang="de-DE" dirty="0"/>
              <a:t>Main Challenges  and </a:t>
            </a:r>
            <a:r>
              <a:rPr lang="de-DE" dirty="0" err="1"/>
              <a:t>obstacles</a:t>
            </a:r>
            <a:endParaRPr lang="de-DE" dirty="0"/>
          </a:p>
          <a:p>
            <a:endParaRPr lang="de-DE" sz="1800" b="0" dirty="0"/>
          </a:p>
          <a:p>
            <a:r>
              <a:rPr lang="de-DE" sz="1800" dirty="0"/>
              <a:t>EDDB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rgbClr val="4D535C"/>
                </a:solidFill>
              </a:rPr>
              <a:t>Nothern</a:t>
            </a:r>
            <a:r>
              <a:rPr lang="de-DE" sz="1600" dirty="0">
                <a:solidFill>
                  <a:srgbClr val="4D535C"/>
                </a:solidFill>
              </a:rPr>
              <a:t> „</a:t>
            </a:r>
            <a:r>
              <a:rPr lang="de-DE" sz="1600" dirty="0" err="1">
                <a:solidFill>
                  <a:srgbClr val="4D535C"/>
                </a:solidFill>
              </a:rPr>
              <a:t>Virtuel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Barrier</a:t>
            </a:r>
            <a:r>
              <a:rPr lang="de-DE" sz="1600" dirty="0">
                <a:solidFill>
                  <a:srgbClr val="4D535C"/>
                </a:solidFill>
              </a:rPr>
              <a:t>“</a:t>
            </a:r>
          </a:p>
          <a:p>
            <a:pPr lvl="1"/>
            <a:r>
              <a:rPr lang="de-DE" sz="1600" dirty="0">
                <a:solidFill>
                  <a:srgbClr val="4D535C"/>
                </a:solidFill>
              </a:rPr>
              <a:t>→ Runway </a:t>
            </a:r>
            <a:r>
              <a:rPr lang="de-DE" sz="1600" dirty="0" err="1">
                <a:solidFill>
                  <a:srgbClr val="4D535C"/>
                </a:solidFill>
              </a:rPr>
              <a:t>equilization</a:t>
            </a:r>
            <a:endParaRPr lang="de-DE" sz="1600" dirty="0">
              <a:solidFill>
                <a:srgbClr val="4D535C"/>
              </a:solidFill>
            </a:endParaRPr>
          </a:p>
          <a:p>
            <a:pPr lvl="1"/>
            <a:r>
              <a:rPr lang="de-DE" sz="1600" dirty="0">
                <a:solidFill>
                  <a:srgbClr val="4D535C"/>
                </a:solidFill>
              </a:rPr>
              <a:t>→ Low </a:t>
            </a:r>
            <a:r>
              <a:rPr lang="de-DE" sz="1600" dirty="0" err="1">
                <a:solidFill>
                  <a:srgbClr val="4D535C"/>
                </a:solidFill>
              </a:rPr>
              <a:t>visibility</a:t>
            </a:r>
            <a:endParaRPr lang="de-DE" sz="1600" dirty="0">
              <a:solidFill>
                <a:srgbClr val="4D535C"/>
              </a:solidFill>
            </a:endParaRPr>
          </a:p>
          <a:p>
            <a:pPr lvl="1"/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rgbClr val="4D535C"/>
                </a:solidFill>
              </a:rPr>
              <a:t>Deicing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procedures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Limited </a:t>
            </a:r>
            <a:r>
              <a:rPr lang="de-DE" sz="1600" dirty="0" err="1">
                <a:solidFill>
                  <a:srgbClr val="4D535C"/>
                </a:solidFill>
              </a:rPr>
              <a:t>airport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capacity</a:t>
            </a:r>
            <a:r>
              <a:rPr lang="de-DE" sz="1600" dirty="0">
                <a:solidFill>
                  <a:srgbClr val="4D535C"/>
                </a:solidFill>
              </a:rPr>
              <a:t> and </a:t>
            </a:r>
            <a:r>
              <a:rPr lang="de-DE" sz="1600" dirty="0" err="1">
                <a:solidFill>
                  <a:srgbClr val="4D535C"/>
                </a:solidFill>
              </a:rPr>
              <a:t>facilities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600" b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de-DE" sz="1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E798DF-01B9-AD1A-41AA-E4D07BD9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15th IFISA Seminar Bratislava</a:t>
            </a:r>
            <a:endParaRPr lang="de-DE" sz="900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4ABF6E8A-4D33-4EC9-9192-D6C156E6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/>
              <a:t>© GdF – Gewerkschaft der Flugsicherung e. V. / Apron Control Berlin - EDDB / Katharina Denecke</a:t>
            </a:r>
            <a:endParaRPr lang="de-DE" sz="900" dirty="0"/>
          </a:p>
        </p:txBody>
      </p:sp>
      <p:pic>
        <p:nvPicPr>
          <p:cNvPr id="7" name="Grafik 6" descr="Ein Bild, das draußen, Nebel, Wasser, Nacht enthält.&#10;&#10;KI-generierte Inhalte können fehlerhaft sein.">
            <a:extLst>
              <a:ext uri="{FF2B5EF4-FFF2-40B4-BE49-F238E27FC236}">
                <a16:creationId xmlns:a16="http://schemas.microsoft.com/office/drawing/2014/main" id="{EBDFAEF7-3356-E156-80B0-08F2C0E1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1" t="25744" r="5433" b="3464"/>
          <a:stretch>
            <a:fillRect/>
          </a:stretch>
        </p:blipFill>
        <p:spPr>
          <a:xfrm>
            <a:off x="3293806" y="2084438"/>
            <a:ext cx="5604388" cy="38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F7A29-BCB3-FCEE-6E97-045DA67A3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11ABA-3230-FD49-37B9-AD0AC059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6A0EF7-B041-CF7C-033E-223A1CDB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18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8C3BF7B1-5262-5C8C-B164-00BC0076D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2" y="1418280"/>
            <a:ext cx="2478938" cy="4898009"/>
          </a:xfrm>
        </p:spPr>
        <p:txBody>
          <a:bodyPr>
            <a:normAutofit/>
          </a:bodyPr>
          <a:lstStyle/>
          <a:p>
            <a:r>
              <a:rPr lang="de-DE" dirty="0"/>
              <a:t>Main Challenges and </a:t>
            </a:r>
            <a:r>
              <a:rPr lang="de-DE" dirty="0" err="1"/>
              <a:t>obstacles</a:t>
            </a:r>
            <a:endParaRPr lang="de-DE" b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r>
              <a:rPr lang="de-DE" sz="1800" dirty="0"/>
              <a:t>EDDF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Infrastructure </a:t>
            </a:r>
          </a:p>
          <a:p>
            <a:pPr lvl="1"/>
            <a:r>
              <a:rPr lang="de-DE" sz="1600" dirty="0">
                <a:solidFill>
                  <a:srgbClr val="4D535C"/>
                </a:solidFill>
              </a:rPr>
              <a:t>→ „Dead End </a:t>
            </a:r>
            <a:r>
              <a:rPr lang="de-DE" sz="1600" dirty="0" err="1">
                <a:solidFill>
                  <a:srgbClr val="4D535C"/>
                </a:solidFill>
              </a:rPr>
              <a:t>Aprons</a:t>
            </a:r>
            <a:r>
              <a:rPr lang="de-DE" sz="1600" dirty="0">
                <a:solidFill>
                  <a:srgbClr val="4D535C"/>
                </a:solidFill>
              </a:rPr>
              <a:t>“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rgbClr val="4D535C"/>
                </a:solidFill>
              </a:rPr>
              <a:t>Deicing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procedures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High </a:t>
            </a:r>
            <a:r>
              <a:rPr lang="de-DE" sz="1600" dirty="0" err="1">
                <a:solidFill>
                  <a:srgbClr val="4D535C"/>
                </a:solidFill>
              </a:rPr>
              <a:t>amount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of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tow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movements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b="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de-DE" sz="1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2ABDD9-C50E-1E9E-9751-66454483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15th IFISA Seminar Bratislava</a:t>
            </a:r>
            <a:endParaRPr lang="de-DE" sz="900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F0908A4C-37E8-C834-344E-25778530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/>
              <a:t>© GdF – Gewerkschaft der Flugsicherung e. V. / Apron Control Berlin - EDDB / Katharina Denecke</a:t>
            </a:r>
            <a:endParaRPr lang="de-DE" sz="9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0F03FB-0985-0434-B16C-52A290906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10" y="2162221"/>
            <a:ext cx="5913067" cy="37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1C9A2-8DFE-3C5B-931A-FEED836D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5020C-8217-7A71-EAE8-17E4DCB3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AC3930-8F1F-2419-06EB-049BEDD7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19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0D5A5CA5-7000-7F34-05E3-178F54A0E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1" y="1418280"/>
            <a:ext cx="2682079" cy="4898009"/>
          </a:xfrm>
        </p:spPr>
        <p:txBody>
          <a:bodyPr>
            <a:normAutofit/>
          </a:bodyPr>
          <a:lstStyle/>
          <a:p>
            <a:r>
              <a:rPr lang="de-DE" dirty="0"/>
              <a:t>Main Challenges and </a:t>
            </a:r>
            <a:r>
              <a:rPr lang="de-DE" dirty="0" err="1"/>
              <a:t>obstacles</a:t>
            </a:r>
            <a:endParaRPr lang="de-DE" b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dirty="0"/>
          </a:p>
          <a:p>
            <a:r>
              <a:rPr lang="de-DE" sz="1800" dirty="0"/>
              <a:t>EDDM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Construction Work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A/C </a:t>
            </a:r>
            <a:r>
              <a:rPr lang="de-DE" sz="1600" dirty="0" err="1">
                <a:solidFill>
                  <a:srgbClr val="4D535C"/>
                </a:solidFill>
              </a:rPr>
              <a:t>Types</a:t>
            </a:r>
            <a:r>
              <a:rPr lang="de-DE" sz="1600" dirty="0">
                <a:solidFill>
                  <a:srgbClr val="4D535C"/>
                </a:solidFill>
              </a:rPr>
              <a:t> &gt; C</a:t>
            </a:r>
          </a:p>
          <a:p>
            <a:pPr lvl="1"/>
            <a:r>
              <a:rPr lang="de-DE" sz="1600" dirty="0">
                <a:solidFill>
                  <a:srgbClr val="4D535C"/>
                </a:solidFill>
              </a:rPr>
              <a:t>→ All LH A380</a:t>
            </a:r>
          </a:p>
          <a:p>
            <a:pPr lvl="1"/>
            <a:r>
              <a:rPr lang="de-DE" sz="1600" dirty="0">
                <a:solidFill>
                  <a:srgbClr val="4D535C"/>
                </a:solidFill>
              </a:rPr>
              <a:t>→ Special </a:t>
            </a:r>
            <a:r>
              <a:rPr lang="de-DE" sz="1600" dirty="0" err="1">
                <a:solidFill>
                  <a:srgbClr val="4D535C"/>
                </a:solidFill>
              </a:rPr>
              <a:t>procedures</a:t>
            </a: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600" dirty="0">
              <a:solidFill>
                <a:srgbClr val="4D535C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4D535C"/>
                </a:solidFill>
              </a:rPr>
              <a:t>Limited </a:t>
            </a:r>
            <a:r>
              <a:rPr lang="de-DE" sz="1600" dirty="0" err="1">
                <a:solidFill>
                  <a:srgbClr val="4D535C"/>
                </a:solidFill>
              </a:rPr>
              <a:t>airport</a:t>
            </a:r>
            <a:r>
              <a:rPr lang="de-DE" sz="1600" dirty="0">
                <a:solidFill>
                  <a:srgbClr val="4D535C"/>
                </a:solidFill>
              </a:rPr>
              <a:t> </a:t>
            </a:r>
            <a:r>
              <a:rPr lang="de-DE" sz="1600" dirty="0" err="1">
                <a:solidFill>
                  <a:srgbClr val="4D535C"/>
                </a:solidFill>
              </a:rPr>
              <a:t>capacity</a:t>
            </a:r>
            <a:r>
              <a:rPr lang="de-DE" sz="1600" dirty="0">
                <a:solidFill>
                  <a:srgbClr val="4D535C"/>
                </a:solidFill>
              </a:rPr>
              <a:t> and </a:t>
            </a:r>
            <a:r>
              <a:rPr lang="de-DE" sz="1600" dirty="0" err="1">
                <a:solidFill>
                  <a:srgbClr val="4D535C"/>
                </a:solidFill>
              </a:rPr>
              <a:t>facilities</a:t>
            </a:r>
            <a:endParaRPr lang="de-DE" sz="1600" dirty="0">
              <a:solidFill>
                <a:srgbClr val="4D535C"/>
              </a:solidFill>
            </a:endParaRPr>
          </a:p>
          <a:p>
            <a:pPr lvl="1"/>
            <a:r>
              <a:rPr lang="de-DE" sz="1600" dirty="0">
                <a:solidFill>
                  <a:srgbClr val="4D535C"/>
                </a:solidFill>
              </a:rPr>
              <a:t>→ A380 on Apron 3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sz="1800" b="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de-DE" sz="1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1EDDF2-C84B-39CC-6BC4-D56D499C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/>
              <a:t>15th IFISA Seminar Bratislava</a:t>
            </a:r>
            <a:endParaRPr lang="de-DE" sz="900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03079AC-BACE-EAE1-7162-AB0C80B2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/>
              <a:t>© GdF – Gewerkschaft der Flugsicherung e. V. / Apron Control Berlin - EDDB / Katharina Denecke</a:t>
            </a:r>
            <a:endParaRPr lang="de-DE" sz="9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9F378B-24CA-5A29-7545-090DC79F2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534" y="2163097"/>
            <a:ext cx="5533834" cy="38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FDDBB-177C-8B28-71B8-BAD927042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AA635FE-8B5D-A229-D031-BCF68B42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AD9747-2D1F-D169-A1F8-C3A7E349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1</a:t>
            </a:r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BB14B9E-91F8-00E2-8AE2-16568FFF6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2" y="1602000"/>
            <a:ext cx="8290220" cy="4519400"/>
          </a:xfrm>
        </p:spPr>
        <p:txBody>
          <a:bodyPr>
            <a:normAutofit lnSpcReduction="10000"/>
          </a:bodyPr>
          <a:lstStyle/>
          <a:p>
            <a:r>
              <a:rPr lang="de-DE" u="sng" dirty="0"/>
              <a:t>Agenda</a:t>
            </a:r>
          </a:p>
          <a:p>
            <a:endParaRPr lang="de-DE" dirty="0"/>
          </a:p>
          <a:p>
            <a:r>
              <a:rPr lang="de-DE" b="0" dirty="0" err="1"/>
              <a:t>What</a:t>
            </a:r>
            <a:r>
              <a:rPr lang="de-DE" b="0" dirty="0"/>
              <a:t> </a:t>
            </a:r>
            <a:r>
              <a:rPr lang="de-DE" b="0" dirty="0" err="1"/>
              <a:t>does</a:t>
            </a:r>
            <a:r>
              <a:rPr lang="de-DE" b="0" dirty="0"/>
              <a:t> Apron do?</a:t>
            </a:r>
          </a:p>
          <a:p>
            <a:endParaRPr lang="de-DE" b="0" dirty="0"/>
          </a:p>
          <a:p>
            <a:r>
              <a:rPr lang="de-DE" b="0" dirty="0"/>
              <a:t>Licensing &amp; Regulation</a:t>
            </a:r>
          </a:p>
          <a:p>
            <a:endParaRPr lang="de-DE" b="0" dirty="0"/>
          </a:p>
          <a:p>
            <a:r>
              <a:rPr lang="de-DE" b="0" dirty="0"/>
              <a:t>Apron EDDB</a:t>
            </a:r>
          </a:p>
          <a:p>
            <a:endParaRPr lang="de-DE" b="0" dirty="0"/>
          </a:p>
          <a:p>
            <a:r>
              <a:rPr lang="de-DE" b="0" dirty="0" err="1"/>
              <a:t>Differences</a:t>
            </a:r>
            <a:r>
              <a:rPr lang="de-DE" b="0" dirty="0"/>
              <a:t> </a:t>
            </a:r>
            <a:r>
              <a:rPr lang="de-DE" b="0" dirty="0" err="1"/>
              <a:t>between</a:t>
            </a:r>
            <a:r>
              <a:rPr lang="de-DE" b="0" dirty="0"/>
              <a:t> Apron EDDB – EDDF – EDDM</a:t>
            </a:r>
          </a:p>
          <a:p>
            <a:endParaRPr lang="de-DE" b="0" dirty="0"/>
          </a:p>
          <a:p>
            <a:pPr marL="266700" lvl="1" indent="0">
              <a:buNone/>
            </a:pPr>
            <a:r>
              <a:rPr lang="de-DE" sz="2000" dirty="0">
                <a:solidFill>
                  <a:srgbClr val="4D535C"/>
                </a:solidFill>
              </a:rPr>
              <a:t>→ Main Challenges and Obstacles</a:t>
            </a:r>
          </a:p>
          <a:p>
            <a:endParaRPr lang="de-DE" b="0" dirty="0"/>
          </a:p>
          <a:p>
            <a:r>
              <a:rPr lang="de-DE" b="0" dirty="0"/>
              <a:t>Movie „10 </a:t>
            </a:r>
            <a:r>
              <a:rPr lang="de-DE" b="0" dirty="0" err="1"/>
              <a:t>Years</a:t>
            </a:r>
            <a:r>
              <a:rPr lang="de-DE" b="0" dirty="0"/>
              <a:t> Apron Control EDDB“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00C647B4-177D-79DA-7791-3A549BF16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963A13DE-F9F7-0823-05AF-6F59C271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</p:spTree>
    <p:extLst>
      <p:ext uri="{BB962C8B-B14F-4D97-AF65-F5344CB8AC3E}">
        <p14:creationId xmlns:p14="http://schemas.microsoft.com/office/powerpoint/2010/main" val="278284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30DC840-CBE6-E123-9C98-0FDCCAAD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Apron Control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543181-FCEA-8DC8-FF0E-9FA93D8C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FC1D-1100-5A4D-B2D5-3AB2916C7C6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7D19064C-4B76-3F30-1703-EBF97F8C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4378B29E-A4DD-A187-01AF-0BBBB2B0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B02773-E09B-E4F6-5D87-8C31FB00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Video „10 </a:t>
            </a:r>
            <a:r>
              <a:rPr lang="de-DE" dirty="0" err="1"/>
              <a:t>Years</a:t>
            </a:r>
            <a:r>
              <a:rPr lang="de-DE" dirty="0"/>
              <a:t> Apron Control </a:t>
            </a:r>
            <a:r>
              <a:rPr lang="de-DE"/>
              <a:t>EDDB“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301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44DB-403D-32C0-8F6B-7A55FF883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52CCD-7898-2F5E-2555-3D1BE687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D0F1BE-7D1A-C5B3-C25C-0A14F021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21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4E837B86-CEAE-ACCD-5AA9-4EF9404D3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2" y="1418280"/>
            <a:ext cx="8279969" cy="4898009"/>
          </a:xfrm>
        </p:spPr>
        <p:txBody>
          <a:bodyPr>
            <a:normAutofit/>
          </a:bodyPr>
          <a:lstStyle/>
          <a:p>
            <a:pPr algn="ctr"/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>
              <a:solidFill>
                <a:schemeClr val="tx2"/>
              </a:solidFill>
            </a:endParaRPr>
          </a:p>
          <a:p>
            <a:pPr algn="ctr"/>
            <a:r>
              <a:rPr lang="de-DE" sz="3200" dirty="0" err="1">
                <a:solidFill>
                  <a:schemeClr val="tx2"/>
                </a:solidFill>
              </a:rPr>
              <a:t>Thank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you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very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much</a:t>
            </a:r>
            <a:r>
              <a:rPr lang="de-DE" sz="3200" dirty="0">
                <a:solidFill>
                  <a:schemeClr val="tx2"/>
                </a:solidFill>
              </a:rPr>
              <a:t>! </a:t>
            </a:r>
          </a:p>
          <a:p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9C7562-7DAD-6FD3-2762-4EBB5BE43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029F128B-9719-3995-5D23-05E7621C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/>
              <a:t>© GdF – Gewerkschaft der Flugsicherung e. V. / Apron Control Berlin - EDDB / Katharina Denecke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65593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0FF9E26-2C7B-571D-2909-176A6583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696EEAA3-9BC5-4319-5CF3-48473D44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pic>
        <p:nvPicPr>
          <p:cNvPr id="14" name="Grafik 13" descr="Ein Bild, das Regenbogen, Himmel, Person, Im Haus enthält.&#10;&#10;KI-generierte Inhalte können fehlerhaft sein.">
            <a:extLst>
              <a:ext uri="{FF2B5EF4-FFF2-40B4-BE49-F238E27FC236}">
                <a16:creationId xmlns:a16="http://schemas.microsoft.com/office/drawing/2014/main" id="{B4CD9480-9B4C-9A0B-F787-2129712D1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4" y="1946788"/>
            <a:ext cx="8184626" cy="4299198"/>
          </a:xfrm>
          <a:prstGeom prst="rect">
            <a:avLst/>
          </a:prstGeom>
          <a:noFill/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6381A18-61BA-A7E7-2373-DA35C6504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24363"/>
            <a:ext cx="3566494" cy="4373898"/>
          </a:xfrm>
        </p:spPr>
        <p:txBody>
          <a:bodyPr>
            <a:norm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Apron do?</a:t>
            </a:r>
          </a:p>
        </p:txBody>
      </p:sp>
    </p:spTree>
    <p:extLst>
      <p:ext uri="{BB962C8B-B14F-4D97-AF65-F5344CB8AC3E}">
        <p14:creationId xmlns:p14="http://schemas.microsoft.com/office/powerpoint/2010/main" val="92878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1ECA1-479F-BF1D-9181-D07BFED4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pic>
        <p:nvPicPr>
          <p:cNvPr id="51" name="Grafik 50" descr="Ein Bild, das Platane Flugzeug Hobel, Fahrzeug, draußen, Flugzeug enthält.&#10;&#10;KI-generierte Inhalte können fehlerhaft sein.">
            <a:extLst>
              <a:ext uri="{FF2B5EF4-FFF2-40B4-BE49-F238E27FC236}">
                <a16:creationId xmlns:a16="http://schemas.microsoft.com/office/drawing/2014/main" id="{A2A281A7-2E8B-3F50-9C00-B21D8722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5" r="21125" b="-2"/>
          <a:stretch>
            <a:fillRect/>
          </a:stretch>
        </p:blipFill>
        <p:spPr>
          <a:xfrm>
            <a:off x="4047068" y="1602001"/>
            <a:ext cx="4723870" cy="4373898"/>
          </a:xfrm>
          <a:prstGeom prst="rect">
            <a:avLst/>
          </a:prstGeom>
          <a:noFill/>
        </p:spPr>
      </p:pic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6E1CBC4E-DE4D-2F0C-C43B-AD67C0D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3" y="1602001"/>
            <a:ext cx="3566494" cy="4373898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Apron do?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M</a:t>
            </a:r>
            <a:r>
              <a:rPr lang="de-DE" sz="1800" b="0" i="0" dirty="0">
                <a:effectLst/>
              </a:rPr>
              <a:t>anaging </a:t>
            </a:r>
            <a:r>
              <a:rPr lang="de-DE" sz="1800" b="0" i="0" dirty="0" err="1">
                <a:effectLst/>
              </a:rPr>
              <a:t>ground</a:t>
            </a:r>
            <a:r>
              <a:rPr lang="de-DE" sz="1800" b="0" i="0" dirty="0">
                <a:effectLst/>
              </a:rPr>
              <a:t> </a:t>
            </a:r>
            <a:r>
              <a:rPr lang="de-DE" sz="1800" b="0" i="0" dirty="0" err="1">
                <a:effectLst/>
              </a:rPr>
              <a:t>aircraft</a:t>
            </a:r>
            <a:r>
              <a:rPr lang="de-DE" sz="1800" b="0" i="0" dirty="0">
                <a:effectLst/>
              </a:rPr>
              <a:t> </a:t>
            </a:r>
            <a:r>
              <a:rPr lang="de-DE" sz="1800" b="0" i="0" dirty="0" err="1">
                <a:effectLst/>
              </a:rPr>
              <a:t>movements</a:t>
            </a:r>
            <a:r>
              <a:rPr lang="de-DE" sz="1800" b="0" i="0" dirty="0">
                <a:effectLst/>
              </a:rPr>
              <a:t> </a:t>
            </a:r>
            <a:r>
              <a:rPr lang="de-DE" sz="1800" b="0" dirty="0" err="1"/>
              <a:t>of</a:t>
            </a:r>
            <a:r>
              <a:rPr lang="de-DE" sz="1800" b="0" i="0" dirty="0">
                <a:effectLst/>
              </a:rPr>
              <a:t> </a:t>
            </a:r>
            <a:r>
              <a:rPr lang="de-DE" sz="1800" b="0" i="0" dirty="0" err="1">
                <a:effectLst/>
              </a:rPr>
              <a:t>jurisdiction</a:t>
            </a:r>
            <a:endParaRPr lang="de-DE" sz="1800" b="0" i="0" dirty="0">
              <a:effectLst/>
            </a:endParaRPr>
          </a:p>
          <a:p>
            <a:endParaRPr lang="de-DE" sz="18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Pushback and </a:t>
            </a:r>
            <a:r>
              <a:rPr lang="de-DE" sz="1800" b="0" dirty="0" err="1"/>
              <a:t>tow</a:t>
            </a:r>
            <a:r>
              <a:rPr lang="de-DE" sz="1800" b="0" dirty="0"/>
              <a:t> </a:t>
            </a:r>
            <a:r>
              <a:rPr lang="de-DE" sz="1800" b="0" dirty="0" err="1"/>
              <a:t>coordination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/>
              <a:t>Optimizing</a:t>
            </a:r>
            <a:r>
              <a:rPr lang="de-DE" sz="1800" b="0" dirty="0"/>
              <a:t> </a:t>
            </a:r>
            <a:r>
              <a:rPr lang="de-DE" sz="1800" b="0" dirty="0" err="1"/>
              <a:t>resource</a:t>
            </a:r>
            <a:r>
              <a:rPr lang="de-DE" sz="1800" b="0" dirty="0"/>
              <a:t> </a:t>
            </a:r>
            <a:r>
              <a:rPr lang="de-DE" sz="1800" b="0" dirty="0" err="1"/>
              <a:t>allocation</a:t>
            </a:r>
            <a:r>
              <a:rPr lang="de-DE" sz="1800" b="0" dirty="0"/>
              <a:t> in </a:t>
            </a:r>
            <a:r>
              <a:rPr lang="de-DE" sz="1800" b="0" dirty="0" err="1"/>
              <a:t>cooperation</a:t>
            </a:r>
            <a:r>
              <a:rPr lang="de-DE" sz="1800" b="0" dirty="0"/>
              <a:t> </a:t>
            </a:r>
            <a:r>
              <a:rPr lang="de-DE" sz="1800" b="0" dirty="0" err="1"/>
              <a:t>with</a:t>
            </a:r>
            <a:r>
              <a:rPr lang="de-DE" sz="1800" b="0" dirty="0"/>
              <a:t> Airport Control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Securing smooth transition of arriving and departing aircrafts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FB41EB-936C-5946-5C6A-5383F7B7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B8E591B-B0CD-CD81-5BE6-57391BCB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</p:spTree>
    <p:extLst>
      <p:ext uri="{BB962C8B-B14F-4D97-AF65-F5344CB8AC3E}">
        <p14:creationId xmlns:p14="http://schemas.microsoft.com/office/powerpoint/2010/main" val="183946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E1D18-4C26-0A73-C42D-00C70B61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A1724-A711-92F1-A693-D37B637C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243144-443E-2E9F-BDEB-92B02F81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6D78D2AE-D41A-C072-C293-EA29D30C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3" y="1602001"/>
            <a:ext cx="2869209" cy="4373898"/>
          </a:xfrm>
        </p:spPr>
        <p:txBody>
          <a:bodyPr>
            <a:norm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Apron do?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Monitoring </a:t>
            </a:r>
            <a:r>
              <a:rPr lang="de-DE" sz="1800" b="0" dirty="0" err="1"/>
              <a:t>ramp</a:t>
            </a:r>
            <a:r>
              <a:rPr lang="de-DE" sz="1800" b="0" dirty="0"/>
              <a:t> </a:t>
            </a:r>
            <a:r>
              <a:rPr lang="de-DE" sz="1800" b="0" dirty="0" err="1"/>
              <a:t>areas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Vehicle </a:t>
            </a:r>
            <a:r>
              <a:rPr lang="de-DE" sz="1800" b="0" dirty="0" err="1"/>
              <a:t>control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/>
              <a:t>Optimizing</a:t>
            </a:r>
            <a:r>
              <a:rPr lang="de-DE" sz="1800" b="0" dirty="0"/>
              <a:t> </a:t>
            </a:r>
            <a:r>
              <a:rPr lang="de-DE" sz="1800" b="0" dirty="0" err="1"/>
              <a:t>operations</a:t>
            </a:r>
            <a:r>
              <a:rPr lang="de-DE" sz="1800" b="0" dirty="0"/>
              <a:t> at </a:t>
            </a:r>
            <a:r>
              <a:rPr lang="de-DE" sz="1800" b="0" dirty="0" err="1"/>
              <a:t>airports</a:t>
            </a:r>
            <a:r>
              <a:rPr lang="de-DE" sz="1800" b="0" dirty="0"/>
              <a:t> e. g. </a:t>
            </a:r>
            <a:r>
              <a:rPr lang="de-DE" sz="1800" b="0" dirty="0" err="1"/>
              <a:t>deicing</a:t>
            </a:r>
            <a:r>
              <a:rPr lang="de-DE" sz="1800" b="0" dirty="0"/>
              <a:t>, remote </a:t>
            </a:r>
            <a:r>
              <a:rPr lang="de-DE" sz="1800" b="0" dirty="0" err="1"/>
              <a:t>procedures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>
              <a:solidFill>
                <a:srgbClr val="000000"/>
              </a:solidFill>
              <a:latin typeface="map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/>
              <a:t>Coordination</a:t>
            </a:r>
            <a:r>
              <a:rPr lang="de-DE" sz="1800" b="0" dirty="0"/>
              <a:t> </a:t>
            </a:r>
            <a:r>
              <a:rPr lang="de-DE" sz="1800" b="0" dirty="0" err="1"/>
              <a:t>with</a:t>
            </a:r>
            <a:r>
              <a:rPr lang="de-DE" sz="1800" b="0" dirty="0"/>
              <a:t> </a:t>
            </a:r>
            <a:r>
              <a:rPr lang="de-DE" sz="1800" b="0" dirty="0" err="1"/>
              <a:t>Delievery</a:t>
            </a:r>
            <a:r>
              <a:rPr lang="de-DE" sz="1800" b="0" dirty="0"/>
              <a:t> &amp; ATCO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6ADFD1-2507-FD6C-E722-E24B3AF3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988510A-10B7-8403-DBD4-113B4CA1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7" name="Grafik 6" descr="Ein Bild, das draußen, Himmel, Strand, Wasser enthält.&#10;&#10;KI-generierte Inhalte können fehlerhaft sein.">
            <a:extLst>
              <a:ext uri="{FF2B5EF4-FFF2-40B4-BE49-F238E27FC236}">
                <a16:creationId xmlns:a16="http://schemas.microsoft.com/office/drawing/2014/main" id="{8E2275D9-1AB7-07D2-17CB-85741571A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82" y="1596985"/>
            <a:ext cx="5404919" cy="4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88F92-0ED5-BCDE-B954-3AB8316F0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9AE69-4C0C-48EB-3D8A-51CD00DF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56FAA0-05DB-C5BD-15A7-6FCC126D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221C158A-3691-1247-5C76-EADDA495D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3" y="1602001"/>
            <a:ext cx="3566494" cy="4373898"/>
          </a:xfrm>
        </p:spPr>
        <p:txBody>
          <a:bodyPr>
            <a:norm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Apron do?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Mitigation of risks regarding accidents and collisions on the apron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Focusing on efficiency and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Ensuring compliance with safety protocols</a:t>
            </a:r>
            <a:endParaRPr lang="de-DE" sz="1800" b="0" dirty="0"/>
          </a:p>
          <a:p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Customer </a:t>
            </a:r>
            <a:r>
              <a:rPr lang="de-DE" sz="1800" b="0" dirty="0" err="1"/>
              <a:t>orientation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>
              <a:solidFill>
                <a:srgbClr val="000000"/>
              </a:solidFill>
              <a:latin typeface="map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8B6B76-A3ED-E1FA-FFF3-0B83A788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1B7C617-2163-2213-747C-71F2CCFF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7" name="Grafik 6" descr="Ein Bild, das draußen, Wolke, Himmel, Wasser enthält.&#10;&#10;KI-generierte Inhalte können fehlerhaft sein.">
            <a:extLst>
              <a:ext uri="{FF2B5EF4-FFF2-40B4-BE49-F238E27FC236}">
                <a16:creationId xmlns:a16="http://schemas.microsoft.com/office/drawing/2014/main" id="{D770F870-ADEA-687F-228D-5767EAB7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6" r="11596" b="6891"/>
          <a:stretch>
            <a:fillRect/>
          </a:stretch>
        </p:blipFill>
        <p:spPr>
          <a:xfrm>
            <a:off x="4047067" y="1602001"/>
            <a:ext cx="4616360" cy="43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0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EB1E8-D2B5-CFA8-EF46-5E6CC818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E84A090-C275-0E0A-BEB7-DDDEE507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1FFFE541-C8AC-2224-D692-2C0C1981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C3CD1291-FE78-9C3E-70F7-C9C718DD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A4ECF6-3465-A8BB-5328-F93373B6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pic>
        <p:nvPicPr>
          <p:cNvPr id="14" name="Grafik 13" descr="Ein Bild, das Regenbogen, Himmel, Person, Im Haus enthält.&#10;&#10;KI-generierte Inhalte können fehlerhaft sein.">
            <a:extLst>
              <a:ext uri="{FF2B5EF4-FFF2-40B4-BE49-F238E27FC236}">
                <a16:creationId xmlns:a16="http://schemas.microsoft.com/office/drawing/2014/main" id="{B7A06081-1ACE-FD6F-4DB4-01CAB492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4" y="1946788"/>
            <a:ext cx="8184626" cy="4299198"/>
          </a:xfrm>
          <a:prstGeom prst="rect">
            <a:avLst/>
          </a:prstGeom>
          <a:noFill/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FD98022-3600-40B7-973A-A82D90D1F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24363"/>
            <a:ext cx="3566494" cy="4373898"/>
          </a:xfrm>
        </p:spPr>
        <p:txBody>
          <a:bodyPr>
            <a:normAutofit/>
          </a:bodyPr>
          <a:lstStyle/>
          <a:p>
            <a:r>
              <a:rPr lang="de-DE" dirty="0"/>
              <a:t>Licensing &amp; Regulation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257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D7D7B-688B-27DA-3D3D-60EDA437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92FF6-1B4F-87EF-3235-8B3EE820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96EAF7-4FB7-5F85-380E-76398113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F09C5890-75D9-A601-1AB7-461EC352B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4" y="1602001"/>
            <a:ext cx="4309540" cy="4373898"/>
          </a:xfrm>
        </p:spPr>
        <p:txBody>
          <a:bodyPr>
            <a:normAutofit/>
          </a:bodyPr>
          <a:lstStyle/>
          <a:p>
            <a:r>
              <a:rPr lang="de-DE" dirty="0"/>
              <a:t>In General</a:t>
            </a:r>
          </a:p>
          <a:p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Primary responsibility of the airport operator (Germany)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Or carried out by external providers, such as air navigation service provider (DFS/DAS)</a:t>
            </a:r>
          </a:p>
          <a:p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State / Regional State </a:t>
            </a:r>
            <a:r>
              <a:rPr lang="de-DE" sz="1800" b="0" dirty="0" err="1"/>
              <a:t>Authorities</a:t>
            </a:r>
            <a:endParaRPr lang="de-DE" sz="1800" b="0" dirty="0"/>
          </a:p>
          <a:p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Tower and RTC 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8CC6D-59CB-4463-A275-56800ADC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84A79C87-4B7E-DEEE-2564-233FB09F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9" name="Grafik 8" descr="Ein Bild, das Person, Kleidung, Computer, Computermonitor enthält.&#10;&#10;KI-generierte Inhalte können fehlerhaft sein.">
            <a:extLst>
              <a:ext uri="{FF2B5EF4-FFF2-40B4-BE49-F238E27FC236}">
                <a16:creationId xmlns:a16="http://schemas.microsoft.com/office/drawing/2014/main" id="{B9C4AAA9-5A77-14DF-ABD8-75279541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115" y="1377383"/>
            <a:ext cx="3722311" cy="2434535"/>
          </a:xfrm>
          <a:prstGeom prst="rect">
            <a:avLst/>
          </a:prstGeom>
        </p:spPr>
      </p:pic>
      <p:pic>
        <p:nvPicPr>
          <p:cNvPr id="11" name="Grafik 10" descr="Ein Bild, das Im Haus, Bürogebäude, Computermonitor, Boden enthält.&#10;&#10;KI-generierte Inhalte können fehlerhaft sein.">
            <a:extLst>
              <a:ext uri="{FF2B5EF4-FFF2-40B4-BE49-F238E27FC236}">
                <a16:creationId xmlns:a16="http://schemas.microsoft.com/office/drawing/2014/main" id="{323EB643-22EB-0A77-6BD7-42660E7681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52" b="3720"/>
          <a:stretch>
            <a:fillRect/>
          </a:stretch>
        </p:blipFill>
        <p:spPr>
          <a:xfrm>
            <a:off x="4919515" y="4035105"/>
            <a:ext cx="3722312" cy="22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B1904-97CD-B25B-B95D-4752D7DA0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CF57A-0CBD-3C09-66AC-CEF4D4E5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200"/>
            <a:ext cx="6273801" cy="810212"/>
          </a:xfrm>
        </p:spPr>
        <p:txBody>
          <a:bodyPr anchor="b">
            <a:normAutofit/>
          </a:bodyPr>
          <a:lstStyle/>
          <a:p>
            <a:r>
              <a:rPr lang="de-DE" dirty="0"/>
              <a:t>Apron Control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A51D79-E848-E1F2-E5C8-E222BD38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168" y="6520374"/>
            <a:ext cx="809659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D1FC1D-1100-5A4D-B2D5-3AB2916C7C61}" type="slidenum">
              <a:rPr lang="de-DE" smtClean="0"/>
              <a:pPr>
                <a:spcAft>
                  <a:spcPts val="600"/>
                </a:spcAft>
              </a:pPr>
              <a:t>9</a:t>
            </a:fld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095A3E79-A952-CC7C-FD31-AF925FCD0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573" y="1602001"/>
            <a:ext cx="5871066" cy="437389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Licensing</a:t>
            </a:r>
          </a:p>
          <a:p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/>
              <a:t>No</a:t>
            </a:r>
            <a:r>
              <a:rPr lang="de-DE" sz="1800" b="0" dirty="0"/>
              <a:t> </a:t>
            </a:r>
            <a:r>
              <a:rPr lang="de-DE" sz="1800" b="0" dirty="0" err="1"/>
              <a:t>common</a:t>
            </a:r>
            <a:r>
              <a:rPr lang="de-DE" sz="1800" b="0" dirty="0"/>
              <a:t> </a:t>
            </a:r>
            <a:r>
              <a:rPr lang="de-DE" sz="1800" b="0" dirty="0" err="1"/>
              <a:t>application</a:t>
            </a:r>
            <a:r>
              <a:rPr lang="de-DE" sz="1800" b="0" dirty="0"/>
              <a:t> </a:t>
            </a:r>
            <a:r>
              <a:rPr lang="de-DE" sz="1800" b="0" dirty="0" err="1"/>
              <a:t>or</a:t>
            </a:r>
            <a:r>
              <a:rPr lang="de-DE" sz="1800" b="0" dirty="0"/>
              <a:t> </a:t>
            </a:r>
            <a:r>
              <a:rPr lang="de-DE" sz="1800" b="0" dirty="0" err="1"/>
              <a:t>licensing</a:t>
            </a:r>
            <a:r>
              <a:rPr lang="de-DE" sz="1800" b="0" dirty="0"/>
              <a:t> </a:t>
            </a:r>
            <a:r>
              <a:rPr lang="de-DE" sz="1800" b="0" dirty="0" err="1"/>
              <a:t>process</a:t>
            </a:r>
            <a:r>
              <a:rPr lang="de-DE" sz="1800" b="0" dirty="0"/>
              <a:t> </a:t>
            </a:r>
            <a:r>
              <a:rPr lang="de-DE" sz="1800" b="0" dirty="0" err="1"/>
              <a:t>compared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ATCO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Valid „General </a:t>
            </a:r>
            <a:r>
              <a:rPr lang="de-DE" sz="1800" b="0" dirty="0" err="1"/>
              <a:t>Radiotelephony</a:t>
            </a:r>
            <a:r>
              <a:rPr lang="de-DE" sz="1800" b="0" dirty="0"/>
              <a:t> Licence“, ICAO English Level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 err="1"/>
              <a:t>Partly</a:t>
            </a:r>
            <a:r>
              <a:rPr lang="de-DE" sz="1800" b="0" dirty="0"/>
              <a:t> </a:t>
            </a:r>
            <a:r>
              <a:rPr lang="de-DE" sz="1800" b="0" dirty="0" err="1"/>
              <a:t>competency-based</a:t>
            </a:r>
            <a:r>
              <a:rPr lang="de-DE" sz="1800" b="0" dirty="0"/>
              <a:t> </a:t>
            </a:r>
            <a:r>
              <a:rPr lang="de-DE" sz="1800" b="0" dirty="0" err="1"/>
              <a:t>training</a:t>
            </a:r>
            <a:r>
              <a:rPr lang="de-DE" sz="1800" b="0" dirty="0"/>
              <a:t> and </a:t>
            </a:r>
            <a:r>
              <a:rPr lang="de-DE" sz="1800" b="0" dirty="0" err="1"/>
              <a:t>assessment</a:t>
            </a:r>
            <a:r>
              <a:rPr lang="de-DE" sz="1800" b="0" dirty="0"/>
              <a:t> (CBTA)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„</a:t>
            </a:r>
            <a:r>
              <a:rPr lang="de-DE" sz="1800" b="0" dirty="0" err="1"/>
              <a:t>Medex</a:t>
            </a:r>
            <a:r>
              <a:rPr lang="de-DE" sz="1800" b="0" dirty="0"/>
              <a:t>“ </a:t>
            </a:r>
            <a:r>
              <a:rPr lang="de-DE" sz="1800" b="0" dirty="0" err="1"/>
              <a:t>every</a:t>
            </a:r>
            <a:r>
              <a:rPr lang="de-DE" sz="1800" b="0" dirty="0"/>
              <a:t> 3 </a:t>
            </a:r>
            <a:r>
              <a:rPr lang="de-DE" sz="1800" b="0" dirty="0" err="1"/>
              <a:t>years</a:t>
            </a:r>
            <a:endParaRPr lang="de-DE" sz="1800" b="0" dirty="0"/>
          </a:p>
          <a:p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Annual </a:t>
            </a:r>
            <a:r>
              <a:rPr lang="de-DE" sz="1800" b="0" dirty="0" err="1"/>
              <a:t>minimum</a:t>
            </a:r>
            <a:r>
              <a:rPr lang="de-DE" sz="1800" b="0" dirty="0"/>
              <a:t> </a:t>
            </a:r>
            <a:r>
              <a:rPr lang="de-DE" sz="1800" b="0" dirty="0" err="1"/>
              <a:t>proficency</a:t>
            </a:r>
            <a:r>
              <a:rPr lang="de-DE" sz="1800" b="0" dirty="0"/>
              <a:t> </a:t>
            </a:r>
            <a:r>
              <a:rPr lang="de-DE" sz="1800" b="0" dirty="0" err="1"/>
              <a:t>hours</a:t>
            </a: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(Annual </a:t>
            </a:r>
            <a:r>
              <a:rPr lang="de-DE" sz="1800" b="0" dirty="0" err="1"/>
              <a:t>proficency</a:t>
            </a:r>
            <a:r>
              <a:rPr lang="de-DE" sz="1800" b="0" dirty="0"/>
              <a:t> </a:t>
            </a:r>
            <a:r>
              <a:rPr lang="de-DE" sz="1800" b="0" dirty="0" err="1"/>
              <a:t>observation</a:t>
            </a:r>
            <a:r>
              <a:rPr lang="de-DE" sz="18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835B0B-7BA9-8AE1-D6B1-68076897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459" y="6520373"/>
            <a:ext cx="1762128" cy="2996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09.11.2025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900" dirty="0"/>
              <a:t>15th IFISA Seminar Bratislava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8763B4B-F8B1-05FE-DC69-FDF2F966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80" y="6539472"/>
            <a:ext cx="6646217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900" dirty="0"/>
              <a:t>© </a:t>
            </a:r>
            <a:r>
              <a:rPr lang="de-DE" sz="900" dirty="0" err="1"/>
              <a:t>GdF</a:t>
            </a:r>
            <a:r>
              <a:rPr lang="de-DE" sz="900" dirty="0"/>
              <a:t> – Gewerkschaft der Flugsicherung e. V. / Apron Control Berlin - EDDB / Katharina Denecke</a:t>
            </a:r>
          </a:p>
        </p:txBody>
      </p:sp>
      <p:pic>
        <p:nvPicPr>
          <p:cNvPr id="8" name="Grafik 7" descr="Ein Bild, das Text, Visitenkarte, Papier, Papierprodukt enthält.&#10;&#10;KI-generierte Inhalte können fehlerhaft sein.">
            <a:extLst>
              <a:ext uri="{FF2B5EF4-FFF2-40B4-BE49-F238E27FC236}">
                <a16:creationId xmlns:a16="http://schemas.microsoft.com/office/drawing/2014/main" id="{9D1FDF12-4034-7FC6-BE87-B6344157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03" y="4018327"/>
            <a:ext cx="3359796" cy="22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8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GdF NEU!">
      <a:dk1>
        <a:sysClr val="windowText" lastClr="000000"/>
      </a:dk1>
      <a:lt1>
        <a:sysClr val="window" lastClr="FFFFFF"/>
      </a:lt1>
      <a:dk2>
        <a:srgbClr val="FFA800"/>
      </a:dk2>
      <a:lt2>
        <a:srgbClr val="EEECE1"/>
      </a:lt2>
      <a:accent1>
        <a:srgbClr val="FFA800"/>
      </a:accent1>
      <a:accent2>
        <a:srgbClr val="4D535C"/>
      </a:accent2>
      <a:accent3>
        <a:srgbClr val="C0C1BF"/>
      </a:accent3>
      <a:accent4>
        <a:srgbClr val="558AAE"/>
      </a:accent4>
      <a:accent5>
        <a:srgbClr val="274D73"/>
      </a:accent5>
      <a:accent6>
        <a:srgbClr val="FEDD5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CC767BC7F3354B99252AE2A734B782" ma:contentTypeVersion="15" ma:contentTypeDescription="Ein neues Dokument erstellen." ma:contentTypeScope="" ma:versionID="2b85df71e44001503592ebbd9e98bd29">
  <xsd:schema xmlns:xsd="http://www.w3.org/2001/XMLSchema" xmlns:xs="http://www.w3.org/2001/XMLSchema" xmlns:p="http://schemas.microsoft.com/office/2006/metadata/properties" xmlns:ns2="d76fb2a0-43fa-4fde-a15f-6385d3ffa52b" xmlns:ns3="fc3faf86-ffc1-4bf2-be98-114763fe9823" targetNamespace="http://schemas.microsoft.com/office/2006/metadata/properties" ma:root="true" ma:fieldsID="ef447aab6a58d986a0e7d0e15b83b91b" ns2:_="" ns3:_="">
    <xsd:import namespace="d76fb2a0-43fa-4fde-a15f-6385d3ffa52b"/>
    <xsd:import namespace="fc3faf86-ffc1-4bf2-be98-114763fe98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fb2a0-43fa-4fde-a15f-6385d3ffa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ac771c85-4f9a-4405-8212-c8ca5d4a63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faf86-ffc1-4bf2-be98-114763fe982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c6fdb42-880a-46a0-b018-3e1940972af4}" ma:internalName="TaxCatchAll" ma:showField="CatchAllData" ma:web="fc3faf86-ffc1-4bf2-be98-114763fe98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BBF5F7-4E70-4F4B-BAAB-083D0964C4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C2179F-41EA-4019-BB1A-0DD6DD85B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fb2a0-43fa-4fde-a15f-6385d3ffa52b"/>
    <ds:schemaRef ds:uri="fc3faf86-ffc1-4bf2-be98-114763fe98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1143</Words>
  <Application>Microsoft Office PowerPoint</Application>
  <PresentationFormat>On-screen Show (4:3)</PresentationFormat>
  <Paragraphs>345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map-regular</vt:lpstr>
      <vt:lpstr>Symbol</vt:lpstr>
      <vt:lpstr>Wingdings</vt:lpstr>
      <vt:lpstr>Office-Design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  <vt:lpstr>Apron Control</vt:lpstr>
    </vt:vector>
  </TitlesOfParts>
  <Company>Litho 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Tatjana Frey</dc:creator>
  <cp:lastModifiedBy>Konstantinos Skiadas</cp:lastModifiedBy>
  <cp:revision>118</cp:revision>
  <cp:lastPrinted>2019-02-14T09:46:32Z</cp:lastPrinted>
  <dcterms:created xsi:type="dcterms:W3CDTF">2018-06-26T08:15:36Z</dcterms:created>
  <dcterms:modified xsi:type="dcterms:W3CDTF">2025-09-08T13:19:02Z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139dd5-5437-48fa-b8d8-ae2039d7b302_Enabled">
    <vt:lpwstr>true</vt:lpwstr>
  </property>
  <property fmtid="{D5CDD505-2E9C-101B-9397-08002B2CF9AE}" pid="3" name="MSIP_Label_73139dd5-5437-48fa-b8d8-ae2039d7b302_SetDate">
    <vt:lpwstr>2025-06-06T09:27:54Z</vt:lpwstr>
  </property>
  <property fmtid="{D5CDD505-2E9C-101B-9397-08002B2CF9AE}" pid="4" name="MSIP_Label_73139dd5-5437-48fa-b8d8-ae2039d7b302_Method">
    <vt:lpwstr>Standard</vt:lpwstr>
  </property>
  <property fmtid="{D5CDD505-2E9C-101B-9397-08002B2CF9AE}" pid="5" name="MSIP_Label_73139dd5-5437-48fa-b8d8-ae2039d7b302_Name">
    <vt:lpwstr>Intern</vt:lpwstr>
  </property>
  <property fmtid="{D5CDD505-2E9C-101B-9397-08002B2CF9AE}" pid="6" name="MSIP_Label_73139dd5-5437-48fa-b8d8-ae2039d7b302_SiteId">
    <vt:lpwstr>682f2e1b-bcff-4594-9bad-1dd130bf0ab2</vt:lpwstr>
  </property>
  <property fmtid="{D5CDD505-2E9C-101B-9397-08002B2CF9AE}" pid="7" name="MSIP_Label_73139dd5-5437-48fa-b8d8-ae2039d7b302_ActionId">
    <vt:lpwstr>91f2478b-3d97-4dc5-8e11-ffca6b002f95</vt:lpwstr>
  </property>
  <property fmtid="{D5CDD505-2E9C-101B-9397-08002B2CF9AE}" pid="8" name="MSIP_Label_73139dd5-5437-48fa-b8d8-ae2039d7b302_ContentBits">
    <vt:lpwstr>0</vt:lpwstr>
  </property>
  <property fmtid="{D5CDD505-2E9C-101B-9397-08002B2CF9AE}" pid="9" name="MSIP_Label_73139dd5-5437-48fa-b8d8-ae2039d7b302_Tag">
    <vt:lpwstr>10, 3, 0, 1</vt:lpwstr>
  </property>
</Properties>
</file>