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57" r:id="rId5"/>
    <p:sldId id="260" r:id="rId6"/>
    <p:sldId id="300" r:id="rId7"/>
    <p:sldId id="261" r:id="rId8"/>
    <p:sldId id="301" r:id="rId9"/>
    <p:sldId id="302" r:id="rId10"/>
    <p:sldId id="303" r:id="rId11"/>
    <p:sldId id="304" r:id="rId12"/>
    <p:sldId id="305" r:id="rId13"/>
    <p:sldId id="262" r:id="rId14"/>
    <p:sldId id="306" r:id="rId15"/>
    <p:sldId id="307" r:id="rId16"/>
    <p:sldId id="25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ffany Holland" initials="T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96" autoAdjust="0"/>
  </p:normalViewPr>
  <p:slideViewPr>
    <p:cSldViewPr snapToGrid="0" snapToObjects="1">
      <p:cViewPr>
        <p:scale>
          <a:sx n="110" d="100"/>
          <a:sy n="110" d="100"/>
        </p:scale>
        <p:origin x="83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274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B41BF7D-9125-874E-AC9F-30713C78620B}" type="datetimeFigureOut">
              <a:rPr lang="en-US" smtClean="0"/>
              <a:t>9/3/2019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CC3ABB-A525-A84E-805F-8307418106DA}" type="slidenum">
              <a:rPr lang="en-US" smtClean="0"/>
              <a:t>‹#›</a:t>
            </a:fld>
            <a:endParaRPr lang="en-US"/>
          </a:p>
        </p:txBody>
      </p:sp>
    </p:spTree>
    <p:extLst>
      <p:ext uri="{BB962C8B-B14F-4D97-AF65-F5344CB8AC3E}">
        <p14:creationId xmlns:p14="http://schemas.microsoft.com/office/powerpoint/2010/main" val="331086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8704B8-2EC7-AD4A-BDF9-9994FAA2B4B9}" type="datetimeFigureOut">
              <a:rPr lang="en-US" smtClean="0"/>
              <a:t>9/3/2019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DC216E-6311-944E-B82F-A7FDF36F6645}" type="slidenum">
              <a:rPr lang="en-US" smtClean="0"/>
              <a:t>‹#›</a:t>
            </a:fld>
            <a:endParaRPr lang="en-US"/>
          </a:p>
        </p:txBody>
      </p:sp>
    </p:spTree>
    <p:extLst>
      <p:ext uri="{BB962C8B-B14F-4D97-AF65-F5344CB8AC3E}">
        <p14:creationId xmlns:p14="http://schemas.microsoft.com/office/powerpoint/2010/main" val="2174609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with AAS, the objective of RAAS is to provide information essential for the safe and efficient movement of arriving and departing aircraft</a:t>
            </a:r>
          </a:p>
          <a:p>
            <a:r>
              <a:rPr lang="en-CA" dirty="0"/>
              <a:t>As radio coverage permits, provide RAAS on the Mandatory Frequency (MF) to aircraft departing from or arriving at a location within an MF area or transiting through an MF area where an Remote Communications Outlet (RCO) is established for providing RAAS.</a:t>
            </a:r>
          </a:p>
          <a:p>
            <a:endParaRPr lang="en-CA" dirty="0"/>
          </a:p>
          <a:p>
            <a:pPr lvl="1"/>
            <a:r>
              <a:rPr lang="en-CA" i="1" dirty="0"/>
              <a:t>RCO are established for extended communications in providing RAAS and FISE . Where RAAS is provided, the RCO frequency is designated as the MF.</a:t>
            </a:r>
          </a:p>
          <a:p>
            <a:pPr lvl="1"/>
            <a:r>
              <a:rPr lang="en-CA" i="1" dirty="0"/>
              <a:t>Radio communication limitations may not permit complete radio coverage of all airspace and aerodromes within an MF area where an RCO is established. Any radio coverage limits are described in unit procedures.</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2</a:t>
            </a:fld>
            <a:endParaRPr lang="en-US"/>
          </a:p>
        </p:txBody>
      </p:sp>
    </p:spTree>
    <p:extLst>
      <p:ext uri="{BB962C8B-B14F-4D97-AF65-F5344CB8AC3E}">
        <p14:creationId xmlns:p14="http://schemas.microsoft.com/office/powerpoint/2010/main" val="252513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t>RAAS also occurs at select sites when an ATC Tower closes for the night and service is required overnight.</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The service is transferred to an FSS and operated as a RAAS</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Once official transfer of responsibility procedures have been completed, the airspace changes from Class D to Class E </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These services are currently provided for 8 ATC Towers in Saskatoon, Sault Ste. Marie, Prince George, Fredericton, Fort McMurray, Victoria, Thunder Bay and London.</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12</a:t>
            </a:fld>
            <a:endParaRPr lang="en-US"/>
          </a:p>
        </p:txBody>
      </p:sp>
    </p:spTree>
    <p:extLst>
      <p:ext uri="{BB962C8B-B14F-4D97-AF65-F5344CB8AC3E}">
        <p14:creationId xmlns:p14="http://schemas.microsoft.com/office/powerpoint/2010/main" val="156116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NAV CANADA provides Remotes Aerodrome Advisory Services at 38 locations across Canada. These remote services are provided by 23 different Flight Service Stations, some of which have multiple remote sites,</a:t>
            </a:r>
            <a:r>
              <a:rPr kumimoji="0" lang="en-CA" sz="1200" b="0" i="0" u="none" strike="noStrike" kern="1200" cap="none" spc="0" normalizeH="0" baseline="0" noProof="0" dirty="0">
                <a:ln>
                  <a:noFill/>
                </a:ln>
                <a:solidFill>
                  <a:sysClr val="windowText" lastClr="000000">
                    <a:lumMod val="75000"/>
                    <a:lumOff val="25000"/>
                  </a:sysClr>
                </a:solidFill>
                <a:effectLst/>
                <a:uLnTx/>
                <a:uFillTx/>
                <a:latin typeface="+mn-lt"/>
                <a:ea typeface="+mn-ea"/>
                <a:cs typeface="+mn-cs"/>
              </a:rPr>
              <a:t> including 8 ATC Towers during overnight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DC216E-6311-944E-B82F-A7FDF36F66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21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t>The objective of VAS is to reduce the potential for collision between ground traffic and aircraft  on the manoeuvring area</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Provide VAS to ground traffic operating on the manoeuvring area where RAAS is provided.</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When providing VAS, apply ground traffic operations procedures to the extent possible.</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Provide VAS on the MF or on the assigned ground frequency, as appropriate.</a:t>
            </a:r>
          </a:p>
          <a:p>
            <a:endParaRPr lang="en-CA" sz="1200" dirty="0"/>
          </a:p>
          <a:p>
            <a:endParaRPr lang="en-CA" sz="1200" dirty="0"/>
          </a:p>
          <a:p>
            <a:r>
              <a:rPr lang="en-CA" sz="1200" i="1" dirty="0"/>
              <a:t>	At most locations where RAAS is provided, the ATS unit, aircraft, and ground traffic 	communicate on </a:t>
            </a:r>
            <a:r>
              <a:rPr lang="en-CA" sz="1200" i="1" u="sng" dirty="0"/>
              <a:t>the same frequency</a:t>
            </a:r>
            <a:r>
              <a:rPr lang="en-CA" sz="1200" i="1" dirty="0"/>
              <a:t>.</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4</a:t>
            </a:fld>
            <a:endParaRPr lang="en-US"/>
          </a:p>
        </p:txBody>
      </p:sp>
    </p:spTree>
    <p:extLst>
      <p:ext uri="{BB962C8B-B14F-4D97-AF65-F5344CB8AC3E}">
        <p14:creationId xmlns:p14="http://schemas.microsoft.com/office/powerpoint/2010/main" val="92883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When issuing ground traffic movement instructions:</a:t>
            </a:r>
          </a:p>
          <a:p>
            <a:pPr marL="285750" indent="-285750">
              <a:buFont typeface="Arial" panose="020B0604020202020204" pitchFamily="34" charset="0"/>
              <a:buChar char="•"/>
            </a:pPr>
            <a:endParaRPr lang="en-CA" sz="1200" dirty="0"/>
          </a:p>
          <a:p>
            <a:r>
              <a:rPr lang="en-CA" sz="1200" dirty="0"/>
              <a:t>■        Issue instructions as necessary, in plain, concise language.</a:t>
            </a:r>
          </a:p>
          <a:p>
            <a:pPr marL="285750" indent="-285750">
              <a:buFont typeface="Arial" panose="020B0604020202020204" pitchFamily="34" charset="0"/>
              <a:buChar char="•"/>
            </a:pPr>
            <a:endParaRPr lang="en-CA" sz="1200" dirty="0"/>
          </a:p>
          <a:p>
            <a:r>
              <a:rPr lang="en-CA" sz="1200" dirty="0"/>
              <a:t>■        Instruct the driver to either cross or hold short of a runway or taxiway on its route. </a:t>
            </a:r>
          </a:p>
          <a:p>
            <a:pPr marL="285750" indent="-285750">
              <a:buFont typeface="Arial" panose="020B0604020202020204" pitchFamily="34" charset="0"/>
              <a:buChar char="•"/>
            </a:pPr>
            <a:endParaRPr lang="en-CA" sz="1200" dirty="0"/>
          </a:p>
          <a:p>
            <a:r>
              <a:rPr lang="en-CA" sz="1200" dirty="0"/>
              <a:t>■        Obtain a readback of a hold or hold short instruction.</a:t>
            </a:r>
          </a:p>
          <a:p>
            <a:pPr marL="285750" indent="-285750">
              <a:buFont typeface="Arial" panose="020B0604020202020204" pitchFamily="34" charset="0"/>
              <a:buChar char="•"/>
            </a:pPr>
            <a:endParaRPr lang="en-CA" sz="1200" dirty="0"/>
          </a:p>
          <a:p>
            <a:r>
              <a:rPr lang="en-CA" sz="1200" dirty="0"/>
              <a:t>■        You may omit the route when either of the following applies:</a:t>
            </a:r>
          </a:p>
          <a:p>
            <a:pPr marL="285750" indent="-285750">
              <a:buFont typeface="Arial" panose="020B0604020202020204" pitchFamily="34" charset="0"/>
              <a:buChar char="•"/>
            </a:pPr>
            <a:endParaRPr lang="en-CA" sz="1200" dirty="0"/>
          </a:p>
          <a:p>
            <a:pPr marL="285750" indent="-285750">
              <a:buFont typeface="Wingdings" panose="05000000000000000000" pitchFamily="2" charset="2"/>
              <a:buChar char="v"/>
            </a:pPr>
            <a:r>
              <a:rPr lang="en-CA" sz="1200" dirty="0"/>
              <a:t>There is only one route to the destination and no runway will be crossed.</a:t>
            </a:r>
          </a:p>
          <a:p>
            <a:pPr marL="285750" indent="-285750">
              <a:buFont typeface="Wingdings" panose="05000000000000000000" pitchFamily="2" charset="2"/>
              <a:buChar char="v"/>
            </a:pPr>
            <a:r>
              <a:rPr lang="en-CA" sz="1200" dirty="0"/>
              <a:t> The route crosses only one runway. </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5</a:t>
            </a:fld>
            <a:endParaRPr lang="en-US"/>
          </a:p>
        </p:txBody>
      </p:sp>
    </p:spTree>
    <p:extLst>
      <p:ext uri="{BB962C8B-B14F-4D97-AF65-F5344CB8AC3E}">
        <p14:creationId xmlns:p14="http://schemas.microsoft.com/office/powerpoint/2010/main" val="71375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u="sng" dirty="0"/>
              <a:t>On initial contact</a:t>
            </a:r>
            <a:r>
              <a:rPr lang="en-CA" sz="1200" dirty="0"/>
              <a:t>, or in sufficient time to be of use, provide advisory information to taxiing aircraft  or aircraft that report ready for departure. </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As appropriate, issue the initial advisory information as follows:</a:t>
            </a:r>
          </a:p>
          <a:p>
            <a:pPr marL="285750" indent="-285750">
              <a:buFont typeface="Arial" panose="020B0604020202020204" pitchFamily="34" charset="0"/>
              <a:buChar char="•"/>
            </a:pPr>
            <a:endParaRPr lang="en-CA" sz="1200" dirty="0"/>
          </a:p>
          <a:p>
            <a:r>
              <a:rPr lang="en-CA" sz="1200" dirty="0"/>
              <a:t>1.       Aircraft identification</a:t>
            </a:r>
          </a:p>
          <a:p>
            <a:r>
              <a:rPr lang="en-CA" sz="1200" dirty="0"/>
              <a:t>2.       Unit identification</a:t>
            </a:r>
          </a:p>
          <a:p>
            <a:r>
              <a:rPr lang="en-CA" sz="1200" dirty="0"/>
              <a:t>3.       Runway information</a:t>
            </a:r>
          </a:p>
          <a:p>
            <a:r>
              <a:rPr lang="en-CA" sz="1200" dirty="0"/>
              <a:t>4.       Wind information</a:t>
            </a:r>
          </a:p>
          <a:p>
            <a:pPr marL="228600" indent="-228600">
              <a:buAutoNum type="arabicPeriod" startAt="5"/>
            </a:pPr>
            <a:r>
              <a:rPr lang="en-CA" sz="1200" dirty="0"/>
              <a:t>   Altimeter information</a:t>
            </a:r>
          </a:p>
          <a:p>
            <a:pPr marL="228600" indent="-228600">
              <a:buAutoNum type="arabicPeriod" startAt="5"/>
            </a:pPr>
            <a:r>
              <a:rPr lang="en-CA" sz="1200" dirty="0"/>
              <a:t>   Traffic information, include aircraft and ground traffic</a:t>
            </a:r>
          </a:p>
          <a:p>
            <a:r>
              <a:rPr lang="en-CA" sz="1200" dirty="0"/>
              <a:t>7.       Supplementary information. May include MANOT, wake turbulence cautionary</a:t>
            </a:r>
          </a:p>
          <a:p>
            <a:r>
              <a:rPr lang="en-CA" sz="1200" dirty="0"/>
              <a:t> aerodrome  conditions, weather conditions , and additional advisory information</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7</a:t>
            </a:fld>
            <a:endParaRPr lang="en-US"/>
          </a:p>
        </p:txBody>
      </p:sp>
    </p:spTree>
    <p:extLst>
      <p:ext uri="{BB962C8B-B14F-4D97-AF65-F5344CB8AC3E}">
        <p14:creationId xmlns:p14="http://schemas.microsoft.com/office/powerpoint/2010/main" val="266508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dirty="0"/>
              <a:t>As appropriate, issue the initial advisory information </a:t>
            </a:r>
            <a:r>
              <a:rPr lang="en-CA" sz="1600" u="sng" dirty="0"/>
              <a:t>for inbound aircraft </a:t>
            </a:r>
            <a:r>
              <a:rPr lang="en-CA" sz="1600" dirty="0"/>
              <a:t>as follows:</a:t>
            </a:r>
          </a:p>
          <a:p>
            <a:endParaRPr lang="en-CA" sz="1600" dirty="0"/>
          </a:p>
          <a:p>
            <a:r>
              <a:rPr lang="en-CA" sz="1600" dirty="0"/>
              <a:t>■        Aircraft identification</a:t>
            </a:r>
          </a:p>
          <a:p>
            <a:r>
              <a:rPr lang="en-CA" sz="1600" dirty="0"/>
              <a:t>■        Unit identification</a:t>
            </a:r>
          </a:p>
          <a:p>
            <a:r>
              <a:rPr lang="en-CA" sz="1600" dirty="0"/>
              <a:t>■        Runway information</a:t>
            </a:r>
          </a:p>
          <a:p>
            <a:r>
              <a:rPr lang="en-CA" sz="1600" dirty="0"/>
              <a:t>■        Wind information</a:t>
            </a:r>
          </a:p>
          <a:p>
            <a:r>
              <a:rPr lang="en-CA" sz="1600" dirty="0"/>
              <a:t>■        Altimeter information </a:t>
            </a:r>
          </a:p>
          <a:p>
            <a:r>
              <a:rPr lang="en-CA" sz="1600" dirty="0"/>
              <a:t>■        Traffic information. Include aircraft and ground traffic</a:t>
            </a:r>
          </a:p>
          <a:p>
            <a:r>
              <a:rPr lang="en-CA" sz="1600" dirty="0"/>
              <a:t>■        Supplementary information. May include MANOT, wake turbulence cautionary, aerodrome conditions, weather conditions+ , and additional advisory information+ </a:t>
            </a:r>
          </a:p>
          <a:p>
            <a:r>
              <a:rPr lang="en-CA" sz="1600" dirty="0"/>
              <a:t>■        </a:t>
            </a:r>
            <a:r>
              <a:rPr lang="en-CA" sz="1600" u="sng" dirty="0"/>
              <a:t>Update advisory information</a:t>
            </a:r>
            <a:r>
              <a:rPr lang="en-CA" sz="1600" dirty="0"/>
              <a:t>, as appropriate.+ </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8</a:t>
            </a:fld>
            <a:endParaRPr lang="en-US"/>
          </a:p>
        </p:txBody>
      </p:sp>
    </p:spTree>
    <p:extLst>
      <p:ext uri="{BB962C8B-B14F-4D97-AF65-F5344CB8AC3E}">
        <p14:creationId xmlns:p14="http://schemas.microsoft.com/office/powerpoint/2010/main" val="381744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t>RAAS is a non-visual environment</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VCS vs VAS</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“5 minute rule” at all times</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Required reports at RAAS at times for entering the runway, airborne, and exiting the runway. Surveillance assists at some sites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t>Reliance on contract weather observing or automated stations for weather reporting</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9</a:t>
            </a:fld>
            <a:endParaRPr lang="en-US"/>
          </a:p>
        </p:txBody>
      </p:sp>
    </p:spTree>
    <p:extLst>
      <p:ext uri="{BB962C8B-B14F-4D97-AF65-F5344CB8AC3E}">
        <p14:creationId xmlns:p14="http://schemas.microsoft.com/office/powerpoint/2010/main" val="199306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a:t>
            </a:r>
            <a:r>
              <a:rPr lang="en-CA" sz="1200" b="1" dirty="0"/>
              <a:t>At least 5 minutes before the estimated time of landing, instruct ground traffic to leave the intended runway or RPA</a:t>
            </a:r>
            <a:r>
              <a:rPr lang="en-CA" sz="1200" dirty="0"/>
              <a:t>”</a:t>
            </a:r>
          </a:p>
          <a:p>
            <a:endParaRPr lang="en-CA" sz="1200" dirty="0"/>
          </a:p>
          <a:p>
            <a:r>
              <a:rPr lang="en-CA" sz="1200" dirty="0"/>
              <a:t>In a RAAS or Remote AFIS environment, any vehicles on runways that have been declared for use by an aircraft MUST be removed at least 5 minutes prior to the aircraft ETA.</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10</a:t>
            </a:fld>
            <a:endParaRPr lang="en-US"/>
          </a:p>
        </p:txBody>
      </p:sp>
    </p:spTree>
    <p:extLst>
      <p:ext uri="{BB962C8B-B14F-4D97-AF65-F5344CB8AC3E}">
        <p14:creationId xmlns:p14="http://schemas.microsoft.com/office/powerpoint/2010/main" val="185494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200" dirty="0"/>
              <a:t>RAAS often occurs when a manned station closes for the night and service is required overnight.</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The service is transferred to another site and operated as a RAAS</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Once official transfer of responsibility procedures have been completed, the remote station provides RAAS until the morning when the service is transferred back</a:t>
            </a:r>
          </a:p>
          <a:p>
            <a:pPr marL="285750" indent="-285750">
              <a:buFont typeface="Arial" panose="020B0604020202020204" pitchFamily="34" charset="0"/>
              <a:buChar char="•"/>
            </a:pPr>
            <a:endParaRPr lang="en-CA" sz="1200" dirty="0"/>
          </a:p>
          <a:p>
            <a:pPr marL="285750" indent="-285750">
              <a:buFont typeface="Arial" panose="020B0604020202020204" pitchFamily="34" charset="0"/>
              <a:buChar char="•"/>
            </a:pPr>
            <a:r>
              <a:rPr lang="en-CA" sz="1200" dirty="0"/>
              <a:t>These operations are both safe and efficient.</a:t>
            </a:r>
          </a:p>
          <a:p>
            <a:endParaRPr lang="en-US" dirty="0"/>
          </a:p>
        </p:txBody>
      </p:sp>
      <p:sp>
        <p:nvSpPr>
          <p:cNvPr id="4" name="Slide Number Placeholder 3"/>
          <p:cNvSpPr>
            <a:spLocks noGrp="1"/>
          </p:cNvSpPr>
          <p:nvPr>
            <p:ph type="sldNum" sz="quarter" idx="5"/>
          </p:nvPr>
        </p:nvSpPr>
        <p:spPr/>
        <p:txBody>
          <a:bodyPr/>
          <a:lstStyle/>
          <a:p>
            <a:fld id="{26DC216E-6311-944E-B82F-A7FDF36F6645}" type="slidenum">
              <a:rPr lang="en-US" smtClean="0"/>
              <a:t>11</a:t>
            </a:fld>
            <a:endParaRPr lang="en-US"/>
          </a:p>
        </p:txBody>
      </p:sp>
    </p:spTree>
    <p:extLst>
      <p:ext uri="{BB962C8B-B14F-4D97-AF65-F5344CB8AC3E}">
        <p14:creationId xmlns:p14="http://schemas.microsoft.com/office/powerpoint/2010/main" val="3517500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Cover4x3_CalgTow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404251" y="1562957"/>
            <a:ext cx="4126004" cy="1197321"/>
          </a:xfrm>
        </p:spPr>
        <p:txBody>
          <a:bodyPr lIns="0" tIns="0" rIns="0" bIns="0" anchor="t" anchorCtr="0"/>
          <a:lstStyle>
            <a:lvl1pPr algn="r">
              <a:lnSpc>
                <a:spcPts val="4400"/>
              </a:lnSpc>
              <a:defRPr sz="3600" cap="all">
                <a:solidFill>
                  <a:schemeClr val="tx1"/>
                </a:solidFill>
              </a:defRPr>
            </a:lvl1pPr>
          </a:lstStyle>
          <a:p>
            <a:r>
              <a:rPr lang="fr-CA" dirty="0" err="1"/>
              <a:t>Edit</a:t>
            </a:r>
            <a:r>
              <a:rPr lang="fr-CA" dirty="0"/>
              <a:t> main </a:t>
            </a:r>
            <a:br>
              <a:rPr lang="fr-CA" dirty="0"/>
            </a:br>
            <a:r>
              <a:rPr lang="fr-CA" dirty="0" err="1"/>
              <a:t>title</a:t>
            </a:r>
            <a:r>
              <a:rPr lang="fr-CA" dirty="0"/>
              <a:t> </a:t>
            </a:r>
            <a:endParaRPr lang="en-US" dirty="0"/>
          </a:p>
        </p:txBody>
      </p:sp>
      <p:sp>
        <p:nvSpPr>
          <p:cNvPr id="3" name="Subtitle 2"/>
          <p:cNvSpPr>
            <a:spLocks noGrp="1"/>
          </p:cNvSpPr>
          <p:nvPr>
            <p:ph type="subTitle" idx="1" hasCustomPrompt="1"/>
          </p:nvPr>
        </p:nvSpPr>
        <p:spPr>
          <a:xfrm>
            <a:off x="4404251" y="2760278"/>
            <a:ext cx="4126003" cy="697955"/>
          </a:xfrm>
        </p:spPr>
        <p:txBody>
          <a:bodyPr lIns="0" tIns="0" rIns="0" bIns="0">
            <a:normAutofit/>
          </a:bodyPr>
          <a:lstStyle>
            <a:lvl1pPr marL="0" indent="0" algn="r">
              <a:lnSpc>
                <a:spcPts val="3300"/>
              </a:lnSpc>
              <a:spcBef>
                <a:spcPts val="0"/>
              </a:spcBef>
              <a:buNone/>
              <a:defRPr sz="28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err="1"/>
              <a:t>Edit</a:t>
            </a:r>
            <a:r>
              <a:rPr lang="fr-CA" dirty="0"/>
              <a:t> </a:t>
            </a:r>
            <a:r>
              <a:rPr lang="fr-CA" dirty="0" err="1"/>
              <a:t>subtitle</a:t>
            </a:r>
            <a:endParaRPr lang="en-US" dirty="0"/>
          </a:p>
        </p:txBody>
      </p:sp>
      <p:sp>
        <p:nvSpPr>
          <p:cNvPr id="4" name="Date Placeholder 3"/>
          <p:cNvSpPr>
            <a:spLocks noGrp="1"/>
          </p:cNvSpPr>
          <p:nvPr>
            <p:ph type="dt" sz="half" idx="10"/>
          </p:nvPr>
        </p:nvSpPr>
        <p:spPr>
          <a:xfrm>
            <a:off x="4404251" y="974757"/>
            <a:ext cx="4126004" cy="365125"/>
          </a:xfrm>
        </p:spPr>
        <p:txBody>
          <a:bodyPr lIns="0" tIns="0" rIns="0" bIns="0" anchor="b" anchorCtr="0"/>
          <a:lstStyle>
            <a:lvl1pPr algn="r">
              <a:defRPr sz="1600" b="0" i="0" baseline="0">
                <a:solidFill>
                  <a:schemeClr val="tx1"/>
                </a:solidFill>
                <a:latin typeface="+mn-lt"/>
                <a:cs typeface="Nunito Sans Regular"/>
              </a:defRPr>
            </a:lvl1pPr>
          </a:lstStyle>
          <a:p>
            <a:fld id="{8DBF469F-FC4D-4346-BA88-6988C1DA6CE3}" type="datetime1">
              <a:rPr lang="en-US" smtClean="0"/>
              <a:t>9/3/2019</a:t>
            </a:fld>
            <a:endParaRPr lang="en-US" dirty="0"/>
          </a:p>
        </p:txBody>
      </p:sp>
      <p:cxnSp>
        <p:nvCxnSpPr>
          <p:cNvPr id="10" name="Straight Connector 9"/>
          <p:cNvCxnSpPr/>
          <p:nvPr userDrawn="1"/>
        </p:nvCxnSpPr>
        <p:spPr>
          <a:xfrm>
            <a:off x="4404251" y="1432175"/>
            <a:ext cx="41260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4" hasCustomPrompt="1"/>
          </p:nvPr>
        </p:nvSpPr>
        <p:spPr>
          <a:xfrm>
            <a:off x="4404251" y="3458233"/>
            <a:ext cx="4126004" cy="656568"/>
          </a:xfrm>
        </p:spPr>
        <p:txBody>
          <a:bodyPr lIns="0" tIns="0" rIns="0" bIns="0">
            <a:noAutofit/>
          </a:bodyPr>
          <a:lstStyle>
            <a:lvl1pPr marL="0" indent="0" algn="r">
              <a:spcBef>
                <a:spcPts val="0"/>
              </a:spcBef>
              <a:buFontTx/>
              <a:buNone/>
              <a:defRPr sz="1600" b="0" i="0">
                <a:solidFill>
                  <a:schemeClr val="tx1"/>
                </a:solidFill>
                <a:latin typeface="+mn-lt"/>
                <a:cs typeface="Nunito Sans Regular"/>
              </a:defRPr>
            </a:lvl1pPr>
            <a:lvl2pPr marL="0" indent="0" algn="r">
              <a:spcBef>
                <a:spcPts val="0"/>
              </a:spcBef>
              <a:buFontTx/>
              <a:buNone/>
              <a:defRPr sz="1700"/>
            </a:lvl2pPr>
            <a:lvl3pPr marL="0" indent="0" algn="r">
              <a:spcBef>
                <a:spcPts val="0"/>
              </a:spcBef>
              <a:buFontTx/>
              <a:buNone/>
              <a:defRPr sz="1700"/>
            </a:lvl3pPr>
            <a:lvl4pPr marL="0" indent="0" algn="r">
              <a:spcBef>
                <a:spcPts val="0"/>
              </a:spcBef>
              <a:buFontTx/>
              <a:buNone/>
              <a:defRPr sz="1700"/>
            </a:lvl4pPr>
            <a:lvl5pPr marL="0" indent="0" algn="r">
              <a:spcBef>
                <a:spcPts val="0"/>
              </a:spcBef>
              <a:buFontTx/>
              <a:buNone/>
              <a:defRPr sz="1700"/>
            </a:lvl5pPr>
          </a:lstStyle>
          <a:p>
            <a:pPr lvl="0"/>
            <a:r>
              <a:rPr lang="fr-CA" dirty="0" err="1"/>
              <a:t>Presenter’s</a:t>
            </a:r>
            <a:r>
              <a:rPr lang="fr-CA" dirty="0"/>
              <a:t> Name</a:t>
            </a:r>
            <a:br>
              <a:rPr lang="fr-CA" dirty="0"/>
            </a:br>
            <a:r>
              <a:rPr lang="fr-CA" dirty="0"/>
              <a:t>Job </a:t>
            </a:r>
            <a:r>
              <a:rPr lang="fr-CA" dirty="0" err="1"/>
              <a:t>Title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4419801"/>
            <a:ext cx="9143245" cy="2438199"/>
          </a:xfrm>
          <a:prstGeom prst="rect">
            <a:avLst/>
          </a:prstGeom>
        </p:spPr>
      </p:pic>
    </p:spTree>
    <p:extLst>
      <p:ext uri="{BB962C8B-B14F-4D97-AF65-F5344CB8AC3E}">
        <p14:creationId xmlns:p14="http://schemas.microsoft.com/office/powerpoint/2010/main" val="5495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2800" y="729598"/>
            <a:ext cx="2842713" cy="705502"/>
          </a:xfrm>
        </p:spPr>
        <p:txBody>
          <a:bodyPr anchor="b"/>
          <a:lstStyle>
            <a:lvl1pPr algn="l">
              <a:defRPr sz="2000" b="1"/>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idx="1"/>
          </p:nvPr>
        </p:nvSpPr>
        <p:spPr>
          <a:xfrm>
            <a:off x="3575050" y="729598"/>
            <a:ext cx="4946150" cy="5396565"/>
          </a:xfrm>
        </p:spPr>
        <p:txBody>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Text Placeholder 3"/>
          <p:cNvSpPr>
            <a:spLocks noGrp="1"/>
          </p:cNvSpPr>
          <p:nvPr>
            <p:ph type="body" sz="half" idx="2"/>
          </p:nvPr>
        </p:nvSpPr>
        <p:spPr>
          <a:xfrm>
            <a:off x="622800" y="1435100"/>
            <a:ext cx="2842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a:t>Click to </a:t>
            </a:r>
            <a:r>
              <a:rPr lang="fr-CA" dirty="0" err="1"/>
              <a:t>edit</a:t>
            </a:r>
            <a:r>
              <a:rPr lang="fr-CA" dirty="0"/>
              <a:t> Master </a:t>
            </a:r>
            <a:r>
              <a:rPr lang="fr-CA" dirty="0" err="1"/>
              <a:t>text</a:t>
            </a:r>
            <a:r>
              <a:rPr lang="fr-CA" dirty="0"/>
              <a:t> styles</a:t>
            </a:r>
          </a:p>
        </p:txBody>
      </p:sp>
      <p:sp>
        <p:nvSpPr>
          <p:cNvPr id="5" name="Date Placeholder 4"/>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226397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a:t>Drag </a:t>
            </a:r>
            <a:r>
              <a:rPr lang="fr-CA" dirty="0" err="1"/>
              <a:t>picture</a:t>
            </a:r>
            <a:r>
              <a:rPr lang="fr-CA" dirty="0"/>
              <a:t> to </a:t>
            </a:r>
            <a:r>
              <a:rPr lang="fr-CA" dirty="0" err="1"/>
              <a:t>placeholder</a:t>
            </a:r>
            <a:r>
              <a:rPr lang="fr-CA" dirty="0"/>
              <a:t> or click </a:t>
            </a:r>
            <a:r>
              <a:rPr lang="fr-CA" dirty="0" err="1"/>
              <a:t>icon</a:t>
            </a:r>
            <a:r>
              <a:rPr lang="fr-CA" dirty="0"/>
              <a:t> to </a:t>
            </a:r>
            <a:r>
              <a:rPr lang="fr-CA" dirty="0" err="1"/>
              <a:t>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a:t>Click to </a:t>
            </a:r>
            <a:r>
              <a:rPr lang="fr-CA" dirty="0" err="1"/>
              <a:t>edit</a:t>
            </a:r>
            <a:r>
              <a:rPr lang="fr-CA" dirty="0"/>
              <a:t> Master </a:t>
            </a:r>
            <a:r>
              <a:rPr lang="fr-CA" dirty="0" err="1"/>
              <a:t>text</a:t>
            </a:r>
            <a:r>
              <a:rPr lang="fr-CA" dirty="0"/>
              <a:t> styles</a:t>
            </a:r>
          </a:p>
        </p:txBody>
      </p:sp>
      <p:sp>
        <p:nvSpPr>
          <p:cNvPr id="5" name="Date Placeholder 4"/>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51862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200"/>
            </a:lvl4pPr>
            <a:lvl5pPr>
              <a:defRPr sz="1200"/>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43638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0001"/>
            <a:ext cx="2057400" cy="5418472"/>
          </a:xfrm>
        </p:spPr>
        <p:txBody>
          <a:bodyPr vert="eaVert"/>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Vertical Text Placeholder 2"/>
          <p:cNvSpPr>
            <a:spLocks noGrp="1"/>
          </p:cNvSpPr>
          <p:nvPr>
            <p:ph type="body" orient="vert" idx="1"/>
          </p:nvPr>
        </p:nvSpPr>
        <p:spPr>
          <a:xfrm>
            <a:off x="457200" y="720001"/>
            <a:ext cx="6019800" cy="5418472"/>
          </a:xfrm>
        </p:spPr>
        <p:txBody>
          <a:bodyPr vert="eaVert"/>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0477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Cover4x3_CalgTow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404251" y="895161"/>
            <a:ext cx="4126004" cy="1197321"/>
          </a:xfrm>
        </p:spPr>
        <p:txBody>
          <a:bodyPr lIns="0" tIns="0" rIns="0" bIns="0" anchor="t" anchorCtr="0"/>
          <a:lstStyle>
            <a:lvl1pPr algn="r">
              <a:lnSpc>
                <a:spcPts val="4400"/>
              </a:lnSpc>
              <a:defRPr sz="3600" cap="all">
                <a:solidFill>
                  <a:schemeClr val="tx1"/>
                </a:solidFill>
              </a:defRPr>
            </a:lvl1pPr>
          </a:lstStyle>
          <a:p>
            <a:r>
              <a:rPr lang="fr-CA" dirty="0" err="1"/>
              <a:t>Edit</a:t>
            </a:r>
            <a:r>
              <a:rPr lang="fr-CA" dirty="0"/>
              <a:t> main </a:t>
            </a:r>
            <a:br>
              <a:rPr lang="fr-CA" dirty="0"/>
            </a:br>
            <a:r>
              <a:rPr lang="fr-CA" dirty="0" err="1"/>
              <a:t>title</a:t>
            </a:r>
            <a:r>
              <a:rPr lang="fr-CA" dirty="0"/>
              <a:t> </a:t>
            </a:r>
            <a:endParaRPr lang="en-US" dirty="0"/>
          </a:p>
        </p:txBody>
      </p:sp>
      <p:cxnSp>
        <p:nvCxnSpPr>
          <p:cNvPr id="10" name="Straight Connector 9"/>
          <p:cNvCxnSpPr/>
          <p:nvPr userDrawn="1"/>
        </p:nvCxnSpPr>
        <p:spPr>
          <a:xfrm>
            <a:off x="4404251" y="1432175"/>
            <a:ext cx="412600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4419801"/>
            <a:ext cx="9143245" cy="2438199"/>
          </a:xfrm>
          <a:prstGeom prst="rect">
            <a:avLst/>
          </a:prstGeom>
        </p:spPr>
      </p:pic>
    </p:spTree>
    <p:extLst>
      <p:ext uri="{BB962C8B-B14F-4D97-AF65-F5344CB8AC3E}">
        <p14:creationId xmlns:p14="http://schemas.microsoft.com/office/powerpoint/2010/main" val="189646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00" y="1945596"/>
            <a:ext cx="7898400" cy="4396435"/>
          </a:xfrm>
        </p:spPr>
        <p:txBody>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itle 9"/>
          <p:cNvSpPr>
            <a:spLocks noGrp="1"/>
          </p:cNvSpPr>
          <p:nvPr>
            <p:ph type="title" hasCustomPrompt="1"/>
          </p:nvPr>
        </p:nvSpPr>
        <p:spPr/>
        <p:txBody>
          <a:bodyPr/>
          <a:lstStyle/>
          <a:p>
            <a:r>
              <a:rPr lang="fr-CA" dirty="0" err="1"/>
              <a:t>Title</a:t>
            </a:r>
            <a:r>
              <a:rPr lang="fr-CA" dirty="0"/>
              <a:t> </a:t>
            </a:r>
            <a:r>
              <a:rPr lang="fr-CA" dirty="0" err="1"/>
              <a:t>placeholder</a:t>
            </a:r>
            <a:endParaRPr lang="en-US" dirty="0"/>
          </a:p>
        </p:txBody>
      </p:sp>
      <p:sp>
        <p:nvSpPr>
          <p:cNvPr id="12" name="Text Placeholder 11"/>
          <p:cNvSpPr>
            <a:spLocks noGrp="1"/>
          </p:cNvSpPr>
          <p:nvPr>
            <p:ph type="body" sz="quarter" idx="14" hasCustomPrompt="1"/>
          </p:nvPr>
        </p:nvSpPr>
        <p:spPr>
          <a:xfrm>
            <a:off x="622300" y="1378498"/>
            <a:ext cx="7899400"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2" name="Date Placeholder 1"/>
          <p:cNvSpPr>
            <a:spLocks noGrp="1"/>
          </p:cNvSpPr>
          <p:nvPr>
            <p:ph type="dt" sz="half" idx="15"/>
          </p:nvPr>
        </p:nvSpPr>
        <p:spPr/>
        <p:txBody>
          <a:bodyPr/>
          <a:lstStyle/>
          <a:p>
            <a:fld id="{5872D447-0BF7-7442-B5FD-67C00FB5C328}" type="datetimeFigureOut">
              <a:rPr lang="en-US" smtClean="0"/>
              <a:pPr/>
              <a:t>9/3/2019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26624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00" y="1476000"/>
            <a:ext cx="7898400" cy="4734300"/>
          </a:xfrm>
        </p:spPr>
        <p:txBody>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itle 9"/>
          <p:cNvSpPr>
            <a:spLocks noGrp="1"/>
          </p:cNvSpPr>
          <p:nvPr>
            <p:ph type="title" hasCustomPrompt="1"/>
          </p:nvPr>
        </p:nvSpPr>
        <p:spPr/>
        <p:txBody>
          <a:bodyPr/>
          <a:lstStyle/>
          <a:p>
            <a:r>
              <a:rPr lang="fr-CA" dirty="0" err="1"/>
              <a:t>Title</a:t>
            </a:r>
            <a:r>
              <a:rPr lang="fr-CA" dirty="0"/>
              <a:t> </a:t>
            </a:r>
            <a:r>
              <a:rPr lang="fr-CA" dirty="0" err="1"/>
              <a:t>placeholder</a:t>
            </a:r>
            <a:endParaRPr lang="en-US" dirty="0"/>
          </a:p>
        </p:txBody>
      </p:sp>
      <p:sp>
        <p:nvSpPr>
          <p:cNvPr id="2" name="Date Placeholder 1"/>
          <p:cNvSpPr>
            <a:spLocks noGrp="1"/>
          </p:cNvSpPr>
          <p:nvPr>
            <p:ph type="dt" sz="half" idx="15"/>
          </p:nvPr>
        </p:nvSpPr>
        <p:spPr/>
        <p:txBody>
          <a:bodyPr/>
          <a:lstStyle/>
          <a:p>
            <a:fld id="{5872D447-0BF7-7442-B5FD-67C00FB5C328}" type="datetimeFigureOut">
              <a:rPr lang="en-US" smtClean="0"/>
              <a:pPr/>
              <a:t>9/3/2019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31551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2800" y="4406900"/>
            <a:ext cx="7871913" cy="1362075"/>
          </a:xfrm>
        </p:spPr>
        <p:txBody>
          <a:bodyPr anchor="t"/>
          <a:lstStyle>
            <a:lvl1pPr algn="l">
              <a:defRPr sz="3600" b="1" cap="all"/>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Text Placeholder 2"/>
          <p:cNvSpPr>
            <a:spLocks noGrp="1"/>
          </p:cNvSpPr>
          <p:nvPr>
            <p:ph type="body" idx="1"/>
          </p:nvPr>
        </p:nvSpPr>
        <p:spPr>
          <a:xfrm>
            <a:off x="622800" y="2906713"/>
            <a:ext cx="7871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197087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sz="half" idx="1"/>
          </p:nvPr>
        </p:nvSpPr>
        <p:spPr>
          <a:xfrm>
            <a:off x="622800" y="1945596"/>
            <a:ext cx="3873000" cy="418056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Content Placeholder 3"/>
          <p:cNvSpPr>
            <a:spLocks noGrp="1"/>
          </p:cNvSpPr>
          <p:nvPr>
            <p:ph sz="half" idx="2"/>
          </p:nvPr>
        </p:nvSpPr>
        <p:spPr>
          <a:xfrm>
            <a:off x="4648200" y="1945596"/>
            <a:ext cx="3873000" cy="418056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8" name="Text Placeholder 11"/>
          <p:cNvSpPr>
            <a:spLocks noGrp="1"/>
          </p:cNvSpPr>
          <p:nvPr>
            <p:ph type="body" sz="quarter" idx="14" hasCustomPrompt="1"/>
          </p:nvPr>
        </p:nvSpPr>
        <p:spPr>
          <a:xfrm>
            <a:off x="622300" y="1378498"/>
            <a:ext cx="7899400"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5" name="Date Placeholder 4"/>
          <p:cNvSpPr>
            <a:spLocks noGrp="1"/>
          </p:cNvSpPr>
          <p:nvPr>
            <p:ph type="dt" sz="half" idx="15"/>
          </p:nvPr>
        </p:nvSpPr>
        <p:spPr/>
        <p:txBody>
          <a:bodyPr/>
          <a:lstStyle/>
          <a:p>
            <a:fld id="{5872D447-0BF7-7442-B5FD-67C00FB5C328}" type="datetimeFigureOut">
              <a:rPr lang="en-US" smtClean="0"/>
              <a:pPr/>
              <a:t>9/3/2019</a:t>
            </a:fld>
            <a:endParaRPr lang="en-US" dirty="0"/>
          </a:p>
        </p:txBody>
      </p:sp>
      <p:sp>
        <p:nvSpPr>
          <p:cNvPr id="6" name="Footer Placeholder 5"/>
          <p:cNvSpPr>
            <a:spLocks noGrp="1"/>
          </p:cNvSpPr>
          <p:nvPr>
            <p:ph type="ftr" sz="quarter" idx="16"/>
          </p:nvPr>
        </p:nvSpPr>
        <p:spPr/>
        <p:txBody>
          <a:bodyPr/>
          <a:lstStyle/>
          <a:p>
            <a:endParaRPr lang="en-US" dirty="0"/>
          </a:p>
        </p:txBody>
      </p:sp>
      <p:sp>
        <p:nvSpPr>
          <p:cNvPr id="7" name="Slide Number Placeholder 6"/>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80785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lang="en-US"/>
          </a:p>
        </p:txBody>
      </p:sp>
      <p:sp>
        <p:nvSpPr>
          <p:cNvPr id="3" name="Text Placeholder 2"/>
          <p:cNvSpPr>
            <a:spLocks noGrp="1"/>
          </p:cNvSpPr>
          <p:nvPr>
            <p:ph type="body" idx="1"/>
          </p:nvPr>
        </p:nvSpPr>
        <p:spPr>
          <a:xfrm>
            <a:off x="622800" y="1945596"/>
            <a:ext cx="38745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4" name="Content Placeholder 3"/>
          <p:cNvSpPr>
            <a:spLocks noGrp="1"/>
          </p:cNvSpPr>
          <p:nvPr>
            <p:ph sz="half" idx="2"/>
          </p:nvPr>
        </p:nvSpPr>
        <p:spPr>
          <a:xfrm>
            <a:off x="622800" y="2585358"/>
            <a:ext cx="3874588" cy="362013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5" name="Text Placeholder 4"/>
          <p:cNvSpPr>
            <a:spLocks noGrp="1"/>
          </p:cNvSpPr>
          <p:nvPr>
            <p:ph type="body" sz="quarter" idx="3"/>
          </p:nvPr>
        </p:nvSpPr>
        <p:spPr>
          <a:xfrm>
            <a:off x="4645025" y="1945596"/>
            <a:ext cx="38761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6" name="Content Placeholder 5"/>
          <p:cNvSpPr>
            <a:spLocks noGrp="1"/>
          </p:cNvSpPr>
          <p:nvPr>
            <p:ph sz="quarter" idx="4"/>
          </p:nvPr>
        </p:nvSpPr>
        <p:spPr>
          <a:xfrm>
            <a:off x="4645025" y="2585358"/>
            <a:ext cx="3876175" cy="362013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10" name="Text Placeholder 11"/>
          <p:cNvSpPr>
            <a:spLocks noGrp="1"/>
          </p:cNvSpPr>
          <p:nvPr>
            <p:ph type="body" sz="quarter" idx="14" hasCustomPrompt="1"/>
          </p:nvPr>
        </p:nvSpPr>
        <p:spPr>
          <a:xfrm>
            <a:off x="622300" y="1378498"/>
            <a:ext cx="7899400"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7" name="Date Placeholder 6"/>
          <p:cNvSpPr>
            <a:spLocks noGrp="1"/>
          </p:cNvSpPr>
          <p:nvPr>
            <p:ph type="dt" sz="half" idx="15"/>
          </p:nvPr>
        </p:nvSpPr>
        <p:spPr/>
        <p:txBody>
          <a:bodyPr/>
          <a:lstStyle/>
          <a:p>
            <a:fld id="{5872D447-0BF7-7442-B5FD-67C00FB5C328}" type="datetimeFigureOut">
              <a:rPr lang="en-US" smtClean="0"/>
              <a:pPr/>
              <a:t>9/3/2019</a:t>
            </a:fld>
            <a:endParaRPr lang="en-US" dirty="0"/>
          </a:p>
        </p:txBody>
      </p:sp>
      <p:sp>
        <p:nvSpPr>
          <p:cNvPr id="8" name="Footer Placeholder 7"/>
          <p:cNvSpPr>
            <a:spLocks noGrp="1"/>
          </p:cNvSpPr>
          <p:nvPr>
            <p:ph type="ftr" sz="quarter" idx="16"/>
          </p:nvPr>
        </p:nvSpPr>
        <p:spPr/>
        <p:txBody>
          <a:bodyPr/>
          <a:lstStyle/>
          <a:p>
            <a:endParaRPr lang="en-US" dirty="0"/>
          </a:p>
        </p:txBody>
      </p:sp>
      <p:sp>
        <p:nvSpPr>
          <p:cNvPr id="9" name="Slide Number Placeholder 8"/>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15362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6" name="Text Placeholder 11"/>
          <p:cNvSpPr>
            <a:spLocks noGrp="1"/>
          </p:cNvSpPr>
          <p:nvPr>
            <p:ph type="body" sz="quarter" idx="14" hasCustomPrompt="1"/>
          </p:nvPr>
        </p:nvSpPr>
        <p:spPr>
          <a:xfrm>
            <a:off x="622300" y="1378498"/>
            <a:ext cx="7899400" cy="567098"/>
          </a:xfrm>
        </p:spPr>
        <p:txBody>
          <a:bodyPr/>
          <a:lstStyle>
            <a:lvl1pPr marL="0" indent="0">
              <a:lnSpc>
                <a:spcPts val="2400"/>
              </a:lnSpc>
              <a:spcBef>
                <a:spcPts val="0"/>
              </a:spcBef>
              <a:buFontTx/>
              <a:buNone/>
              <a:defRPr sz="2400">
                <a:solidFill>
                  <a:schemeClr val="bg2"/>
                </a:solidFill>
              </a:defRPr>
            </a:lvl1pPr>
            <a:lvl2pPr marL="0" indent="0">
              <a:lnSpc>
                <a:spcPts val="2400"/>
              </a:lnSpc>
              <a:spcBef>
                <a:spcPts val="0"/>
              </a:spcBef>
              <a:buFontTx/>
              <a:buNone/>
              <a:defRPr sz="2400">
                <a:solidFill>
                  <a:schemeClr val="bg2"/>
                </a:solidFill>
              </a:defRPr>
            </a:lvl2pPr>
            <a:lvl3pPr marL="0" indent="0">
              <a:lnSpc>
                <a:spcPts val="2400"/>
              </a:lnSpc>
              <a:spcBef>
                <a:spcPts val="0"/>
              </a:spcBef>
              <a:buFontTx/>
              <a:buNone/>
              <a:defRPr sz="2400">
                <a:solidFill>
                  <a:schemeClr val="bg2"/>
                </a:solidFill>
              </a:defRPr>
            </a:lvl3pPr>
            <a:lvl4pPr marL="0" indent="0">
              <a:lnSpc>
                <a:spcPts val="2400"/>
              </a:lnSpc>
              <a:spcBef>
                <a:spcPts val="0"/>
              </a:spcBef>
              <a:buFontTx/>
              <a:buNone/>
              <a:defRPr sz="2400">
                <a:solidFill>
                  <a:schemeClr val="bg2"/>
                </a:solidFill>
              </a:defRPr>
            </a:lvl4pPr>
            <a:lvl5pPr marL="0" indent="0">
              <a:lnSpc>
                <a:spcPts val="2400"/>
              </a:lnSpc>
              <a:spcBef>
                <a:spcPts val="0"/>
              </a:spcBef>
              <a:buFontTx/>
              <a:buNone/>
              <a:defRPr sz="2400">
                <a:solidFill>
                  <a:schemeClr val="bg2"/>
                </a:solidFill>
              </a:defRPr>
            </a:lvl5pPr>
          </a:lstStyle>
          <a:p>
            <a:pPr lvl="0"/>
            <a:r>
              <a:rPr lang="fr-CA" dirty="0" err="1"/>
              <a:t>Subtitle</a:t>
            </a:r>
            <a:r>
              <a:rPr lang="fr-CA" dirty="0"/>
              <a:t> </a:t>
            </a:r>
            <a:r>
              <a:rPr lang="fr-CA" dirty="0" err="1"/>
              <a:t>Placeholder</a:t>
            </a:r>
            <a:endParaRPr lang="en-US" dirty="0"/>
          </a:p>
        </p:txBody>
      </p:sp>
      <p:sp>
        <p:nvSpPr>
          <p:cNvPr id="3" name="Date Placeholder 2"/>
          <p:cNvSpPr>
            <a:spLocks noGrp="1"/>
          </p:cNvSpPr>
          <p:nvPr>
            <p:ph type="dt" sz="half" idx="15"/>
          </p:nvPr>
        </p:nvSpPr>
        <p:spPr/>
        <p:txBody>
          <a:bodyPr/>
          <a:lstStyle/>
          <a:p>
            <a:fld id="{5872D447-0BF7-7442-B5FD-67C00FB5C328}" type="datetimeFigureOut">
              <a:rPr lang="en-US" smtClean="0"/>
              <a:pPr/>
              <a:t>9/3/2019</a:t>
            </a:fld>
            <a:endParaRPr lang="en-US" dirty="0"/>
          </a:p>
        </p:txBody>
      </p:sp>
      <p:sp>
        <p:nvSpPr>
          <p:cNvPr id="4" name="Footer Placeholder 3"/>
          <p:cNvSpPr>
            <a:spLocks noGrp="1"/>
          </p:cNvSpPr>
          <p:nvPr>
            <p:ph type="ftr" sz="quarter" idx="16"/>
          </p:nvPr>
        </p:nvSpPr>
        <p:spPr/>
        <p:txBody>
          <a:bodyPr/>
          <a:lstStyle/>
          <a:p>
            <a:endParaRPr lang="en-US" dirty="0"/>
          </a:p>
        </p:txBody>
      </p:sp>
      <p:sp>
        <p:nvSpPr>
          <p:cNvPr id="5" name="Slide Number Placeholder 4"/>
          <p:cNvSpPr>
            <a:spLocks noGrp="1"/>
          </p:cNvSpPr>
          <p:nvPr>
            <p:ph type="sldNum" sz="quarter" idx="17"/>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86841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2D447-0BF7-7442-B5FD-67C00FB5C328}" type="datetimeFigureOut">
              <a:rPr lang="en-US" smtClean="0"/>
              <a:pPr/>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D835BC3-8651-5249-B4F1-13C2014775C5}" type="slidenum">
              <a:rPr lang="en-US" smtClean="0"/>
              <a:pPr/>
              <a:t>‹#›</a:t>
            </a:fld>
            <a:endParaRPr lang="en-US" dirty="0"/>
          </a:p>
        </p:txBody>
      </p:sp>
    </p:spTree>
    <p:extLst>
      <p:ext uri="{BB962C8B-B14F-4D97-AF65-F5344CB8AC3E}">
        <p14:creationId xmlns:p14="http://schemas.microsoft.com/office/powerpoint/2010/main" val="33497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2800" y="874653"/>
            <a:ext cx="7898400" cy="503478"/>
          </a:xfrm>
          <a:prstGeom prst="rect">
            <a:avLst/>
          </a:prstGeom>
        </p:spPr>
        <p:txBody>
          <a:bodyPr vert="horz" lIns="0" tIns="0" rIns="0" bIns="0" rtlCol="0" anchor="t" anchorCtr="0">
            <a:noAutofit/>
          </a:bodyPr>
          <a:lstStyle/>
          <a:p>
            <a:r>
              <a:rPr lang="fr-CA" dirty="0" err="1"/>
              <a:t>Title</a:t>
            </a:r>
            <a:r>
              <a:rPr lang="fr-CA" dirty="0"/>
              <a:t> </a:t>
            </a:r>
            <a:r>
              <a:rPr lang="fr-CA" dirty="0" err="1"/>
              <a:t>placeholder</a:t>
            </a:r>
            <a:endParaRPr lang="en-US" dirty="0"/>
          </a:p>
        </p:txBody>
      </p:sp>
      <p:sp>
        <p:nvSpPr>
          <p:cNvPr id="3" name="Text Placeholder 2"/>
          <p:cNvSpPr>
            <a:spLocks noGrp="1"/>
          </p:cNvSpPr>
          <p:nvPr>
            <p:ph type="body" idx="1"/>
          </p:nvPr>
        </p:nvSpPr>
        <p:spPr>
          <a:xfrm>
            <a:off x="622800" y="1607728"/>
            <a:ext cx="7898400" cy="4490273"/>
          </a:xfrm>
          <a:prstGeom prst="rect">
            <a:avLst/>
          </a:prstGeom>
        </p:spPr>
        <p:txBody>
          <a:bodyPr vert="horz" lIns="0" tIns="0" rIns="0" bIns="0" rtlCol="0">
            <a:no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Date Placeholder 3"/>
          <p:cNvSpPr>
            <a:spLocks noGrp="1"/>
          </p:cNvSpPr>
          <p:nvPr>
            <p:ph type="dt" sz="half" idx="2"/>
          </p:nvPr>
        </p:nvSpPr>
        <p:spPr>
          <a:xfrm>
            <a:off x="622800" y="6356350"/>
            <a:ext cx="2133600" cy="365125"/>
          </a:xfrm>
          <a:prstGeom prst="rect">
            <a:avLst/>
          </a:prstGeom>
        </p:spPr>
        <p:txBody>
          <a:bodyPr vert="horz" lIns="0" tIns="0" rIns="0" bIns="0" rtlCol="0" anchor="b" anchorCtr="0"/>
          <a:lstStyle>
            <a:lvl1pPr algn="l">
              <a:defRPr sz="900">
                <a:solidFill>
                  <a:schemeClr val="accent2"/>
                </a:solidFill>
                <a:latin typeface="+mn-lt"/>
              </a:defRPr>
            </a:lvl1pPr>
          </a:lstStyle>
          <a:p>
            <a:fld id="{5872D447-0BF7-7442-B5FD-67C00FB5C328}" type="datetimeFigureOut">
              <a:rPr lang="en-US" smtClean="0"/>
              <a:pPr/>
              <a:t>9/3/2019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0" tIns="0" rIns="0" bIns="0" rtlCol="0" anchor="b" anchorCtr="0"/>
          <a:lstStyle>
            <a:lvl1pPr algn="ctr">
              <a:defRPr sz="900">
                <a:solidFill>
                  <a:schemeClr val="accent2"/>
                </a:solidFill>
                <a:latin typeface="+mn-lt"/>
              </a:defRPr>
            </a:lvl1pPr>
          </a:lstStyle>
          <a:p>
            <a:endParaRPr lang="en-US" dirty="0"/>
          </a:p>
        </p:txBody>
      </p:sp>
      <p:sp>
        <p:nvSpPr>
          <p:cNvPr id="6" name="Slide Number Placeholder 5"/>
          <p:cNvSpPr>
            <a:spLocks noGrp="1"/>
          </p:cNvSpPr>
          <p:nvPr>
            <p:ph type="sldNum" sz="quarter" idx="4"/>
          </p:nvPr>
        </p:nvSpPr>
        <p:spPr>
          <a:xfrm>
            <a:off x="6387600" y="6356350"/>
            <a:ext cx="2133600" cy="365125"/>
          </a:xfrm>
          <a:prstGeom prst="rect">
            <a:avLst/>
          </a:prstGeom>
        </p:spPr>
        <p:txBody>
          <a:bodyPr vert="horz" lIns="0" tIns="0" rIns="0" bIns="0" rtlCol="0" anchor="b" anchorCtr="0"/>
          <a:lstStyle>
            <a:lvl1pPr algn="r">
              <a:defRPr sz="900">
                <a:solidFill>
                  <a:schemeClr val="accent2"/>
                </a:solidFill>
              </a:defRPr>
            </a:lvl1pPr>
          </a:lstStyle>
          <a:p>
            <a:fld id="{AD835BC3-8651-5249-B4F1-13C2014775C5}" type="slidenum">
              <a:rPr lang="en-US" smtClean="0"/>
              <a:pPr/>
              <a:t>‹#›</a:t>
            </a:fld>
            <a:endParaRPr lang="en-US" dirty="0"/>
          </a:p>
        </p:txBody>
      </p:sp>
      <p:sp>
        <p:nvSpPr>
          <p:cNvPr id="7" name="Text Placeholder 7"/>
          <p:cNvSpPr txBox="1">
            <a:spLocks/>
          </p:cNvSpPr>
          <p:nvPr userDrawn="1"/>
        </p:nvSpPr>
        <p:spPr>
          <a:xfrm>
            <a:off x="622800" y="325779"/>
            <a:ext cx="7898400" cy="216261"/>
          </a:xfrm>
          <a:prstGeom prst="rect">
            <a:avLst/>
          </a:prstGeom>
        </p:spPr>
        <p:txBody>
          <a:bodyPr lIns="0" tIns="0" rIns="0" bIns="0" anchor="t" anchorCtr="0">
            <a:noAutofit/>
          </a:bodyPr>
          <a:lstStyle>
            <a:lvl1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1pPr>
            <a:lvl2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2pPr>
            <a:lvl3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3pPr>
            <a:lvl4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4pPr>
            <a:lvl5pPr marL="0" indent="0" algn="r" defTabSz="457200" rtl="0" eaLnBrk="1" latinLnBrk="0" hangingPunct="1">
              <a:spcBef>
                <a:spcPts val="0"/>
              </a:spcBef>
              <a:buFontTx/>
              <a:buNone/>
              <a:defRPr sz="900" kern="1200" cap="all" baseline="0">
                <a:solidFill>
                  <a:schemeClr val="accent1"/>
                </a:solidFill>
                <a:latin typeface="Nunito Sans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0" i="0" dirty="0">
                <a:latin typeface="+mn-lt"/>
                <a:cs typeface="Nunito Sans Regular"/>
              </a:rPr>
              <a:t>NAV CANADA</a:t>
            </a:r>
          </a:p>
        </p:txBody>
      </p:sp>
      <p:cxnSp>
        <p:nvCxnSpPr>
          <p:cNvPr id="9" name="Straight Connector 8"/>
          <p:cNvCxnSpPr/>
          <p:nvPr userDrawn="1"/>
        </p:nvCxnSpPr>
        <p:spPr>
          <a:xfrm flipH="1">
            <a:off x="622800" y="532987"/>
            <a:ext cx="78984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26707"/>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457200" rtl="0" eaLnBrk="1" latinLnBrk="0" hangingPunct="1">
        <a:spcBef>
          <a:spcPct val="0"/>
        </a:spcBef>
        <a:buNone/>
        <a:defRPr sz="2800" kern="1200" cap="all">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lnSpc>
          <a:spcPct val="100000"/>
        </a:lnSpc>
        <a:spcBef>
          <a:spcPts val="800"/>
        </a:spcBef>
        <a:buClr>
          <a:schemeClr val="accent2"/>
        </a:buClr>
        <a:buFont typeface="Lucida Grande"/>
        <a:buChar char="›"/>
        <a:defRPr sz="1800" b="0" i="0" kern="1200">
          <a:solidFill>
            <a:schemeClr val="bg1"/>
          </a:solidFill>
          <a:latin typeface="+mn-lt"/>
          <a:ea typeface="+mn-ea"/>
          <a:cs typeface="Nunito Sans Regular"/>
        </a:defRPr>
      </a:lvl1pPr>
      <a:lvl2pPr marL="742950" indent="-285750" algn="l" defTabSz="457200" rtl="0" eaLnBrk="1" latinLnBrk="0" hangingPunct="1">
        <a:lnSpc>
          <a:spcPct val="100000"/>
        </a:lnSpc>
        <a:spcBef>
          <a:spcPts val="800"/>
        </a:spcBef>
        <a:buClr>
          <a:schemeClr val="bg2"/>
        </a:buClr>
        <a:buFont typeface="Arial"/>
        <a:buChar char="•"/>
        <a:defRPr sz="1600" b="0" i="0" kern="1200">
          <a:solidFill>
            <a:schemeClr val="bg2"/>
          </a:solidFill>
          <a:latin typeface="+mn-lt"/>
          <a:ea typeface="+mn-ea"/>
          <a:cs typeface="Nunito Sans Regular"/>
        </a:defRPr>
      </a:lvl2pPr>
      <a:lvl3pPr marL="1143000" indent="-228600" algn="l" defTabSz="457200" rtl="0" eaLnBrk="1" latinLnBrk="0" hangingPunct="1">
        <a:lnSpc>
          <a:spcPct val="100000"/>
        </a:lnSpc>
        <a:spcBef>
          <a:spcPts val="800"/>
        </a:spcBef>
        <a:buClr>
          <a:schemeClr val="accent2"/>
        </a:buClr>
        <a:buFont typeface="Lucida Grande"/>
        <a:buChar char="›"/>
        <a:defRPr sz="1400" b="0" i="0" kern="1200">
          <a:solidFill>
            <a:schemeClr val="bg1"/>
          </a:solidFill>
          <a:latin typeface="+mn-lt"/>
          <a:ea typeface="+mn-ea"/>
          <a:cs typeface="Nunito Sans Regular"/>
        </a:defRPr>
      </a:lvl3pPr>
      <a:lvl4pPr marL="1600200" indent="-228600" algn="l" defTabSz="457200" rtl="0" eaLnBrk="1" latinLnBrk="0" hangingPunct="1">
        <a:lnSpc>
          <a:spcPct val="100000"/>
        </a:lnSpc>
        <a:spcBef>
          <a:spcPts val="800"/>
        </a:spcBef>
        <a:buClr>
          <a:schemeClr val="bg2"/>
        </a:buClr>
        <a:buFont typeface="Arial"/>
        <a:buChar char="•"/>
        <a:defRPr sz="1200" b="0" i="0" kern="1200">
          <a:solidFill>
            <a:schemeClr val="bg2"/>
          </a:solidFill>
          <a:latin typeface="+mn-lt"/>
          <a:ea typeface="+mn-ea"/>
          <a:cs typeface="Nunito Sans Regular"/>
        </a:defRPr>
      </a:lvl4pPr>
      <a:lvl5pPr marL="2057400" indent="-228600" algn="l" defTabSz="457200" rtl="0" eaLnBrk="1" latinLnBrk="0" hangingPunct="1">
        <a:lnSpc>
          <a:spcPct val="100000"/>
        </a:lnSpc>
        <a:spcBef>
          <a:spcPts val="800"/>
        </a:spcBef>
        <a:buClr>
          <a:schemeClr val="accent2"/>
        </a:buClr>
        <a:buFont typeface="Lucida Grande"/>
        <a:buChar char="–"/>
        <a:defRPr sz="1200" b="0" i="0" kern="1200">
          <a:solidFill>
            <a:schemeClr val="bg1"/>
          </a:solidFill>
          <a:latin typeface="+mn-lt"/>
          <a:ea typeface="+mn-ea"/>
          <a:cs typeface="Nunito Sans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5482" y="964296"/>
            <a:ext cx="4523031" cy="1197321"/>
          </a:xfrm>
        </p:spPr>
        <p:txBody>
          <a:bodyPr/>
          <a:lstStyle/>
          <a:p>
            <a:pPr>
              <a:lnSpc>
                <a:spcPct val="100000"/>
              </a:lnSpc>
            </a:pPr>
            <a:r>
              <a:rPr lang="en-US" sz="3200" dirty="0"/>
              <a:t>Remote aerodrome advisory service (RAAS/remote afis)</a:t>
            </a:r>
          </a:p>
        </p:txBody>
      </p:sp>
      <p:sp>
        <p:nvSpPr>
          <p:cNvPr id="4" name="Text Placeholder 3"/>
          <p:cNvSpPr>
            <a:spLocks noGrp="1"/>
          </p:cNvSpPr>
          <p:nvPr>
            <p:ph type="body" sz="quarter" idx="14"/>
          </p:nvPr>
        </p:nvSpPr>
        <p:spPr>
          <a:xfrm>
            <a:off x="4404251" y="3695700"/>
            <a:ext cx="4126004" cy="666750"/>
          </a:xfrm>
        </p:spPr>
        <p:txBody>
          <a:bodyPr/>
          <a:lstStyle/>
          <a:p>
            <a:pPr algn="ctr"/>
            <a:r>
              <a:rPr lang="en-US" dirty="0"/>
              <a:t>Scott Hunter and Dan Horihan</a:t>
            </a:r>
            <a:br>
              <a:rPr lang="en-US" dirty="0"/>
            </a:br>
            <a:r>
              <a:rPr lang="en-US" dirty="0"/>
              <a:t>Canadian Flight Service Specialists (AFIS)</a:t>
            </a:r>
          </a:p>
        </p:txBody>
      </p:sp>
      <p:sp>
        <p:nvSpPr>
          <p:cNvPr id="5" name="Date Placeholder 4"/>
          <p:cNvSpPr>
            <a:spLocks noGrp="1"/>
          </p:cNvSpPr>
          <p:nvPr>
            <p:ph type="dt" sz="half" idx="10"/>
          </p:nvPr>
        </p:nvSpPr>
        <p:spPr>
          <a:xfrm>
            <a:off x="4404251" y="262410"/>
            <a:ext cx="4126004" cy="365125"/>
          </a:xfrm>
        </p:spPr>
        <p:txBody>
          <a:bodyPr/>
          <a:lstStyle/>
          <a:p>
            <a:fld id="{3054C23E-DA43-4768-ACC5-8648608C512D}" type="datetime1">
              <a:rPr lang="en-CA" smtClean="0"/>
              <a:t>2019-09-03</a:t>
            </a:fld>
            <a:endParaRPr lang="en-US" dirty="0"/>
          </a:p>
        </p:txBody>
      </p:sp>
    </p:spTree>
    <p:extLst>
      <p:ext uri="{BB962C8B-B14F-4D97-AF65-F5344CB8AC3E}">
        <p14:creationId xmlns:p14="http://schemas.microsoft.com/office/powerpoint/2010/main" val="2531677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minute rule”</a:t>
            </a:r>
          </a:p>
        </p:txBody>
      </p:sp>
      <p:sp>
        <p:nvSpPr>
          <p:cNvPr id="3" name="Content Placeholder 2">
            <a:extLst>
              <a:ext uri="{FF2B5EF4-FFF2-40B4-BE49-F238E27FC236}">
                <a16:creationId xmlns:a16="http://schemas.microsoft.com/office/drawing/2014/main" id="{C346F3F2-E4AB-484D-A167-117B95B38B67}"/>
              </a:ext>
            </a:extLst>
          </p:cNvPr>
          <p:cNvSpPr>
            <a:spLocks noGrp="1"/>
          </p:cNvSpPr>
          <p:nvPr>
            <p:ph idx="1"/>
          </p:nvPr>
        </p:nvSpPr>
        <p:spPr>
          <a:xfrm>
            <a:off x="622800" y="1775266"/>
            <a:ext cx="7898400" cy="4396435"/>
          </a:xfrm>
        </p:spPr>
        <p:txBody>
          <a:bodyPr/>
          <a:lstStyle/>
          <a:p>
            <a:r>
              <a:rPr lang="en-CA" sz="2400" dirty="0"/>
              <a:t>“</a:t>
            </a:r>
            <a:r>
              <a:rPr lang="en-CA" sz="2400" b="1" dirty="0"/>
              <a:t>At least 5 minutes before the estimated time of landing, instruct ground traffic to leave the intended runway or RPA</a:t>
            </a:r>
            <a:r>
              <a:rPr lang="en-CA" sz="2400" dirty="0"/>
              <a:t>”</a:t>
            </a:r>
          </a:p>
          <a:p>
            <a:endParaRPr lang="en-CA" sz="2400" dirty="0"/>
          </a:p>
          <a:p>
            <a:r>
              <a:rPr lang="en-CA" sz="2400" dirty="0"/>
              <a:t>In a RAAS or Remote AFIS environment, any vehicles on runways that have been declared for use by an aircraft MUST be removed at least 5 minutes prior to the aircraft ETA.</a:t>
            </a:r>
          </a:p>
        </p:txBody>
      </p:sp>
    </p:spTree>
    <p:extLst>
      <p:ext uri="{BB962C8B-B14F-4D97-AF65-F5344CB8AC3E}">
        <p14:creationId xmlns:p14="http://schemas.microsoft.com/office/powerpoint/2010/main" val="259806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15" y="874653"/>
            <a:ext cx="8356225" cy="503478"/>
          </a:xfrm>
        </p:spPr>
        <p:txBody>
          <a:bodyPr/>
          <a:lstStyle/>
          <a:p>
            <a:r>
              <a:rPr lang="en-CA" dirty="0"/>
              <a:t>Changes to Raas operations</a:t>
            </a:r>
          </a:p>
        </p:txBody>
      </p:sp>
      <p:sp>
        <p:nvSpPr>
          <p:cNvPr id="5" name="Text Placeholder 4"/>
          <p:cNvSpPr>
            <a:spLocks noGrp="1"/>
          </p:cNvSpPr>
          <p:nvPr>
            <p:ph type="body" sz="quarter" idx="14"/>
          </p:nvPr>
        </p:nvSpPr>
        <p:spPr>
          <a:xfrm>
            <a:off x="447115" y="1485708"/>
            <a:ext cx="3873873" cy="4560601"/>
          </a:xfrm>
        </p:spPr>
        <p:txBody>
          <a:bodyPr/>
          <a:lstStyle/>
          <a:p>
            <a:endParaRPr lang="en-CA" sz="1600" dirty="0"/>
          </a:p>
          <a:p>
            <a:pPr marL="285750" indent="-285750">
              <a:buFont typeface="Arial" panose="020B0604020202020204" pitchFamily="34" charset="0"/>
              <a:buChar char="•"/>
            </a:pPr>
            <a:r>
              <a:rPr lang="en-CA" sz="1600" dirty="0"/>
              <a:t>RAAS often occurs when a manned station closes for the night and service is required overnight.</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The service is transferred to another site and operated as a RAAS</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Once official transfer of responsibility procedures have been completed, the remote station provides RAAS until the morning when the service is transferred back</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These operations are both safe and efficient.</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p:txBody>
      </p:sp>
      <p:pic>
        <p:nvPicPr>
          <p:cNvPr id="6" name="Picture 3">
            <a:extLst>
              <a:ext uri="{FF2B5EF4-FFF2-40B4-BE49-F238E27FC236}">
                <a16:creationId xmlns:a16="http://schemas.microsoft.com/office/drawing/2014/main" id="{8F978C8B-6DE8-4A37-AD6F-7D2D6A97CE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4948" y="2414571"/>
            <a:ext cx="3735313" cy="248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53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15" y="874653"/>
            <a:ext cx="8356225" cy="503478"/>
          </a:xfrm>
        </p:spPr>
        <p:txBody>
          <a:bodyPr/>
          <a:lstStyle/>
          <a:p>
            <a:r>
              <a:rPr lang="en-CA" dirty="0"/>
              <a:t>Raas operations at atc sites</a:t>
            </a:r>
          </a:p>
        </p:txBody>
      </p:sp>
      <p:sp>
        <p:nvSpPr>
          <p:cNvPr id="5" name="Text Placeholder 4"/>
          <p:cNvSpPr>
            <a:spLocks noGrp="1"/>
          </p:cNvSpPr>
          <p:nvPr>
            <p:ph type="body" sz="quarter" idx="14"/>
          </p:nvPr>
        </p:nvSpPr>
        <p:spPr>
          <a:xfrm>
            <a:off x="446897" y="1236086"/>
            <a:ext cx="3873873" cy="4560601"/>
          </a:xfrm>
        </p:spPr>
        <p:txBody>
          <a:bodyPr/>
          <a:lstStyle/>
          <a:p>
            <a:endParaRPr lang="en-CA" sz="1600" dirty="0"/>
          </a:p>
          <a:p>
            <a:pPr marL="285750" indent="-285750">
              <a:buFont typeface="Arial" panose="020B0604020202020204" pitchFamily="34" charset="0"/>
              <a:buChar char="•"/>
            </a:pPr>
            <a:r>
              <a:rPr lang="en-CA" sz="1600" dirty="0"/>
              <a:t>RAAS also occurs at select sites when an ATC Tower closes for the night and service is required overnight.</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The service is transferred to an FSS and operated as a RAAS</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Once official transfer of responsibility procedures have been completed, the airspace changes from Class D to Class E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These services are currently provided for 9 ATC Towers in Saskatoon, St- Hubert, Kelowna, Prince George, Fredericton, Fort McMurray, Victoria, Thunder Bay and London.</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p:txBody>
      </p:sp>
      <p:pic>
        <p:nvPicPr>
          <p:cNvPr id="7" name="Picture 2" descr="C:\Users\HunterS\Desktop\Malmo\Smithers-FSS.jpg">
            <a:extLst>
              <a:ext uri="{FF2B5EF4-FFF2-40B4-BE49-F238E27FC236}">
                <a16:creationId xmlns:a16="http://schemas.microsoft.com/office/drawing/2014/main" id="{E7190676-B00B-4AB0-B055-47F9D9BFD6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231" y="2413324"/>
            <a:ext cx="3735313" cy="249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9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QUESTIONS?</a:t>
            </a:r>
          </a:p>
        </p:txBody>
      </p:sp>
    </p:spTree>
    <p:extLst>
      <p:ext uri="{BB962C8B-B14F-4D97-AF65-F5344CB8AC3E}">
        <p14:creationId xmlns:p14="http://schemas.microsoft.com/office/powerpoint/2010/main" val="105780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RAAS or Remote AFIS</a:t>
            </a:r>
          </a:p>
        </p:txBody>
      </p:sp>
      <p:sp>
        <p:nvSpPr>
          <p:cNvPr id="5" name="Content Placeholder 4"/>
          <p:cNvSpPr>
            <a:spLocks noGrp="1"/>
          </p:cNvSpPr>
          <p:nvPr>
            <p:ph sz="half" idx="1"/>
          </p:nvPr>
        </p:nvSpPr>
        <p:spPr>
          <a:xfrm>
            <a:off x="775199" y="1695459"/>
            <a:ext cx="7481295" cy="4651553"/>
          </a:xfrm>
        </p:spPr>
        <p:txBody>
          <a:bodyPr/>
          <a:lstStyle/>
          <a:p>
            <a:r>
              <a:rPr lang="en-CA" dirty="0"/>
              <a:t>As with AAS, the objective of RAAS is to provide information essential for the safe and efficient movement of arriving and departing aircraft</a:t>
            </a:r>
          </a:p>
          <a:p>
            <a:r>
              <a:rPr lang="en-CA" dirty="0"/>
              <a:t>As radio coverage permits, provide RAAS on the Mandatory Frequency (MF) to aircraft departing from or arriving at a location within an MF area or transiting through an MF area where an Remote Communications Outlet (RCO) is established for providing RAAS.</a:t>
            </a:r>
          </a:p>
          <a:p>
            <a:endParaRPr lang="en-CA" dirty="0"/>
          </a:p>
          <a:p>
            <a:pPr lvl="1"/>
            <a:r>
              <a:rPr lang="en-CA" i="1" dirty="0"/>
              <a:t>RCO are established for extended communications in providing RAAS and FISE . Where RAAS is provided, the RCO frequency is designated as the MF.</a:t>
            </a:r>
          </a:p>
          <a:p>
            <a:pPr lvl="1"/>
            <a:r>
              <a:rPr lang="en-CA" i="1" dirty="0"/>
              <a:t>Radio communication limitations may not permit complete radio coverage of all airspace and aerodromes within an MF area where an RCO is established. Any radio coverage limits are described in unit procedures.</a:t>
            </a:r>
          </a:p>
        </p:txBody>
      </p:sp>
    </p:spTree>
    <p:extLst>
      <p:ext uri="{BB962C8B-B14F-4D97-AF65-F5344CB8AC3E}">
        <p14:creationId xmlns:p14="http://schemas.microsoft.com/office/powerpoint/2010/main" val="81169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2800" y="550673"/>
            <a:ext cx="7898400" cy="503478"/>
          </a:xfrm>
        </p:spPr>
        <p:txBody>
          <a:bodyPr/>
          <a:lstStyle/>
          <a:p>
            <a:r>
              <a:rPr lang="en-CA" dirty="0"/>
              <a:t>Remote aerodrome advisory service (raas or Remote afis)</a:t>
            </a:r>
          </a:p>
        </p:txBody>
      </p:sp>
      <p:pic>
        <p:nvPicPr>
          <p:cNvPr id="7" name="Picture 2">
            <a:extLst>
              <a:ext uri="{FF2B5EF4-FFF2-40B4-BE49-F238E27FC236}">
                <a16:creationId xmlns:a16="http://schemas.microsoft.com/office/drawing/2014/main" id="{6157278F-C1AF-4CC9-BC34-98BEAADC5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387252"/>
            <a:ext cx="8352929" cy="3279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a:extLst>
              <a:ext uri="{FF2B5EF4-FFF2-40B4-BE49-F238E27FC236}">
                <a16:creationId xmlns:a16="http://schemas.microsoft.com/office/drawing/2014/main" id="{7842827F-8E18-4C68-8A88-2D3F3A0151A6}"/>
              </a:ext>
            </a:extLst>
          </p:cNvPr>
          <p:cNvSpPr txBox="1">
            <a:spLocks/>
          </p:cNvSpPr>
          <p:nvPr/>
        </p:nvSpPr>
        <p:spPr>
          <a:xfrm>
            <a:off x="457201" y="4876800"/>
            <a:ext cx="8229600" cy="1562099"/>
          </a:xfrm>
          <a:prstGeom prst="rect">
            <a:avLst/>
          </a:prstGeom>
        </p:spPr>
        <p:txBody>
          <a:bodyPr vert="horz" lIns="91440" tIns="45720" rIns="91440" bIns="45720" numCol="1" spcCol="180000" rtlCol="0">
            <a:no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Lucida Sans" panose="020B0602030504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Lucida Sans" panose="020B0602030504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Lucida Sans" panose="020B0602030504020204" pitchFamily="34" charset="0"/>
              <a:buChar char="–"/>
              <a:defRPr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Lucida Sans" panose="020B0602030504020204" pitchFamily="34" charset="0"/>
              <a:buChar char="–"/>
              <a:defRPr sz="1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NAV CANADA provides </a:t>
            </a:r>
            <a:r>
              <a:rPr kumimoji="0" lang="en-CA" sz="1800" b="1"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Remote Aerodrome Advisory Services (RAAS) </a:t>
            </a:r>
            <a:r>
              <a:rPr kumimoji="0" lang="en-CA"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at 38 locations across Canada. (blue dots)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CA"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rPr>
              <a:t>These remote services are provided by 23 different Flight Service Stations (yellow squares), some of which provide services to multiple sites, including 8 ATC Towers during overnight operations.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CA" sz="1800" b="0" i="0" u="none" strike="noStrike" kern="1200" cap="none" spc="0" normalizeH="0" baseline="0" noProof="0" dirty="0">
              <a:ln>
                <a:noFill/>
              </a:ln>
              <a:solidFill>
                <a:sysClr val="windowText" lastClr="000000">
                  <a:lumMod val="75000"/>
                  <a:lumOff val="25000"/>
                </a:sysClr>
              </a:solidFill>
              <a:effectLst/>
              <a:uLnTx/>
              <a:uFillTx/>
              <a:latin typeface="Calibri"/>
              <a:ea typeface="+mn-ea"/>
              <a:cs typeface="+mn-cs"/>
            </a:endParaRPr>
          </a:p>
        </p:txBody>
      </p:sp>
    </p:spTree>
    <p:extLst>
      <p:ext uri="{BB962C8B-B14F-4D97-AF65-F5344CB8AC3E}">
        <p14:creationId xmlns:p14="http://schemas.microsoft.com/office/powerpoint/2010/main" val="11243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874653"/>
            <a:ext cx="7910670" cy="503478"/>
          </a:xfrm>
        </p:spPr>
        <p:txBody>
          <a:bodyPr/>
          <a:lstStyle/>
          <a:p>
            <a:r>
              <a:rPr lang="en-CA" dirty="0"/>
              <a:t>Vehicle advisory service (VAS)</a:t>
            </a:r>
          </a:p>
        </p:txBody>
      </p:sp>
      <p:sp>
        <p:nvSpPr>
          <p:cNvPr id="5" name="Text Placeholder 4"/>
          <p:cNvSpPr>
            <a:spLocks noGrp="1"/>
          </p:cNvSpPr>
          <p:nvPr>
            <p:ph type="body" sz="quarter" idx="14"/>
          </p:nvPr>
        </p:nvSpPr>
        <p:spPr>
          <a:xfrm>
            <a:off x="447115" y="1593650"/>
            <a:ext cx="8163923" cy="4878868"/>
          </a:xfrm>
        </p:spPr>
        <p:txBody>
          <a:bodyPr/>
          <a:lstStyle/>
          <a:p>
            <a:pPr marL="285750" indent="-285750">
              <a:buFont typeface="Arial" panose="020B0604020202020204" pitchFamily="34" charset="0"/>
              <a:buChar char="•"/>
            </a:pPr>
            <a:r>
              <a:rPr lang="en-CA" sz="1600" dirty="0"/>
              <a:t>The objective of VAS is to reduce the potential for collision between ground traffic and aircraft  on the manoeuvring area</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Provide VAS to ground traffic operating on the manoeuvring area where RAAS</a:t>
            </a:r>
          </a:p>
          <a:p>
            <a:r>
              <a:rPr lang="en-CA" sz="1600" dirty="0"/>
              <a:t>     is provided.</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When providing VAS, apply ground traffic operations procedures to the extent possible.</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Provide VAS on the MF or on the assigned ground frequency, as appropriate.</a:t>
            </a:r>
          </a:p>
          <a:p>
            <a:endParaRPr lang="en-CA" sz="1600" dirty="0"/>
          </a:p>
          <a:p>
            <a:endParaRPr lang="en-CA" sz="1600" dirty="0"/>
          </a:p>
          <a:p>
            <a:r>
              <a:rPr lang="en-CA" sz="1600" i="1" dirty="0"/>
              <a:t>	At most locations where RAAS is provided, the ATS unit, aircraft, and ground traffic 	communicate on </a:t>
            </a:r>
            <a:r>
              <a:rPr lang="en-CA" sz="1600" i="1" u="sng" dirty="0"/>
              <a:t>the same frequency</a:t>
            </a:r>
            <a:r>
              <a:rPr lang="en-CA" sz="1600" i="1" dirty="0"/>
              <a:t>.</a:t>
            </a:r>
          </a:p>
          <a:p>
            <a:r>
              <a:rPr lang="en-CA" sz="1600" i="1" dirty="0"/>
              <a:t> </a:t>
            </a:r>
          </a:p>
        </p:txBody>
      </p:sp>
    </p:spTree>
    <p:extLst>
      <p:ext uri="{BB962C8B-B14F-4D97-AF65-F5344CB8AC3E}">
        <p14:creationId xmlns:p14="http://schemas.microsoft.com/office/powerpoint/2010/main" val="427878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874653"/>
            <a:ext cx="7910670" cy="503478"/>
          </a:xfrm>
        </p:spPr>
        <p:txBody>
          <a:bodyPr/>
          <a:lstStyle/>
          <a:p>
            <a:r>
              <a:rPr lang="en-CA" dirty="0"/>
              <a:t>Vehicle advisory service (VAS)</a:t>
            </a:r>
          </a:p>
        </p:txBody>
      </p:sp>
      <p:sp>
        <p:nvSpPr>
          <p:cNvPr id="5" name="Text Placeholder 4"/>
          <p:cNvSpPr>
            <a:spLocks noGrp="1"/>
          </p:cNvSpPr>
          <p:nvPr>
            <p:ph type="body" sz="quarter" idx="14"/>
          </p:nvPr>
        </p:nvSpPr>
        <p:spPr>
          <a:xfrm>
            <a:off x="447115" y="1593650"/>
            <a:ext cx="8163923" cy="4878868"/>
          </a:xfrm>
        </p:spPr>
        <p:txBody>
          <a:bodyPr/>
          <a:lstStyle/>
          <a:p>
            <a:r>
              <a:rPr lang="en-CA" sz="1600" b="1" dirty="0"/>
              <a:t>Movement Instructions</a:t>
            </a:r>
          </a:p>
          <a:p>
            <a:pPr marL="285750" indent="-285750">
              <a:buFont typeface="Arial" panose="020B0604020202020204" pitchFamily="34" charset="0"/>
              <a:buChar char="•"/>
            </a:pPr>
            <a:endParaRPr lang="en-CA" sz="1600" dirty="0"/>
          </a:p>
          <a:p>
            <a:r>
              <a:rPr lang="en-CA" sz="1600" dirty="0"/>
              <a:t>When issuing ground traffic movement instructions:</a:t>
            </a:r>
          </a:p>
          <a:p>
            <a:pPr marL="285750" indent="-285750">
              <a:buFont typeface="Arial" panose="020B0604020202020204" pitchFamily="34" charset="0"/>
              <a:buChar char="•"/>
            </a:pPr>
            <a:endParaRPr lang="en-CA" sz="1600" dirty="0"/>
          </a:p>
          <a:p>
            <a:r>
              <a:rPr lang="en-CA" sz="1600" dirty="0"/>
              <a:t>■        Issue instructions as necessary, in plain, concise language.</a:t>
            </a:r>
          </a:p>
          <a:p>
            <a:pPr marL="285750" indent="-285750">
              <a:buFont typeface="Arial" panose="020B0604020202020204" pitchFamily="34" charset="0"/>
              <a:buChar char="•"/>
            </a:pPr>
            <a:endParaRPr lang="en-CA" sz="1600" dirty="0"/>
          </a:p>
          <a:p>
            <a:r>
              <a:rPr lang="en-CA" sz="1600" dirty="0"/>
              <a:t>■        Instruct the driver to either cross or hold short of a runway or taxiway on its route. </a:t>
            </a:r>
          </a:p>
          <a:p>
            <a:pPr marL="285750" indent="-285750">
              <a:buFont typeface="Arial" panose="020B0604020202020204" pitchFamily="34" charset="0"/>
              <a:buChar char="•"/>
            </a:pPr>
            <a:endParaRPr lang="en-CA" sz="1600" dirty="0"/>
          </a:p>
          <a:p>
            <a:r>
              <a:rPr lang="en-CA" sz="1600" dirty="0"/>
              <a:t>■        Obtain a readback of a hold or hold short instruction.</a:t>
            </a:r>
          </a:p>
          <a:p>
            <a:pPr marL="285750" indent="-285750">
              <a:buFont typeface="Arial" panose="020B0604020202020204" pitchFamily="34" charset="0"/>
              <a:buChar char="•"/>
            </a:pPr>
            <a:endParaRPr lang="en-CA" sz="1600" dirty="0"/>
          </a:p>
          <a:p>
            <a:r>
              <a:rPr lang="en-CA" sz="1600" dirty="0"/>
              <a:t>■        You may omit the route when either of the following applies:</a:t>
            </a:r>
          </a:p>
          <a:p>
            <a:pPr marL="285750" indent="-285750">
              <a:buFont typeface="Arial" panose="020B0604020202020204" pitchFamily="34" charset="0"/>
              <a:buChar char="•"/>
            </a:pPr>
            <a:endParaRPr lang="en-CA" sz="1600" dirty="0"/>
          </a:p>
          <a:p>
            <a:pPr marL="285750" indent="-285750">
              <a:buFont typeface="Wingdings" panose="05000000000000000000" pitchFamily="2" charset="2"/>
              <a:buChar char="v"/>
            </a:pPr>
            <a:r>
              <a:rPr lang="en-CA" sz="1600" dirty="0"/>
              <a:t>There is only one route to the destination and no runway will be crossed.</a:t>
            </a:r>
          </a:p>
          <a:p>
            <a:pPr marL="285750" indent="-285750">
              <a:buFont typeface="Wingdings" panose="05000000000000000000" pitchFamily="2" charset="2"/>
              <a:buChar char="v"/>
            </a:pPr>
            <a:r>
              <a:rPr lang="en-CA" sz="1600" dirty="0"/>
              <a:t> The route crosses only one runway. </a:t>
            </a:r>
          </a:p>
          <a:p>
            <a:r>
              <a:rPr lang="en-CA" sz="1600" dirty="0"/>
              <a:t>                                                                                                                                            </a:t>
            </a:r>
            <a:endParaRPr lang="en-CA" sz="1600" i="1" dirty="0"/>
          </a:p>
        </p:txBody>
      </p:sp>
    </p:spTree>
    <p:extLst>
      <p:ext uri="{BB962C8B-B14F-4D97-AF65-F5344CB8AC3E}">
        <p14:creationId xmlns:p14="http://schemas.microsoft.com/office/powerpoint/2010/main" val="206472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874653"/>
            <a:ext cx="7910670" cy="503478"/>
          </a:xfrm>
        </p:spPr>
        <p:txBody>
          <a:bodyPr/>
          <a:lstStyle/>
          <a:p>
            <a:r>
              <a:rPr lang="en-CA" dirty="0"/>
              <a:t>Vehicle advisory service (VAS)</a:t>
            </a:r>
          </a:p>
        </p:txBody>
      </p:sp>
      <p:pic>
        <p:nvPicPr>
          <p:cNvPr id="4" name="Picture 3">
            <a:extLst>
              <a:ext uri="{FF2B5EF4-FFF2-40B4-BE49-F238E27FC236}">
                <a16:creationId xmlns:a16="http://schemas.microsoft.com/office/drawing/2014/main" id="{0BE72855-B2CE-4119-BB9A-E1CF68C577B2}"/>
              </a:ext>
            </a:extLst>
          </p:cNvPr>
          <p:cNvPicPr>
            <a:picLocks noChangeAspect="1"/>
          </p:cNvPicPr>
          <p:nvPr/>
        </p:nvPicPr>
        <p:blipFill>
          <a:blip r:embed="rId2"/>
          <a:stretch>
            <a:fillRect/>
          </a:stretch>
        </p:blipFill>
        <p:spPr>
          <a:xfrm>
            <a:off x="1284030" y="1378131"/>
            <a:ext cx="6342857" cy="4885714"/>
          </a:xfrm>
          <a:prstGeom prst="rect">
            <a:avLst/>
          </a:prstGeom>
        </p:spPr>
      </p:pic>
    </p:spTree>
    <p:extLst>
      <p:ext uri="{BB962C8B-B14F-4D97-AF65-F5344CB8AC3E}">
        <p14:creationId xmlns:p14="http://schemas.microsoft.com/office/powerpoint/2010/main" val="57096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874653"/>
            <a:ext cx="7910670" cy="503478"/>
          </a:xfrm>
        </p:spPr>
        <p:txBody>
          <a:bodyPr/>
          <a:lstStyle/>
          <a:p>
            <a:r>
              <a:rPr lang="en-CA" dirty="0"/>
              <a:t>aerodrome advisory service </a:t>
            </a:r>
          </a:p>
        </p:txBody>
      </p:sp>
      <p:sp>
        <p:nvSpPr>
          <p:cNvPr id="5" name="Text Placeholder 4"/>
          <p:cNvSpPr>
            <a:spLocks noGrp="1"/>
          </p:cNvSpPr>
          <p:nvPr>
            <p:ph type="body" sz="quarter" idx="14"/>
          </p:nvPr>
        </p:nvSpPr>
        <p:spPr>
          <a:xfrm>
            <a:off x="552771" y="1638108"/>
            <a:ext cx="8163923" cy="4545106"/>
          </a:xfrm>
        </p:spPr>
        <p:txBody>
          <a:bodyPr/>
          <a:lstStyle/>
          <a:p>
            <a:pPr marL="285750" indent="-285750">
              <a:buFont typeface="Arial" panose="020B0604020202020204" pitchFamily="34" charset="0"/>
              <a:buChar char="•"/>
            </a:pPr>
            <a:r>
              <a:rPr lang="en-CA" sz="1600" u="sng" dirty="0"/>
              <a:t>On initial contact</a:t>
            </a:r>
            <a:r>
              <a:rPr lang="en-CA" sz="1600" dirty="0"/>
              <a:t>, or in sufficient time to be of use, provide advisory information to taxiing aircraft  or aircraft that report ready for departure.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As appropriate, issue the initial advisory information as follows:</a:t>
            </a:r>
          </a:p>
          <a:p>
            <a:pPr marL="285750" indent="-285750">
              <a:buFont typeface="Arial" panose="020B0604020202020204" pitchFamily="34" charset="0"/>
              <a:buChar char="•"/>
            </a:pPr>
            <a:endParaRPr lang="en-CA" sz="1600" dirty="0"/>
          </a:p>
          <a:p>
            <a:r>
              <a:rPr lang="en-CA" sz="1600" dirty="0"/>
              <a:t>1.       Aircraft identification</a:t>
            </a:r>
          </a:p>
          <a:p>
            <a:r>
              <a:rPr lang="en-CA" sz="1600" dirty="0"/>
              <a:t>2.       Unit identification</a:t>
            </a:r>
          </a:p>
          <a:p>
            <a:r>
              <a:rPr lang="en-CA" sz="1600" dirty="0"/>
              <a:t>3.       Runway information</a:t>
            </a:r>
          </a:p>
          <a:p>
            <a:r>
              <a:rPr lang="en-CA" sz="1600" dirty="0"/>
              <a:t>4.       Wind information</a:t>
            </a:r>
          </a:p>
          <a:p>
            <a:r>
              <a:rPr lang="en-CA" sz="1600" dirty="0"/>
              <a:t>5.       Altimeter information                                                                                                                                                                                                                                                                                                                                </a:t>
            </a:r>
          </a:p>
          <a:p>
            <a:r>
              <a:rPr lang="en-CA" sz="1600" dirty="0"/>
              <a:t>6.       Traffic information, include aircraft and ground traffic</a:t>
            </a:r>
          </a:p>
          <a:p>
            <a:r>
              <a:rPr lang="en-CA" sz="1600" dirty="0"/>
              <a:t>7.       Supplementary information. May include MANOT, wake turbulence cautionary</a:t>
            </a:r>
          </a:p>
          <a:p>
            <a:r>
              <a:rPr lang="en-CA" sz="1600" dirty="0"/>
              <a:t> aerodrome  conditions, weather conditions , and additional advisory information</a:t>
            </a:r>
          </a:p>
        </p:txBody>
      </p:sp>
    </p:spTree>
    <p:extLst>
      <p:ext uri="{BB962C8B-B14F-4D97-AF65-F5344CB8AC3E}">
        <p14:creationId xmlns:p14="http://schemas.microsoft.com/office/powerpoint/2010/main" val="58284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42" y="874653"/>
            <a:ext cx="7910670" cy="503478"/>
          </a:xfrm>
        </p:spPr>
        <p:txBody>
          <a:bodyPr/>
          <a:lstStyle/>
          <a:p>
            <a:r>
              <a:rPr lang="en-CA" dirty="0"/>
              <a:t>aerodrome advisory service </a:t>
            </a:r>
          </a:p>
        </p:txBody>
      </p:sp>
      <p:sp>
        <p:nvSpPr>
          <p:cNvPr id="5" name="Text Placeholder 4"/>
          <p:cNvSpPr>
            <a:spLocks noGrp="1"/>
          </p:cNvSpPr>
          <p:nvPr>
            <p:ph type="body" sz="quarter" idx="14"/>
          </p:nvPr>
        </p:nvSpPr>
        <p:spPr>
          <a:xfrm>
            <a:off x="447115" y="1393627"/>
            <a:ext cx="8163923" cy="4545106"/>
          </a:xfrm>
        </p:spPr>
        <p:txBody>
          <a:bodyPr/>
          <a:lstStyle/>
          <a:p>
            <a:endParaRPr lang="en-CA" sz="1600" dirty="0"/>
          </a:p>
          <a:p>
            <a:r>
              <a:rPr lang="en-CA" sz="1600" dirty="0"/>
              <a:t>As appropriate, issue the initial advisory information </a:t>
            </a:r>
            <a:r>
              <a:rPr lang="en-CA" sz="1600" u="sng" dirty="0"/>
              <a:t>for inbound aircraft </a:t>
            </a:r>
            <a:r>
              <a:rPr lang="en-CA" sz="1600" dirty="0"/>
              <a:t>as follows:</a:t>
            </a:r>
          </a:p>
          <a:p>
            <a:endParaRPr lang="en-CA" sz="1600" dirty="0"/>
          </a:p>
          <a:p>
            <a:r>
              <a:rPr lang="en-CA" sz="1600" dirty="0"/>
              <a:t>■        Aircraft identification</a:t>
            </a:r>
          </a:p>
          <a:p>
            <a:r>
              <a:rPr lang="en-CA" sz="1600" dirty="0"/>
              <a:t>■        Unit identification</a:t>
            </a:r>
          </a:p>
          <a:p>
            <a:r>
              <a:rPr lang="en-CA" sz="1600" dirty="0"/>
              <a:t>■        Runway information</a:t>
            </a:r>
          </a:p>
          <a:p>
            <a:r>
              <a:rPr lang="en-CA" sz="1600" dirty="0"/>
              <a:t>■        Wind information</a:t>
            </a:r>
          </a:p>
          <a:p>
            <a:r>
              <a:rPr lang="en-CA" sz="1600" dirty="0"/>
              <a:t>■        Altimeter information </a:t>
            </a:r>
          </a:p>
          <a:p>
            <a:r>
              <a:rPr lang="en-CA" sz="1600" dirty="0"/>
              <a:t>■        Traffic information. Include aircraft and ground traffic</a:t>
            </a:r>
          </a:p>
          <a:p>
            <a:r>
              <a:rPr lang="en-CA" sz="1600" dirty="0"/>
              <a:t>■        Supplementary information. May include MANOT, wake turbulence cautionary</a:t>
            </a:r>
          </a:p>
          <a:p>
            <a:pPr lvl="4"/>
            <a:r>
              <a:rPr lang="en-CA" sz="1600" dirty="0"/>
              <a:t>          aerodrome conditions, weather conditions+ , and additional advisory information+ </a:t>
            </a:r>
          </a:p>
          <a:p>
            <a:pPr lvl="2"/>
            <a:r>
              <a:rPr lang="en-CA" sz="1600" dirty="0"/>
              <a:t>■        </a:t>
            </a:r>
            <a:r>
              <a:rPr lang="en-CA" sz="1600" u="sng" dirty="0"/>
              <a:t>Update advisory information</a:t>
            </a:r>
            <a:r>
              <a:rPr lang="en-CA" sz="1600" dirty="0"/>
              <a:t>, as appropriate.+ </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p:txBody>
      </p:sp>
    </p:spTree>
    <p:extLst>
      <p:ext uri="{BB962C8B-B14F-4D97-AF65-F5344CB8AC3E}">
        <p14:creationId xmlns:p14="http://schemas.microsoft.com/office/powerpoint/2010/main" val="34273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15" y="874653"/>
            <a:ext cx="8356225" cy="503478"/>
          </a:xfrm>
        </p:spPr>
        <p:txBody>
          <a:bodyPr/>
          <a:lstStyle/>
          <a:p>
            <a:r>
              <a:rPr lang="en-CA" dirty="0"/>
              <a:t>Differences between aas and raas</a:t>
            </a:r>
          </a:p>
        </p:txBody>
      </p:sp>
      <p:sp>
        <p:nvSpPr>
          <p:cNvPr id="5" name="Text Placeholder 4"/>
          <p:cNvSpPr>
            <a:spLocks noGrp="1"/>
          </p:cNvSpPr>
          <p:nvPr>
            <p:ph type="body" sz="quarter" idx="14"/>
          </p:nvPr>
        </p:nvSpPr>
        <p:spPr>
          <a:xfrm>
            <a:off x="447115" y="1378131"/>
            <a:ext cx="3873873" cy="4560601"/>
          </a:xfrm>
        </p:spPr>
        <p:txBody>
          <a:bodyPr/>
          <a:lstStyle/>
          <a:p>
            <a:endParaRPr lang="en-CA" sz="1600" dirty="0"/>
          </a:p>
          <a:p>
            <a:pPr marL="285750" indent="-285750">
              <a:buFont typeface="Arial" panose="020B0604020202020204" pitchFamily="34" charset="0"/>
              <a:buChar char="•"/>
            </a:pPr>
            <a:r>
              <a:rPr lang="en-CA" sz="1600" dirty="0"/>
              <a:t>RAAS is a non-visual environment</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VCS vs VAS</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“5 minute rule” at all times</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Required reports at RAAS at times for entering the runway, airborne, and exiting the runway. Surveillance assists at some sites</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r>
              <a:rPr lang="en-CA" sz="1600" dirty="0"/>
              <a:t>Reliance on contract weather observing or automated stations for weather reporting</a:t>
            </a:r>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a:p>
            <a:pPr marL="285750" indent="-285750">
              <a:buFont typeface="Arial" panose="020B0604020202020204" pitchFamily="34" charset="0"/>
              <a:buChar char="•"/>
            </a:pPr>
            <a:endParaRPr lang="en-CA" sz="1600" dirty="0"/>
          </a:p>
        </p:txBody>
      </p:sp>
      <p:pic>
        <p:nvPicPr>
          <p:cNvPr id="4" name="Picture 3" descr="C:\Users\HunterS\Desktop\Malmo\Fort St.John FSS Interior.jpg">
            <a:extLst>
              <a:ext uri="{FF2B5EF4-FFF2-40B4-BE49-F238E27FC236}">
                <a16:creationId xmlns:a16="http://schemas.microsoft.com/office/drawing/2014/main" id="{C200D5EC-245C-4793-A006-F3457DC77D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227" y="2220813"/>
            <a:ext cx="396044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 CANADA">
  <a:themeElements>
    <a:clrScheme name="NAV CANADA">
      <a:dk1>
        <a:srgbClr val="474D56"/>
      </a:dk1>
      <a:lt1>
        <a:sysClr val="window" lastClr="FFFFFF"/>
      </a:lt1>
      <a:dk2>
        <a:srgbClr val="00529C"/>
      </a:dk2>
      <a:lt2>
        <a:srgbClr val="DADCE1"/>
      </a:lt2>
      <a:accent1>
        <a:srgbClr val="00A6DC"/>
      </a:accent1>
      <a:accent2>
        <a:srgbClr val="999FA8"/>
      </a:accent2>
      <a:accent3>
        <a:srgbClr val="7BC466"/>
      </a:accent3>
      <a:accent4>
        <a:srgbClr val="715DA3"/>
      </a:accent4>
      <a:accent5>
        <a:srgbClr val="FCB334"/>
      </a:accent5>
      <a:accent6>
        <a:srgbClr val="F4793B"/>
      </a:accent6>
      <a:hlink>
        <a:srgbClr val="1FAA92"/>
      </a:hlink>
      <a:folHlink>
        <a:srgbClr val="D6186E"/>
      </a:folHlink>
    </a:clrScheme>
    <a:fontScheme name="NAV CANAD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7C861F40DB454690D791DEE448A836" ma:contentTypeVersion="0" ma:contentTypeDescription="Create a new document." ma:contentTypeScope="" ma:versionID="c1da1da613a51aafbf6834b15a3ac0d2">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E8A8BB-2A18-4BBB-A9B0-C7FEC4879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0607DA-A8E7-448F-9C0E-860BEDE72C49}">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B48416-C450-457C-A7FB-04BC57EEB6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NAV CANADA.thmx</Template>
  <TotalTime>4085</TotalTime>
  <Words>1566</Words>
  <Application>Microsoft Office PowerPoint</Application>
  <PresentationFormat>On-screen Show (4:3)</PresentationFormat>
  <Paragraphs>198</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Lucida Grande</vt:lpstr>
      <vt:lpstr>Nunito Sans Regular</vt:lpstr>
      <vt:lpstr>Wingdings</vt:lpstr>
      <vt:lpstr>NAV CANADA</vt:lpstr>
      <vt:lpstr>Remote aerodrome advisory service (RAAS/remote afis)</vt:lpstr>
      <vt:lpstr>RAAS or Remote AFIS</vt:lpstr>
      <vt:lpstr>Remote aerodrome advisory service (raas or Remote afis)</vt:lpstr>
      <vt:lpstr>Vehicle advisory service (VAS)</vt:lpstr>
      <vt:lpstr>Vehicle advisory service (VAS)</vt:lpstr>
      <vt:lpstr>Vehicle advisory service (VAS)</vt:lpstr>
      <vt:lpstr>aerodrome advisory service </vt:lpstr>
      <vt:lpstr>aerodrome advisory service </vt:lpstr>
      <vt:lpstr>Differences between aas and raas</vt:lpstr>
      <vt:lpstr>“5 minute rule”</vt:lpstr>
      <vt:lpstr>Changes to Raas operations</vt:lpstr>
      <vt:lpstr>Raas operations at atc 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Hunter, Scott</cp:lastModifiedBy>
  <cp:revision>106</cp:revision>
  <cp:lastPrinted>2017-05-01T16:23:08Z</cp:lastPrinted>
  <dcterms:created xsi:type="dcterms:W3CDTF">2017-04-10T12:36:32Z</dcterms:created>
  <dcterms:modified xsi:type="dcterms:W3CDTF">2019-09-03T13:14:47Z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0x010100DC7C861F40DB454690D791DEE448A836</vt:lpwstr>
  </property>
</Properties>
</file>