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55" r:id="rId7"/>
    <p:sldMasterId id="2147483680" r:id="rId8"/>
  </p:sldMasterIdLst>
  <p:notesMasterIdLst>
    <p:notesMasterId r:id="rId22"/>
  </p:notesMasterIdLst>
  <p:handoutMasterIdLst>
    <p:handoutMasterId r:id="rId23"/>
  </p:handoutMasterIdLst>
  <p:sldIdLst>
    <p:sldId id="364" r:id="rId9"/>
    <p:sldId id="3528" r:id="rId10"/>
    <p:sldId id="3516" r:id="rId11"/>
    <p:sldId id="283" r:id="rId12"/>
    <p:sldId id="3520" r:id="rId13"/>
    <p:sldId id="3525" r:id="rId14"/>
    <p:sldId id="3526" r:id="rId15"/>
    <p:sldId id="3527" r:id="rId16"/>
    <p:sldId id="3522" r:id="rId17"/>
    <p:sldId id="3521" r:id="rId18"/>
    <p:sldId id="3524" r:id="rId19"/>
    <p:sldId id="3519" r:id="rId20"/>
    <p:sldId id="26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C39"/>
    <a:srgbClr val="007FC2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0" autoAdjust="0"/>
    <p:restoredTop sz="94628" autoAdjust="0"/>
  </p:normalViewPr>
  <p:slideViewPr>
    <p:cSldViewPr snapToGrid="0" snapToObjects="1">
      <p:cViewPr varScale="1">
        <p:scale>
          <a:sx n="119" d="100"/>
          <a:sy n="119" d="100"/>
        </p:scale>
        <p:origin x="69" y="29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27"/>
    </p:cViewPr>
  </p:sorterViewPr>
  <p:notesViewPr>
    <p:cSldViewPr snapToGrid="0" snapToObjects="1">
      <p:cViewPr varScale="1">
        <p:scale>
          <a:sx n="114" d="100"/>
          <a:sy n="114" d="100"/>
        </p:scale>
        <p:origin x="41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14D9B-7BAA-443D-8F8C-DEEE50B1428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40D5D-C887-411B-BC6D-6DBFA90F7E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49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FBA2-4DC1-4A0E-904D-ADCF6961E329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4B996-D599-4D39-8C2B-A5E79F86EF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13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5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asa.europa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https://www.easa.europa.eu/connect" TargetMode="Externa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ou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4" name="Picture 13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24" y="4767262"/>
            <a:ext cx="264110" cy="17375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BDF5E0-3193-48E1-A317-D48997B1F7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0788" y="2015380"/>
            <a:ext cx="8127511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820046-5E64-4C87-9A7A-A5E86A1189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127511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slide (without picture)</a:t>
            </a:r>
          </a:p>
        </p:txBody>
      </p:sp>
    </p:spTree>
    <p:extLst>
      <p:ext uri="{BB962C8B-B14F-4D97-AF65-F5344CB8AC3E}">
        <p14:creationId xmlns:p14="http://schemas.microsoft.com/office/powerpoint/2010/main" val="367035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 hasCustomPrompt="1"/>
          </p:nvPr>
        </p:nvSpPr>
        <p:spPr>
          <a:xfrm>
            <a:off x="4569342" y="422645"/>
            <a:ext cx="4122774" cy="3771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1"/>
          </p:nvPr>
        </p:nvSpPr>
        <p:spPr>
          <a:xfrm>
            <a:off x="489347" y="422645"/>
            <a:ext cx="3795713" cy="3771928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8968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tittel - Oran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88887" y="420986"/>
            <a:ext cx="8161699" cy="529628"/>
          </a:xfrm>
          <a:prstGeom prst="rect">
            <a:avLst/>
          </a:prstGeom>
        </p:spPr>
        <p:txBody>
          <a:bodyPr/>
          <a:lstStyle>
            <a:lvl1pPr>
              <a:defRPr sz="45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b-NO" dirty="0"/>
              <a:t>Tittel på slide</a:t>
            </a:r>
          </a:p>
        </p:txBody>
      </p:sp>
      <p:sp>
        <p:nvSpPr>
          <p:cNvPr id="6" name="Plassholder for innhold 11"/>
          <p:cNvSpPr>
            <a:spLocks noGrp="1"/>
          </p:cNvSpPr>
          <p:nvPr>
            <p:ph sz="quarter" idx="11"/>
          </p:nvPr>
        </p:nvSpPr>
        <p:spPr>
          <a:xfrm>
            <a:off x="489347" y="1201848"/>
            <a:ext cx="3917427" cy="2992725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1"/>
          <p:cNvSpPr>
            <a:spLocks noGrp="1"/>
          </p:cNvSpPr>
          <p:nvPr>
            <p:ph sz="quarter" idx="12"/>
          </p:nvPr>
        </p:nvSpPr>
        <p:spPr>
          <a:xfrm>
            <a:off x="4746279" y="1201848"/>
            <a:ext cx="3904307" cy="2992725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30713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lonner med tittel og innhold / Sammenligning - Oran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2467" y="414196"/>
            <a:ext cx="3795713" cy="339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chemeClr val="accent6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20970" y="414196"/>
            <a:ext cx="3843197" cy="339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chemeClr val="accent6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7" name="Plassholder for innhold 11"/>
          <p:cNvSpPr>
            <a:spLocks noGrp="1"/>
          </p:cNvSpPr>
          <p:nvPr>
            <p:ph sz="quarter" idx="11"/>
          </p:nvPr>
        </p:nvSpPr>
        <p:spPr>
          <a:xfrm>
            <a:off x="502467" y="1025305"/>
            <a:ext cx="3795713" cy="3164186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innhold 11"/>
          <p:cNvSpPr>
            <a:spLocks noGrp="1"/>
          </p:cNvSpPr>
          <p:nvPr>
            <p:ph sz="quarter" idx="12"/>
          </p:nvPr>
        </p:nvSpPr>
        <p:spPr>
          <a:xfrm>
            <a:off x="4820970" y="1025305"/>
            <a:ext cx="3843197" cy="3164186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8588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tittel m/innhold og bilde - Oran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11"/>
          <p:cNvSpPr>
            <a:spLocks noGrp="1"/>
          </p:cNvSpPr>
          <p:nvPr>
            <p:ph sz="quarter" idx="11"/>
          </p:nvPr>
        </p:nvSpPr>
        <p:spPr>
          <a:xfrm>
            <a:off x="502927" y="1025305"/>
            <a:ext cx="3795254" cy="3164186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idx="1"/>
          </p:nvPr>
        </p:nvSpPr>
        <p:spPr>
          <a:xfrm>
            <a:off x="502467" y="414196"/>
            <a:ext cx="3795713" cy="339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chemeClr val="accent6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sz="quarter" idx="10" hasCustomPrompt="1"/>
          </p:nvPr>
        </p:nvSpPr>
        <p:spPr>
          <a:xfrm>
            <a:off x="4569342" y="422645"/>
            <a:ext cx="4094825" cy="3771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401103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502467" y="414338"/>
            <a:ext cx="8154568" cy="3781425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800"/>
            </a:lvl1pPr>
            <a:lvl2pPr>
              <a:buClr>
                <a:srgbClr val="F06C00"/>
              </a:buClr>
              <a:defRPr sz="1500"/>
            </a:lvl2pPr>
            <a:lvl3pPr>
              <a:buClr>
                <a:srgbClr val="F06C00"/>
              </a:buClr>
              <a:defRPr sz="1350"/>
            </a:lvl3pPr>
            <a:lvl4pPr>
              <a:buClr>
                <a:srgbClr val="F06C00"/>
              </a:buClr>
              <a:defRPr sz="1200"/>
            </a:lvl4pPr>
            <a:lvl5pPr>
              <a:buClr>
                <a:srgbClr val="F06C00"/>
              </a:buClr>
              <a:defRPr sz="120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8280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innhold - Oran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06428" y="425054"/>
            <a:ext cx="8102982" cy="5255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b-NO" dirty="0"/>
              <a:t>Tittel på </a:t>
            </a:r>
            <a:r>
              <a:rPr lang="nb-NO" dirty="0" err="1"/>
              <a:t>powerpoint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506428" y="1235892"/>
            <a:ext cx="8102982" cy="2953599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0897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244318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42" y="109728"/>
            <a:ext cx="620597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31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t med foredragsholder - farge - Oransj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16047" y="420987"/>
            <a:ext cx="8127749" cy="2971437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b-NO" dirty="0"/>
              <a:t>Tittel på </a:t>
            </a:r>
            <a:r>
              <a:rPr lang="nb-NO" dirty="0" err="1"/>
              <a:t>powerpoint</a:t>
            </a:r>
            <a:r>
              <a:rPr lang="nb-NO" dirty="0"/>
              <a:t>.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16047" y="3538538"/>
            <a:ext cx="8127749" cy="640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Foredragsholder</a:t>
            </a:r>
          </a:p>
        </p:txBody>
      </p:sp>
    </p:spTree>
    <p:extLst>
      <p:ext uri="{BB962C8B-B14F-4D97-AF65-F5344CB8AC3E}">
        <p14:creationId xmlns:p14="http://schemas.microsoft.com/office/powerpoint/2010/main" val="256407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1524" y="1"/>
            <a:ext cx="3292473" cy="514349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101431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slide (with picture)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98717"/>
            <a:ext cx="4159370" cy="11014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626263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71" y="4767262"/>
            <a:ext cx="264110" cy="1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0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ift - Oran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16047" y="420987"/>
            <a:ext cx="8127749" cy="3766965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b-NO" dirty="0"/>
              <a:t>Tittel på </a:t>
            </a:r>
            <a:r>
              <a:rPr lang="nb-NO" dirty="0" err="1"/>
              <a:t>powerpoint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12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94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5420" y="4522206"/>
            <a:ext cx="5241956" cy="2104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/>
            </a:lvl1pPr>
          </a:lstStyle>
          <a:p>
            <a:pPr lvl="0"/>
            <a:r>
              <a:rPr lang="nb-NO" dirty="0"/>
              <a:t>Enkel bildetekst hvis nødvendig. Hold deg til 1 linje.</a:t>
            </a:r>
          </a:p>
        </p:txBody>
      </p:sp>
    </p:spTree>
    <p:extLst>
      <p:ext uri="{BB962C8B-B14F-4D97-AF65-F5344CB8AC3E}">
        <p14:creationId xmlns:p14="http://schemas.microsoft.com/office/powerpoint/2010/main" val="3214948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 hasCustomPrompt="1"/>
          </p:nvPr>
        </p:nvSpPr>
        <p:spPr>
          <a:xfrm>
            <a:off x="4569342" y="422645"/>
            <a:ext cx="4122774" cy="3771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1"/>
          </p:nvPr>
        </p:nvSpPr>
        <p:spPr>
          <a:xfrm>
            <a:off x="489347" y="422645"/>
            <a:ext cx="3795713" cy="3771928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385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tittel - Oran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88887" y="420986"/>
            <a:ext cx="8161699" cy="529628"/>
          </a:xfrm>
          <a:prstGeom prst="rect">
            <a:avLst/>
          </a:prstGeom>
        </p:spPr>
        <p:txBody>
          <a:bodyPr/>
          <a:lstStyle>
            <a:lvl1pPr>
              <a:defRPr sz="45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b-NO" dirty="0"/>
              <a:t>Tittel på slide</a:t>
            </a:r>
          </a:p>
        </p:txBody>
      </p:sp>
      <p:sp>
        <p:nvSpPr>
          <p:cNvPr id="6" name="Plassholder for innhold 11"/>
          <p:cNvSpPr>
            <a:spLocks noGrp="1"/>
          </p:cNvSpPr>
          <p:nvPr>
            <p:ph sz="quarter" idx="11"/>
          </p:nvPr>
        </p:nvSpPr>
        <p:spPr>
          <a:xfrm>
            <a:off x="489347" y="1201848"/>
            <a:ext cx="3917427" cy="2992725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1"/>
          <p:cNvSpPr>
            <a:spLocks noGrp="1"/>
          </p:cNvSpPr>
          <p:nvPr>
            <p:ph sz="quarter" idx="12"/>
          </p:nvPr>
        </p:nvSpPr>
        <p:spPr>
          <a:xfrm>
            <a:off x="4746279" y="1201848"/>
            <a:ext cx="3904307" cy="2992725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39882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lonner med tittel og innhold / Sammenligning - Oran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2467" y="414196"/>
            <a:ext cx="3795713" cy="339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chemeClr val="accent6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20970" y="414196"/>
            <a:ext cx="3843197" cy="339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chemeClr val="accent6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7" name="Plassholder for innhold 11"/>
          <p:cNvSpPr>
            <a:spLocks noGrp="1"/>
          </p:cNvSpPr>
          <p:nvPr>
            <p:ph sz="quarter" idx="11"/>
          </p:nvPr>
        </p:nvSpPr>
        <p:spPr>
          <a:xfrm>
            <a:off x="502467" y="1025305"/>
            <a:ext cx="3795713" cy="3164186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innhold 11"/>
          <p:cNvSpPr>
            <a:spLocks noGrp="1"/>
          </p:cNvSpPr>
          <p:nvPr>
            <p:ph sz="quarter" idx="12"/>
          </p:nvPr>
        </p:nvSpPr>
        <p:spPr>
          <a:xfrm>
            <a:off x="4820970" y="1025305"/>
            <a:ext cx="3843197" cy="3164186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90918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tittel m/innhold og bilde - Oran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11"/>
          <p:cNvSpPr>
            <a:spLocks noGrp="1"/>
          </p:cNvSpPr>
          <p:nvPr>
            <p:ph sz="quarter" idx="11"/>
          </p:nvPr>
        </p:nvSpPr>
        <p:spPr>
          <a:xfrm>
            <a:off x="502927" y="1025305"/>
            <a:ext cx="3795254" cy="3164186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idx="1"/>
          </p:nvPr>
        </p:nvSpPr>
        <p:spPr>
          <a:xfrm>
            <a:off x="502467" y="414196"/>
            <a:ext cx="3795713" cy="339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chemeClr val="accent6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sz="quarter" idx="10" hasCustomPrompt="1"/>
          </p:nvPr>
        </p:nvSpPr>
        <p:spPr>
          <a:xfrm>
            <a:off x="4569342" y="422645"/>
            <a:ext cx="4094825" cy="3771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3154968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502467" y="414338"/>
            <a:ext cx="8154568" cy="3781425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800"/>
            </a:lvl1pPr>
            <a:lvl2pPr>
              <a:buClr>
                <a:srgbClr val="F06C00"/>
              </a:buClr>
              <a:defRPr sz="1500"/>
            </a:lvl2pPr>
            <a:lvl3pPr>
              <a:buClr>
                <a:srgbClr val="F06C00"/>
              </a:buClr>
              <a:defRPr sz="1350"/>
            </a:lvl3pPr>
            <a:lvl4pPr>
              <a:buClr>
                <a:srgbClr val="F06C00"/>
              </a:buClr>
              <a:defRPr sz="1200"/>
            </a:lvl4pPr>
            <a:lvl5pPr>
              <a:buClr>
                <a:srgbClr val="F06C00"/>
              </a:buClr>
              <a:defRPr sz="120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77878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innhold - Oran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06428" y="425054"/>
            <a:ext cx="8102982" cy="5255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b-NO" dirty="0"/>
              <a:t>Tittel på </a:t>
            </a:r>
            <a:r>
              <a:rPr lang="nb-NO" dirty="0" err="1"/>
              <a:t>powerpoint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506428" y="1235892"/>
            <a:ext cx="8102982" cy="2953599"/>
          </a:xfrm>
          <a:prstGeom prst="rect">
            <a:avLst/>
          </a:prstGeom>
        </p:spPr>
        <p:txBody>
          <a:bodyPr/>
          <a:lstStyle>
            <a:lvl1pPr>
              <a:buClr>
                <a:srgbClr val="F06C00"/>
              </a:buClr>
              <a:defRPr sz="1500"/>
            </a:lvl1pPr>
            <a:lvl2pPr>
              <a:buClr>
                <a:srgbClr val="F06C00"/>
              </a:buClr>
              <a:defRPr sz="1350"/>
            </a:lvl2pPr>
            <a:lvl3pPr>
              <a:buClr>
                <a:srgbClr val="F06C00"/>
              </a:buClr>
              <a:defRPr sz="1200"/>
            </a:lvl3pPr>
            <a:lvl4pPr>
              <a:buClr>
                <a:srgbClr val="F06C00"/>
              </a:buClr>
              <a:defRPr sz="1050"/>
            </a:lvl4pPr>
            <a:lvl5pPr>
              <a:buClr>
                <a:srgbClr val="F06C00"/>
              </a:buClr>
              <a:defRPr sz="105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52208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256814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42" y="109728"/>
            <a:ext cx="620597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46180"/>
            <a:ext cx="9144000" cy="518968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1524" y="-36942"/>
            <a:ext cx="3292473" cy="4767262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01967"/>
            <a:ext cx="4829782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626263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71" y="4767262"/>
            <a:ext cx="264110" cy="173757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44A2EA-C4F3-4EE0-90AF-6FEC35148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073868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Chapter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980303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1" name="Picture 10" descr="European_Union [Converted]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24" y="4767262"/>
            <a:ext cx="264110" cy="17375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18237" y="4418632"/>
            <a:ext cx="1754039" cy="28275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x-none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asa.europa.eu/connect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 descr="Social media icons.ai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" y="4711856"/>
            <a:ext cx="1660597" cy="229163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2711" y="1958895"/>
            <a:ext cx="8360423" cy="5846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362345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7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319976-E75E-431F-A9ED-8837D7109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777" y="149179"/>
            <a:ext cx="8821430" cy="6563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07FC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normal slide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449" y="930792"/>
            <a:ext cx="8744757" cy="3568056"/>
          </a:xfrm>
          <a:prstGeom prst="rect">
            <a:avLst/>
          </a:prstGeom>
        </p:spPr>
        <p:txBody>
          <a:bodyPr lIns="0" tIns="0" rIns="0" bIns="0"/>
          <a:lstStyle>
            <a:lvl1pPr marL="562356" indent="-342900">
              <a:buClr>
                <a:srgbClr val="007FC2"/>
              </a:buClr>
              <a:buFont typeface="Calibri" panose="020F0502020204030204" pitchFamily="34" charset="0"/>
              <a:buChar char="→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-457200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000" baseline="0"/>
            </a:lvl2pPr>
            <a:lvl3pPr marL="1143000" indent="-228600">
              <a:buClr>
                <a:srgbClr val="007FC2"/>
              </a:buClr>
              <a:buFont typeface="Calibri" panose="020F0502020204030204" pitchFamily="34" charset="0"/>
              <a:buChar char="→"/>
              <a:defRPr sz="1800" baseline="0"/>
            </a:lvl3pPr>
            <a:lvl4pPr marL="1714500" indent="-342900">
              <a:buClr>
                <a:srgbClr val="007FC2"/>
              </a:buClr>
              <a:buFont typeface="Calibri" panose="020F0502020204030204" pitchFamily="34" charset="0"/>
              <a:buChar char="→"/>
              <a:defRPr sz="1600" baseline="0"/>
            </a:lvl4pPr>
            <a:lvl5pPr marL="2057400" indent="-228600">
              <a:buClr>
                <a:srgbClr val="007FC2"/>
              </a:buClr>
              <a:buFont typeface="Calibri" panose="020F0502020204030204" pitchFamily="34" charset="0"/>
              <a:buChar char="→"/>
              <a:defRPr sz="1600"/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8A897C-3B40-4E56-8160-52D7248E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02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2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t med foredragsholder - farge - Oransj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16047" y="420987"/>
            <a:ext cx="8127749" cy="2971437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b-NO" dirty="0"/>
              <a:t>Tittel på </a:t>
            </a:r>
            <a:r>
              <a:rPr lang="nb-NO" dirty="0" err="1"/>
              <a:t>powerpoint</a:t>
            </a:r>
            <a:r>
              <a:rPr lang="nb-NO" dirty="0"/>
              <a:t>.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16047" y="3538538"/>
            <a:ext cx="8127749" cy="640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Foredragsholder</a:t>
            </a:r>
          </a:p>
        </p:txBody>
      </p:sp>
    </p:spTree>
    <p:extLst>
      <p:ext uri="{BB962C8B-B14F-4D97-AF65-F5344CB8AC3E}">
        <p14:creationId xmlns:p14="http://schemas.microsoft.com/office/powerpoint/2010/main" val="14679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ift - Oran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16047" y="420987"/>
            <a:ext cx="8127749" cy="3766965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b-NO" dirty="0"/>
              <a:t>Tittel på </a:t>
            </a:r>
            <a:r>
              <a:rPr lang="nb-NO" dirty="0" err="1"/>
              <a:t>powerpoint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49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94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5420" y="4522206"/>
            <a:ext cx="5241956" cy="2104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/>
            </a:lvl1pPr>
          </a:lstStyle>
          <a:p>
            <a:pPr lvl="0"/>
            <a:r>
              <a:rPr lang="nb-NO" dirty="0"/>
              <a:t>Enkel bildetekst hvis nødvendig. Hold deg til 1 linje.</a:t>
            </a:r>
          </a:p>
        </p:txBody>
      </p:sp>
    </p:spTree>
    <p:extLst>
      <p:ext uri="{BB962C8B-B14F-4D97-AF65-F5344CB8AC3E}">
        <p14:creationId xmlns:p14="http://schemas.microsoft.com/office/powerpoint/2010/main" val="138536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7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9493"/>
            <a:ext cx="2455164" cy="9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9493"/>
            <a:ext cx="2455164" cy="9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7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3471" y="1179326"/>
            <a:ext cx="8756926" cy="780624"/>
          </a:xfrm>
        </p:spPr>
        <p:txBody>
          <a:bodyPr/>
          <a:lstStyle/>
          <a:p>
            <a:pPr algn="ctr"/>
            <a:br>
              <a:rPr lang="en-GB" sz="3200" dirty="0">
                <a:latin typeface="+mn-lt"/>
                <a:ea typeface="+mn-ea"/>
                <a:cs typeface="+mn-cs"/>
              </a:rPr>
            </a:br>
            <a:br>
              <a:rPr lang="en-GB" sz="3200" dirty="0">
                <a:latin typeface="+mn-lt"/>
                <a:ea typeface="+mn-ea"/>
                <a:cs typeface="+mn-cs"/>
              </a:rPr>
            </a:br>
            <a:r>
              <a:rPr lang="en-GB" sz="3200">
                <a:latin typeface="+mn-lt"/>
                <a:ea typeface="+mn-ea"/>
                <a:cs typeface="+mn-cs"/>
              </a:rPr>
              <a:t>EASA update</a:t>
            </a:r>
            <a:br>
              <a:rPr lang="en-GB" sz="3200" dirty="0">
                <a:latin typeface="+mn-lt"/>
                <a:ea typeface="+mn-ea"/>
                <a:cs typeface="+mn-cs"/>
              </a:rPr>
            </a:br>
            <a:br>
              <a:rPr lang="en-GB" sz="3200" dirty="0">
                <a:latin typeface="+mn-lt"/>
                <a:ea typeface="+mn-ea"/>
                <a:cs typeface="+mn-cs"/>
              </a:rPr>
            </a:br>
            <a:endParaRPr lang="en-GB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8244" y="3450064"/>
            <a:ext cx="8127511" cy="10944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500" dirty="0"/>
              <a:t>Fabio GRASSO</a:t>
            </a:r>
          </a:p>
          <a:p>
            <a:pPr>
              <a:spcBef>
                <a:spcPts val="0"/>
              </a:spcBef>
            </a:pPr>
            <a:r>
              <a:rPr lang="en-GB" sz="1500" dirty="0"/>
              <a:t>EASA ATM Standards &amp; Implementation Section Manager </a:t>
            </a:r>
          </a:p>
          <a:p>
            <a:r>
              <a:rPr lang="en-GB" sz="1500" b="1" dirty="0"/>
              <a:t>IFISA Seminar </a:t>
            </a:r>
          </a:p>
          <a:p>
            <a:r>
              <a:rPr lang="en-GB" sz="1500" b="1" dirty="0"/>
              <a:t>14 September 2022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7620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Qualification and training of FISO/AFISO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779" y="805570"/>
            <a:ext cx="8450051" cy="3919475"/>
          </a:xfrm>
        </p:spPr>
        <p:txBody>
          <a:bodyPr>
            <a:normAutofit fontScale="77500" lnSpcReduction="20000"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FC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EASA Basic Regulation does not include a specific mandate for establishing a common EU qualification/training scheme for FISO/AFISO </a:t>
            </a:r>
          </a:p>
          <a:p>
            <a:pPr marL="219456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FC2"/>
              </a:buClr>
              <a:buSz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chemeClr val="tx1"/>
                </a:solidFill>
                <a:latin typeface="Calibri"/>
              </a:rPr>
              <a:t>EU Reg. 2017/373 ATM/ANS.OR.B.005 Management system:</a:t>
            </a:r>
          </a:p>
          <a:p>
            <a:pPr marL="5715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i="1" dirty="0"/>
              <a:t>A service provider shall implement and maintain a </a:t>
            </a:r>
            <a:r>
              <a:rPr lang="en-US" sz="2100" b="1" i="1" dirty="0"/>
              <a:t>management system </a:t>
            </a:r>
            <a:r>
              <a:rPr lang="en-US" sz="2100" i="1" dirty="0"/>
              <a:t>that include a process to ensure that </a:t>
            </a:r>
            <a:r>
              <a:rPr lang="en-US" sz="2100" b="1" i="1" dirty="0"/>
              <a:t>personnel are trained and competent to perform their duties in a safe, efficient, continuous and sustainable manner</a:t>
            </a:r>
            <a:r>
              <a:rPr lang="en-US" sz="2100" i="1" dirty="0"/>
              <a:t>. In this context, the service provider shall establish </a:t>
            </a:r>
            <a:r>
              <a:rPr lang="en-US" sz="2100" b="1" i="1" dirty="0"/>
              <a:t>policies for the recruitments and training of its personnel</a:t>
            </a:r>
          </a:p>
          <a:p>
            <a:pPr marL="5715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000" i="1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MS/ANSPs to establish national/local arrangements for FISO/AFISO recruitment and qualification (including national </a:t>
            </a:r>
            <a:r>
              <a:rPr lang="en-US" sz="2100" dirty="0" err="1">
                <a:solidFill>
                  <a:schemeClr val="tx1"/>
                </a:solidFill>
              </a:rPr>
              <a:t>licencing</a:t>
            </a:r>
            <a:r>
              <a:rPr lang="en-US" sz="2100" dirty="0">
                <a:solidFill>
                  <a:schemeClr val="tx1"/>
                </a:solidFill>
              </a:rPr>
              <a:t>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Detailed FIS requirements in EU Part-ATS and SERA (e.g. phraseologies) are the basis for training </a:t>
            </a:r>
            <a:r>
              <a:rPr lang="en-US" sz="2100" dirty="0" err="1">
                <a:solidFill>
                  <a:schemeClr val="tx1"/>
                </a:solidFill>
              </a:rPr>
              <a:t>programmes</a:t>
            </a:r>
            <a:r>
              <a:rPr lang="en-US" sz="2100" dirty="0">
                <a:solidFill>
                  <a:schemeClr val="tx1"/>
                </a:solidFill>
              </a:rPr>
              <a:t>, together with local procedures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Support to uniform level of safety in FIS provision throughout EU while enabling flexibility for local applications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FISO/AFISO mobility in principle not under question, subject to language requirements</a:t>
            </a:r>
          </a:p>
          <a:p>
            <a:pPr marL="219456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GB" sz="14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 marL="1362442" lvl="3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42" lvl="2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945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3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ATCO licencing (RMT.0668)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434" y="714603"/>
            <a:ext cx="8426116" cy="3933597"/>
          </a:xfrm>
        </p:spPr>
        <p:txBody>
          <a:bodyPr>
            <a:normAutofit fontScale="92500"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 1 - Opinion 06/2022 ‘Enhanced mobility options and streamlined qualifications for ATCOs’ published on 02.09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proposes: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simplification of the ATCO rating and rating endorsement structure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updated ATCO basic and rating training syllabi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enhanced mobility options for instructors, assessors and student ATCOs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facilitated licensing in cases of dynamic cross-border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sectorisation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latin typeface="Calibri"/>
              </a:rPr>
              <a:t>a new 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rocess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for crediting of military ATCO experience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 2  - NPA (public consultation) scheduled for Q4/2022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</a:rPr>
              <a:t>Developed with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RMG support, with focus on:</a:t>
            </a:r>
          </a:p>
          <a:p>
            <a:pPr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enhancing/harmonizing student ATCOs skills following initial training to ensure handling of complex and dense traffic situations </a:t>
            </a:r>
          </a:p>
          <a:p>
            <a:pPr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update of the instructors and assessors requirements</a:t>
            </a:r>
          </a:p>
          <a:p>
            <a:pPr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based on Covid-19 experience, enabling virtual training and enhancing the use of simulators</a:t>
            </a:r>
          </a:p>
          <a:p>
            <a:pPr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latin typeface="Calibri"/>
              </a:rPr>
              <a:t>New process for crediting Third Country ATCO experience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9456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 marL="1362442" lvl="3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42" lvl="2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945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6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Remote Aerodrome ATS (RMT.0624)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4800" y="737755"/>
            <a:ext cx="8660407" cy="4082525"/>
          </a:xfrm>
        </p:spPr>
        <p:txBody>
          <a:bodyPr>
            <a:normAutofit lnSpcReduction="10000"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700" dirty="0">
                <a:solidFill>
                  <a:schemeClr val="tx1"/>
                </a:solidFill>
              </a:rPr>
              <a:t>Further enhancement of the existing EASA Guidance based on implementation experience, research outcomes, technological innovations, regulatory consistency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     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NPA 2022-02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publicly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consulted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02.05 – 02.08 </a:t>
            </a:r>
            <a:endParaRPr lang="en-US" sz="1700" dirty="0">
              <a:solidFill>
                <a:schemeClr val="tx1"/>
              </a:solidFill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700" dirty="0">
              <a:solidFill>
                <a:schemeClr val="tx1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700" b="1" dirty="0">
                <a:solidFill>
                  <a:schemeClr val="tx1"/>
                </a:solidFill>
              </a:rPr>
              <a:t>+300 comments received</a:t>
            </a:r>
            <a:r>
              <a:rPr lang="en-US" sz="1700" dirty="0">
                <a:solidFill>
                  <a:prstClr val="black"/>
                </a:solidFill>
                <a:latin typeface="Calibri"/>
              </a:rPr>
              <a:t>,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review in progress –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 Decision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due in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Q1 2023</a:t>
            </a:r>
            <a:endParaRPr lang="en-US" sz="1600" b="1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900" b="1" dirty="0">
              <a:solidFill>
                <a:schemeClr val="tx1"/>
              </a:solidFill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chemeClr val="tx1"/>
                </a:solidFill>
              </a:rPr>
              <a:t>Proposed further elaboration concerns: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/>
              <a:t>ATCO licensing issues clarified </a:t>
            </a:r>
            <a:r>
              <a:rPr lang="en-US" sz="1400" dirty="0"/>
              <a:t>(multiple endorsements, max 3)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/>
              <a:t>ATSEP training reformulated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/>
              <a:t>Daylight/night perception reworked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/>
              <a:t>Voice and data recording guidance </a:t>
            </a:r>
            <a:r>
              <a:rPr lang="en-US" sz="1400" dirty="0"/>
              <a:t>reworked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/>
              <a:t>RTWR equipment usage for MET purposes </a:t>
            </a:r>
            <a:r>
              <a:rPr lang="en-US" sz="1400" dirty="0"/>
              <a:t>clarified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/>
              <a:t>New chapter on the involvement of airspace users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/>
              <a:t>Migration from a conventional TWR to a RTWR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/>
              <a:t>Contingency and degraded mode of operation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/>
              <a:t>Better definition of local aerodrome constraints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/>
              <a:t>A new chapter on </a:t>
            </a:r>
            <a:r>
              <a:rPr lang="en-US" sz="1400" b="1" dirty="0"/>
              <a:t>socio-economic factors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/>
              <a:t>Major update on </a:t>
            </a:r>
            <a:r>
              <a:rPr lang="en-US" sz="1400" b="1" dirty="0"/>
              <a:t>human factors chapter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/>
              <a:t>Major update on AIP chapter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 marL="1362442" lvl="3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42" lvl="2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945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9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0788" y="1898716"/>
            <a:ext cx="8362345" cy="530475"/>
          </a:xfrm>
        </p:spPr>
        <p:txBody>
          <a:bodyPr/>
          <a:lstStyle/>
          <a:p>
            <a:pPr algn="ctr"/>
            <a:r>
              <a:rPr lang="en-GB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77567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Presentation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465" y="723420"/>
            <a:ext cx="8402053" cy="3696659"/>
          </a:xfrm>
        </p:spPr>
        <p:txBody>
          <a:bodyPr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1" dirty="0">
                <a:solidFill>
                  <a:schemeClr val="tx1"/>
                </a:solidFill>
                <a:latin typeface="Calibri"/>
              </a:rPr>
              <a:t>Regulation 2020/469 and FIS/AFIS related aspects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1" dirty="0" err="1">
                <a:solidFill>
                  <a:schemeClr val="tx1"/>
                </a:solidFill>
                <a:latin typeface="Calibri"/>
              </a:rPr>
              <a:t>Standardised</a:t>
            </a:r>
            <a:r>
              <a:rPr lang="en-US" sz="1800" b="1" dirty="0">
                <a:solidFill>
                  <a:schemeClr val="tx1"/>
                </a:solidFill>
                <a:latin typeface="Calibri"/>
              </a:rPr>
              <a:t> European Rules of the Air – FIS/AFIS RT phraseologies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1" dirty="0">
                <a:solidFill>
                  <a:schemeClr val="tx1"/>
                </a:solidFill>
                <a:latin typeface="Calibri"/>
              </a:rPr>
              <a:t>Use of ATS surveillance systems in FIS provision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1" dirty="0">
                <a:solidFill>
                  <a:schemeClr val="tx1"/>
                </a:solidFill>
                <a:latin typeface="Calibri"/>
              </a:rPr>
              <a:t>Qualification and training for FISO/AFISO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1" dirty="0">
                <a:solidFill>
                  <a:schemeClr val="tx1"/>
                </a:solidFill>
                <a:latin typeface="Calibri"/>
              </a:rPr>
              <a:t>Update on relevant EASA regulatory activities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600" b="1" dirty="0">
              <a:solidFill>
                <a:schemeClr val="tx1"/>
              </a:solidFill>
              <a:latin typeface="Calibri"/>
            </a:endParaRPr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 marL="1362442" lvl="3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42" lvl="2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945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FIS/AFIS requirements in Regulation 2020/469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225" y="805569"/>
            <a:ext cx="8548849" cy="391482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</a:rPr>
              <a:t>Regulation 2020/469 </a:t>
            </a:r>
            <a:r>
              <a:rPr lang="en-GB" sz="1600" dirty="0">
                <a:solidFill>
                  <a:schemeClr val="tx1"/>
                </a:solidFill>
              </a:rPr>
              <a:t>and </a:t>
            </a:r>
            <a:r>
              <a:rPr lang="en-GB" sz="1600" b="1" dirty="0">
                <a:solidFill>
                  <a:schemeClr val="tx1"/>
                </a:solidFill>
              </a:rPr>
              <a:t>related AMC/GM </a:t>
            </a:r>
            <a:r>
              <a:rPr lang="en-GB" sz="1600" dirty="0">
                <a:solidFill>
                  <a:schemeClr val="tx1"/>
                </a:solidFill>
              </a:rPr>
              <a:t>introduce a comprehensive set of requirements for </a:t>
            </a:r>
            <a:r>
              <a:rPr lang="en-GB" sz="1600" b="1" dirty="0">
                <a:solidFill>
                  <a:schemeClr val="tx1"/>
                </a:solidFill>
              </a:rPr>
              <a:t>ATS</a:t>
            </a:r>
            <a:r>
              <a:rPr lang="en-GB" sz="1600" dirty="0">
                <a:solidFill>
                  <a:schemeClr val="tx1"/>
                </a:solidFill>
              </a:rPr>
              <a:t>, applicable </a:t>
            </a:r>
            <a:r>
              <a:rPr lang="en-GB" sz="1600" b="1" dirty="0">
                <a:solidFill>
                  <a:schemeClr val="tx1"/>
                </a:solidFill>
              </a:rPr>
              <a:t>as of 27.01.22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Requirements </a:t>
            </a:r>
            <a:r>
              <a:rPr lang="en-GB" sz="1600" b="1" dirty="0">
                <a:solidFill>
                  <a:schemeClr val="tx1"/>
                </a:solidFill>
              </a:rPr>
              <a:t>largely built on ICAO provisions </a:t>
            </a:r>
            <a:r>
              <a:rPr lang="en-GB" sz="1600" dirty="0">
                <a:solidFill>
                  <a:schemeClr val="tx1"/>
                </a:solidFill>
              </a:rPr>
              <a:t>(Annex 11, PANS-ATM, Doc 7030 EUR), adapted to EU regulatory conventions and operational context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</a:rPr>
              <a:t>Transposition</a:t>
            </a:r>
            <a:r>
              <a:rPr lang="en-GB" sz="1600" dirty="0">
                <a:solidFill>
                  <a:schemeClr val="tx1"/>
                </a:solidFill>
              </a:rPr>
              <a:t> of ICAO SARPs and PANS support their</a:t>
            </a:r>
            <a:r>
              <a:rPr lang="en-GB" sz="1600" b="1" dirty="0">
                <a:solidFill>
                  <a:schemeClr val="tx1"/>
                </a:solidFill>
              </a:rPr>
              <a:t> uniform application </a:t>
            </a:r>
            <a:r>
              <a:rPr lang="en-GB" sz="1600" dirty="0">
                <a:solidFill>
                  <a:schemeClr val="tx1"/>
                </a:solidFill>
              </a:rPr>
              <a:t>throughout the EU, hence </a:t>
            </a:r>
            <a:r>
              <a:rPr lang="en-GB" sz="1600" b="1" dirty="0">
                <a:solidFill>
                  <a:schemeClr val="tx1"/>
                </a:solidFill>
              </a:rPr>
              <a:t>safety of operations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Focus on </a:t>
            </a:r>
            <a:r>
              <a:rPr lang="en-GB" sz="1600" b="1" dirty="0">
                <a:solidFill>
                  <a:schemeClr val="tx1"/>
                </a:solidFill>
              </a:rPr>
              <a:t>FIS organisational and operational aspects </a:t>
            </a:r>
            <a:r>
              <a:rPr lang="en-GB" sz="1600" dirty="0">
                <a:solidFill>
                  <a:schemeClr val="tx1"/>
                </a:solidFill>
              </a:rPr>
              <a:t>(not very developed under ICAO)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</a:rPr>
              <a:t>Explicit reference to AFIS</a:t>
            </a:r>
            <a:r>
              <a:rPr lang="en-GB" sz="1600" dirty="0">
                <a:solidFill>
                  <a:schemeClr val="tx1"/>
                </a:solidFill>
              </a:rPr>
              <a:t>, not addressed by ICAO (only in Circular 211-AN/128 dated 2988)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</a:rPr>
              <a:t>Reminder: </a:t>
            </a:r>
            <a:r>
              <a:rPr lang="en-GB" sz="1600" dirty="0">
                <a:solidFill>
                  <a:schemeClr val="tx1"/>
                </a:solidFill>
              </a:rPr>
              <a:t>under EU law, </a:t>
            </a:r>
            <a:r>
              <a:rPr lang="en-GB" sz="1600" b="1" dirty="0">
                <a:solidFill>
                  <a:schemeClr val="tx1"/>
                </a:solidFill>
              </a:rPr>
              <a:t>FIS</a:t>
            </a:r>
            <a:r>
              <a:rPr lang="en-GB" sz="1600" dirty="0">
                <a:solidFill>
                  <a:schemeClr val="tx1"/>
                </a:solidFill>
              </a:rPr>
              <a:t> (including </a:t>
            </a:r>
            <a:r>
              <a:rPr lang="en-GB" sz="1600" b="1" dirty="0">
                <a:solidFill>
                  <a:schemeClr val="tx1"/>
                </a:solidFill>
              </a:rPr>
              <a:t>AFIS</a:t>
            </a:r>
            <a:r>
              <a:rPr lang="en-GB" sz="1600" dirty="0">
                <a:solidFill>
                  <a:schemeClr val="tx1"/>
                </a:solidFill>
              </a:rPr>
              <a:t>) are subject to </a:t>
            </a:r>
            <a:r>
              <a:rPr lang="en-GB" sz="1600" b="1" dirty="0">
                <a:solidFill>
                  <a:schemeClr val="tx1"/>
                </a:solidFill>
              </a:rPr>
              <a:t>certification</a:t>
            </a:r>
          </a:p>
          <a:p>
            <a:pPr marL="219456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	</a:t>
            </a:r>
            <a:r>
              <a:rPr lang="en-GB" sz="1400" b="1" i="1" dirty="0">
                <a:solidFill>
                  <a:schemeClr val="tx1"/>
                </a:solidFill>
              </a:rPr>
              <a:t>Limited certification </a:t>
            </a:r>
            <a:r>
              <a:rPr lang="en-GB" sz="1400" i="1" dirty="0">
                <a:solidFill>
                  <a:schemeClr val="tx1"/>
                </a:solidFill>
              </a:rPr>
              <a:t>is allowed in certain cases specified in ATM/ANS.OR.A.010, in particular for </a:t>
            </a:r>
            <a:r>
              <a:rPr lang="en-GB" sz="1400" b="1" i="1" dirty="0">
                <a:solidFill>
                  <a:schemeClr val="tx1"/>
                </a:solidFill>
              </a:rPr>
              <a:t>AFIS units 	regularly operating not more than one working position</a:t>
            </a:r>
            <a:r>
              <a:rPr lang="en-GB" sz="1400" i="1" dirty="0">
                <a:solidFill>
                  <a:schemeClr val="tx1"/>
                </a:solidFill>
              </a:rPr>
              <a:t>. In this case certain ATS.OR provisions only apply 	(i.e. 	technical/operational competence and capabilities, Management System, personnel requirements, open and 	transparent service provision)</a:t>
            </a:r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 marL="1362442" lvl="3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42" lvl="2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945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9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2A888-D326-4E04-8F31-FE9CE05D65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Part-ATS relevant provisions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6E53E-3921-475C-A73A-D4D62D952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7" y="930792"/>
            <a:ext cx="3057730" cy="3568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41B9F-07B7-42F1-85B7-2DCFDCC9E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7" y="2212847"/>
            <a:ext cx="1243584" cy="512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045A6-E354-4C40-996C-44EADA92C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77" y="829055"/>
            <a:ext cx="1143066" cy="51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71B0B-7BF9-4709-8602-5AFC0D235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5" y="1243583"/>
            <a:ext cx="1146147" cy="609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A51F4-A8FE-4DA6-BD33-1C5B998EA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42" y="1796001"/>
            <a:ext cx="1146147" cy="4168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02C84-AC98-4A4B-89C5-5CBBAE7715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19456" indent="0">
              <a:buNone/>
            </a:pPr>
            <a:endParaRPr lang="en-GB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E453F0-5878-4C52-81B6-88FD3985A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450" y="1085087"/>
            <a:ext cx="6028090" cy="366979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3200">
                <a:solidFill>
                  <a:srgbClr val="0556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8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4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8"/>
              </a:buBlip>
              <a:defRPr sz="20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9"/>
              </a:buBlip>
              <a:defRPr sz="20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9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9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9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9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Amendments introduced on Reg. 2017/373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MSs’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ATS-related requirements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ATS-related definitions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 requirements - ATS providers:</a:t>
            </a:r>
          </a:p>
          <a:p>
            <a:pPr marL="1143000" marR="0" lvl="2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Annex IV Subpart A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requirements - ATS providers:</a:t>
            </a:r>
          </a:p>
          <a:p>
            <a:pPr marL="1143000" marR="0" lvl="2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Annex IV Subpart B</a:t>
            </a:r>
          </a:p>
          <a:p>
            <a:pPr marL="1143000" marR="0" lvl="2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to ICAO ANNEX 10 Volume II, Annex 11 and SERA removed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 amendments to MET.OR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Amendments to SERA Regulation proposed for consistency with ATS requirements</a:t>
            </a:r>
          </a:p>
          <a:p>
            <a:pPr marL="457200" marR="0" lvl="1" indent="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556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556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556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Annex IV ‘Part-ATS’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6243" y="708509"/>
            <a:ext cx="7950200" cy="3821102"/>
          </a:xfrm>
        </p:spPr>
        <p:txBody>
          <a:bodyPr>
            <a:normAutofit/>
          </a:bodyPr>
          <a:lstStyle/>
          <a:p>
            <a:pPr marL="219456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 marL="1362442" lvl="3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42" lvl="2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945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EA1582-26DB-43FA-A510-600C3240A27F}"/>
              </a:ext>
            </a:extLst>
          </p:cNvPr>
          <p:cNvSpPr txBox="1">
            <a:spLocks/>
          </p:cNvSpPr>
          <p:nvPr/>
        </p:nvSpPr>
        <p:spPr bwMode="auto">
          <a:xfrm>
            <a:off x="584511" y="937022"/>
            <a:ext cx="3030141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None/>
              <a:defRPr sz="1800" b="1">
                <a:solidFill>
                  <a:srgbClr val="055685"/>
                </a:solidFill>
                <a:latin typeface="+mn-lt"/>
                <a:ea typeface="+mn-ea"/>
                <a:cs typeface="+mn-cs"/>
              </a:defRPr>
            </a:lvl1pPr>
            <a:lvl2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None/>
              <a:defRPr sz="1500" b="1">
                <a:solidFill>
                  <a:srgbClr val="055685"/>
                </a:solidFill>
                <a:latin typeface="+mn-lt"/>
              </a:defRPr>
            </a:lvl2pPr>
            <a:lvl3pPr marL="685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None/>
              <a:defRPr sz="1350" b="1">
                <a:solidFill>
                  <a:srgbClr val="055685"/>
                </a:solidFill>
                <a:latin typeface="+mn-lt"/>
              </a:defRPr>
            </a:lvl3pPr>
            <a:lvl4pPr marL="10287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4pPr>
            <a:lvl5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5pPr>
            <a:lvl6pPr marL="1714500" indent="0" algn="l" rtl="0" fontAlgn="base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6pPr>
            <a:lvl7pPr marL="2057400" indent="0" algn="l" rtl="0" fontAlgn="base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7pPr>
            <a:lvl8pPr marL="2400300" indent="0" algn="l" rtl="0" fontAlgn="base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8pPr>
            <a:lvl9pPr marL="2743200" indent="0" algn="l" rtl="0" fontAlgn="base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>
                <a:ln>
                  <a:noFill/>
                </a:ln>
                <a:solidFill>
                  <a:srgbClr val="0556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Subpart A – ATS.OR</a:t>
            </a:r>
            <a:endParaRPr kumimoji="0" lang="en-GB" altLang="en-US" sz="1800" b="1" i="0" u="none" strike="noStrike" kern="0" cap="none" spc="0" normalizeH="0" baseline="0" noProof="0" dirty="0">
              <a:ln>
                <a:noFill/>
              </a:ln>
              <a:solidFill>
                <a:srgbClr val="0556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EFBDD-0830-43C0-B9CF-ABAB00BD81B0}"/>
              </a:ext>
            </a:extLst>
          </p:cNvPr>
          <p:cNvSpPr txBox="1"/>
          <p:nvPr/>
        </p:nvSpPr>
        <p:spPr>
          <a:xfrm>
            <a:off x="875024" y="1413408"/>
            <a:ext cx="2739628" cy="323165"/>
          </a:xfrm>
          <a:prstGeom prst="rect">
            <a:avLst/>
          </a:prstGeom>
          <a:gradFill flip="none" rotWithShape="1">
            <a:gsLst>
              <a:gs pos="30000">
                <a:srgbClr val="808080">
                  <a:lumMod val="60000"/>
                  <a:lumOff val="40000"/>
                  <a:alpha val="34000"/>
                </a:srgbClr>
              </a:gs>
              <a:gs pos="74000">
                <a:srgbClr val="2D2D8A">
                  <a:lumMod val="45000"/>
                  <a:lumOff val="55000"/>
                </a:srgbClr>
              </a:gs>
              <a:gs pos="64000">
                <a:srgbClr val="2D2D8A">
                  <a:lumMod val="45000"/>
                  <a:lumOff val="55000"/>
                </a:srgbClr>
              </a:gs>
              <a:gs pos="92000">
                <a:srgbClr val="2D2D8A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 1 – General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5CCA7-386F-4AA0-A22D-1DF1487CC35C}"/>
              </a:ext>
            </a:extLst>
          </p:cNvPr>
          <p:cNvSpPr txBox="1"/>
          <p:nvPr/>
        </p:nvSpPr>
        <p:spPr>
          <a:xfrm>
            <a:off x="879787" y="1979912"/>
            <a:ext cx="2734865" cy="323165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 2 – Safety of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74BFE-2A87-44CC-A09A-2F08CDA95128}"/>
              </a:ext>
            </a:extLst>
          </p:cNvPr>
          <p:cNvSpPr txBox="1"/>
          <p:nvPr/>
        </p:nvSpPr>
        <p:spPr>
          <a:xfrm>
            <a:off x="873833" y="2555082"/>
            <a:ext cx="2736056" cy="323165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 3 – HF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2C61A-F1AB-434B-8656-D94848720F87}"/>
              </a:ext>
            </a:extLst>
          </p:cNvPr>
          <p:cNvSpPr txBox="1"/>
          <p:nvPr/>
        </p:nvSpPr>
        <p:spPr>
          <a:xfrm>
            <a:off x="878596" y="3136107"/>
            <a:ext cx="2736056" cy="323165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5000"/>
                  <a:lumOff val="95000"/>
                </a:srgbClr>
              </a:gs>
              <a:gs pos="0">
                <a:srgbClr val="333399">
                  <a:lumMod val="45000"/>
                  <a:lumOff val="55000"/>
                </a:srgbClr>
              </a:gs>
              <a:gs pos="83000">
                <a:srgbClr val="333399">
                  <a:lumMod val="45000"/>
                  <a:lumOff val="55000"/>
                </a:srgbClr>
              </a:gs>
              <a:gs pos="100000">
                <a:srgbClr val="333399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 4 – Communication </a:t>
            </a:r>
            <a:r>
              <a:rPr kumimoji="0" lang="en-GB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reqs</a:t>
            </a: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59280-74B2-4F81-AE40-D7321063FEAE}"/>
              </a:ext>
            </a:extLst>
          </p:cNvPr>
          <p:cNvSpPr txBox="1"/>
          <p:nvPr/>
        </p:nvSpPr>
        <p:spPr>
          <a:xfrm>
            <a:off x="878596" y="3671276"/>
            <a:ext cx="2736056" cy="323165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5000"/>
                  <a:lumOff val="95000"/>
                </a:srgbClr>
              </a:gs>
              <a:gs pos="0">
                <a:srgbClr val="333399">
                  <a:lumMod val="45000"/>
                  <a:lumOff val="55000"/>
                </a:srgbClr>
              </a:gs>
              <a:gs pos="78000">
                <a:srgbClr val="333399">
                  <a:lumMod val="45000"/>
                  <a:lumOff val="55000"/>
                </a:srgbClr>
              </a:gs>
              <a:gs pos="100000">
                <a:srgbClr val="333399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 5 – Information </a:t>
            </a:r>
            <a:r>
              <a:rPr kumimoji="0" lang="en-GB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reqs</a:t>
            </a: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BBB50C5-6BE5-45FC-8063-2EFF01791BFA}"/>
              </a:ext>
            </a:extLst>
          </p:cNvPr>
          <p:cNvSpPr txBox="1">
            <a:spLocks/>
          </p:cNvSpPr>
          <p:nvPr/>
        </p:nvSpPr>
        <p:spPr bwMode="auto">
          <a:xfrm>
            <a:off x="5079540" y="861539"/>
            <a:ext cx="3031331" cy="3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None/>
              <a:defRPr sz="1800" b="1">
                <a:solidFill>
                  <a:srgbClr val="055685"/>
                </a:solidFill>
                <a:latin typeface="+mn-lt"/>
                <a:ea typeface="+mn-ea"/>
                <a:cs typeface="+mn-cs"/>
              </a:defRPr>
            </a:lvl1pPr>
            <a:lvl2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None/>
              <a:defRPr sz="1500" b="1">
                <a:solidFill>
                  <a:srgbClr val="055685"/>
                </a:solidFill>
                <a:latin typeface="+mn-lt"/>
              </a:defRPr>
            </a:lvl2pPr>
            <a:lvl3pPr marL="685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None/>
              <a:defRPr sz="1350" b="1">
                <a:solidFill>
                  <a:srgbClr val="055685"/>
                </a:solidFill>
                <a:latin typeface="+mn-lt"/>
              </a:defRPr>
            </a:lvl3pPr>
            <a:lvl4pPr marL="10287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4pPr>
            <a:lvl5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5pPr>
            <a:lvl6pPr marL="1714500" indent="0" algn="l" rtl="0" fontAlgn="base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6pPr>
            <a:lvl7pPr marL="2057400" indent="0" algn="l" rtl="0" fontAlgn="base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7pPr>
            <a:lvl8pPr marL="2400300" indent="0" algn="l" rtl="0" fontAlgn="base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8pPr>
            <a:lvl9pPr marL="2743200" indent="0" algn="l" rtl="0" fontAlgn="base">
              <a:spcBef>
                <a:spcPct val="20000"/>
              </a:spcBef>
              <a:spcAft>
                <a:spcPct val="0"/>
              </a:spcAft>
              <a:buSzPct val="80000"/>
              <a:buNone/>
              <a:defRPr sz="1200" b="1">
                <a:solidFill>
                  <a:srgbClr val="055685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556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Subpart B – ATS.TR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9ACA2-C627-4956-9293-893604CF06BF}"/>
              </a:ext>
            </a:extLst>
          </p:cNvPr>
          <p:cNvSpPr txBox="1"/>
          <p:nvPr/>
        </p:nvSpPr>
        <p:spPr>
          <a:xfrm>
            <a:off x="5297777" y="1413255"/>
            <a:ext cx="2755106" cy="323165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5000"/>
                  <a:lumOff val="95000"/>
                </a:srgbClr>
              </a:gs>
              <a:gs pos="0">
                <a:srgbClr val="333399">
                  <a:lumMod val="45000"/>
                  <a:lumOff val="55000"/>
                </a:srgbClr>
              </a:gs>
              <a:gs pos="78000">
                <a:srgbClr val="333399">
                  <a:lumMod val="45000"/>
                  <a:lumOff val="55000"/>
                </a:srgbClr>
              </a:gs>
              <a:gs pos="100000">
                <a:srgbClr val="333399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 1 – General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63970-F8F7-415F-8E2A-D5ED1BABEA18}"/>
              </a:ext>
            </a:extLst>
          </p:cNvPr>
          <p:cNvSpPr txBox="1"/>
          <p:nvPr/>
        </p:nvSpPr>
        <p:spPr>
          <a:xfrm>
            <a:off x="5297777" y="1979633"/>
            <a:ext cx="2755106" cy="323165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5000"/>
                  <a:lumOff val="95000"/>
                </a:srgbClr>
              </a:gs>
              <a:gs pos="0">
                <a:srgbClr val="333399">
                  <a:lumMod val="45000"/>
                  <a:lumOff val="55000"/>
                </a:srgbClr>
              </a:gs>
              <a:gs pos="78000">
                <a:srgbClr val="333399">
                  <a:lumMod val="45000"/>
                  <a:lumOff val="55000"/>
                </a:srgbClr>
              </a:gs>
              <a:gs pos="100000">
                <a:srgbClr val="333399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 2 – ATC service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20B371-D53E-490D-B29D-AEBC5F8FAB4D}"/>
              </a:ext>
            </a:extLst>
          </p:cNvPr>
          <p:cNvSpPr txBox="1"/>
          <p:nvPr/>
        </p:nvSpPr>
        <p:spPr>
          <a:xfrm>
            <a:off x="5297777" y="2551673"/>
            <a:ext cx="2755106" cy="323165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5000"/>
                  <a:lumOff val="95000"/>
                </a:srgbClr>
              </a:gs>
              <a:gs pos="0">
                <a:srgbClr val="333399">
                  <a:lumMod val="45000"/>
                  <a:lumOff val="55000"/>
                </a:srgbClr>
              </a:gs>
              <a:gs pos="78000">
                <a:srgbClr val="333399">
                  <a:lumMod val="45000"/>
                  <a:lumOff val="55000"/>
                </a:srgbClr>
              </a:gs>
              <a:gs pos="100000">
                <a:srgbClr val="333399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 3 – FIS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ADD78-36EE-4855-9E22-D9472D425F40}"/>
              </a:ext>
            </a:extLst>
          </p:cNvPr>
          <p:cNvSpPr txBox="1"/>
          <p:nvPr/>
        </p:nvSpPr>
        <p:spPr>
          <a:xfrm>
            <a:off x="5297777" y="3134275"/>
            <a:ext cx="2755106" cy="323165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5000"/>
                  <a:lumOff val="95000"/>
                </a:srgbClr>
              </a:gs>
              <a:gs pos="0">
                <a:srgbClr val="333399">
                  <a:lumMod val="45000"/>
                  <a:lumOff val="55000"/>
                </a:srgbClr>
              </a:gs>
              <a:gs pos="78000">
                <a:srgbClr val="333399">
                  <a:lumMod val="45000"/>
                  <a:lumOff val="55000"/>
                </a:srgbClr>
              </a:gs>
              <a:gs pos="100000">
                <a:srgbClr val="333399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 4 – Alerting service 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CF52D9E-48C9-4EC9-9017-C721EF5F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106" y="3914878"/>
            <a:ext cx="272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rgbClr val="055685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rgbClr val="055685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4"/>
              </a:buBlip>
              <a:defRPr sz="2400">
                <a:solidFill>
                  <a:srgbClr val="055685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55685"/>
                </a:solidFill>
                <a:effectLst/>
                <a:uLnTx/>
                <a:uFillTx/>
                <a:latin typeface="Calibri" panose="020F0502020204030204" pitchFamily="34" charset="0"/>
              </a:rPr>
              <a:t>Existing requirements with Reg. 2017/373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0DA194-C68C-4C3C-BE07-B6BBEA72C86E}"/>
              </a:ext>
            </a:extLst>
          </p:cNvPr>
          <p:cNvSpPr txBox="1"/>
          <p:nvPr/>
        </p:nvSpPr>
        <p:spPr>
          <a:xfrm>
            <a:off x="5615847" y="3868712"/>
            <a:ext cx="161925" cy="323165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35">
            <a:extLst>
              <a:ext uri="{FF2B5EF4-FFF2-40B4-BE49-F238E27FC236}">
                <a16:creationId xmlns:a16="http://schemas.microsoft.com/office/drawing/2014/main" id="{4CEC86B3-FC41-4E78-B9D9-0FA214E8C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106" y="4483956"/>
            <a:ext cx="29358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rgbClr val="055685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rgbClr val="055685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4"/>
              </a:buBlip>
              <a:defRPr sz="2400">
                <a:solidFill>
                  <a:srgbClr val="055685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55685"/>
                </a:solidFill>
                <a:effectLst/>
                <a:uLnTx/>
                <a:uFillTx/>
                <a:latin typeface="Calibri" panose="020F0502020204030204" pitchFamily="34" charset="0"/>
              </a:rPr>
              <a:t>New requirements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44A71D-12D6-4205-BFCA-0E728FFEAD15}"/>
              </a:ext>
            </a:extLst>
          </p:cNvPr>
          <p:cNvSpPr txBox="1"/>
          <p:nvPr/>
        </p:nvSpPr>
        <p:spPr>
          <a:xfrm>
            <a:off x="5615846" y="4434991"/>
            <a:ext cx="161925" cy="323165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5000"/>
                  <a:lumOff val="95000"/>
                </a:srgbClr>
              </a:gs>
              <a:gs pos="0">
                <a:srgbClr val="333399">
                  <a:lumMod val="45000"/>
                  <a:lumOff val="55000"/>
                </a:srgbClr>
              </a:gs>
              <a:gs pos="83000">
                <a:srgbClr val="333399">
                  <a:lumMod val="45000"/>
                  <a:lumOff val="55000"/>
                </a:srgbClr>
              </a:gs>
              <a:gs pos="100000">
                <a:srgbClr val="333399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3FAFA5-F2F9-4442-B992-94E6FF6A7676}"/>
              </a:ext>
            </a:extLst>
          </p:cNvPr>
          <p:cNvSpPr/>
          <p:nvPr/>
        </p:nvSpPr>
        <p:spPr bwMode="auto">
          <a:xfrm>
            <a:off x="7002959" y="134516"/>
            <a:ext cx="971989" cy="4634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anchor="ctr"/>
          <a:lstStyle/>
          <a:p>
            <a:pPr algn="ctr" defTabSz="685800" eaLnBrk="0" fontAlgn="base" hangingPunct="0">
              <a:lnSpc>
                <a:spcPts val="1200"/>
              </a:lnSpc>
              <a:spcAft>
                <a:spcPct val="0"/>
              </a:spcAft>
              <a:defRPr/>
            </a:pPr>
            <a:r>
              <a:rPr lang="en-GB" sz="900" b="1" dirty="0">
                <a:solidFill>
                  <a:srgbClr val="FFFFFF"/>
                </a:solidFill>
                <a:latin typeface="Verdana"/>
              </a:rPr>
              <a:t>Annex IV</a:t>
            </a:r>
          </a:p>
          <a:p>
            <a:pPr algn="ctr" defTabSz="685800" eaLnBrk="0" fontAlgn="base" hangingPunct="0">
              <a:lnSpc>
                <a:spcPts val="1200"/>
              </a:lnSpc>
              <a:spcAft>
                <a:spcPct val="0"/>
              </a:spcAft>
              <a:defRPr/>
            </a:pPr>
            <a:r>
              <a:rPr lang="en-GB" sz="900" b="1" dirty="0">
                <a:solidFill>
                  <a:srgbClr val="FFFFFF"/>
                </a:solidFill>
                <a:latin typeface="Verdana"/>
              </a:rPr>
              <a:t>Part-ATS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BF01BA-49F8-4B02-AE49-E5CF5DF0F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025" y="91493"/>
            <a:ext cx="1127858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3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Evolution of ATM/ANS Common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465" y="723420"/>
            <a:ext cx="8561935" cy="3996969"/>
          </a:xfrm>
        </p:spPr>
        <p:txBody>
          <a:bodyPr>
            <a:norm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alibri"/>
              </a:rPr>
              <a:t>Regulation 2021/1338 and related AMC/GM </a:t>
            </a:r>
          </a:p>
          <a:p>
            <a:pPr marL="637794" lvl="1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Calibri"/>
              </a:rPr>
              <a:t>alignment of Annex V ‘Part-MET’ with ICAO Annex 3 up to its amendment 80, in particular on SIGMET/AIRMET provision by MWO, facilitation of area forecast for low-level flights;</a:t>
            </a:r>
          </a:p>
          <a:p>
            <a:pPr marL="637794" lvl="1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Calibri"/>
              </a:rPr>
              <a:t>aligns R2017/373 with R376/2014 on the reporting, analysis and follow up of occurrences in civil aviation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800" b="1" dirty="0">
              <a:solidFill>
                <a:schemeClr val="tx1"/>
              </a:solidFill>
              <a:latin typeface="Calibri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Regulation 2022/938 and related AMC/GM</a:t>
            </a:r>
          </a:p>
          <a:p>
            <a:pPr marL="637794" lvl="1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Calibri"/>
              </a:rPr>
              <a:t>facilitating</a:t>
            </a:r>
            <a:r>
              <a:rPr lang="en-US" sz="1400" dirty="0">
                <a:solidFill>
                  <a:schemeClr val="tx1"/>
                </a:solidFill>
                <a:latin typeface="Calibri"/>
              </a:rPr>
              <a:t> implementation of the GRF and AWO EU requirements recently published</a:t>
            </a:r>
          </a:p>
          <a:p>
            <a:pPr marL="637794" lvl="1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amendments to Annex VI ‘Part-AIS’ concerning aeronautical data catalogue, AIP structure and content, SNOWTAM definition. Addition of AWO-related definitions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RMT.0719 – Future tasks</a:t>
            </a:r>
            <a:endParaRPr lang="en-GB" sz="1400" dirty="0"/>
          </a:p>
          <a:p>
            <a:pPr marL="637794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NPA scheduled for Q4 2022. Including proposed amendments to R2017/373 to: </a:t>
            </a:r>
          </a:p>
          <a:p>
            <a:pPr marL="866394" lvl="2" indent="-285750"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Cover regulation</a:t>
            </a:r>
          </a:p>
          <a:p>
            <a:pPr marL="866394" lvl="2" indent="-285750"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Annex IV ‘Part-ATS’: ICAO Annex 11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Amdt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. 52, PANS-ATM Amdt.9 (not RECAT ICAO!), APDSG proposals, outcomes of the ATS implementation workshop (held in June ’21), standardization outcomes</a:t>
            </a:r>
          </a:p>
          <a:p>
            <a:pPr marL="866394" lvl="2" indent="-285750"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Annex VI ‘Part-AIS’: ICAO Annex 15, PANS-AIM, Annex 4</a:t>
            </a:r>
          </a:p>
          <a:p>
            <a:pPr marL="866394" lvl="2" indent="-285750"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Annex VIII ‘Part-CNS’: updating references to ICAO Annex 10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 marL="1362442" lvl="3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42" lvl="2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945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Standardised European Rules of the Air (RMT.0476)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465" y="835714"/>
            <a:ext cx="8402053" cy="3696659"/>
          </a:xfrm>
        </p:spPr>
        <p:txBody>
          <a:bodyPr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b="1" dirty="0">
                <a:solidFill>
                  <a:schemeClr val="tx1"/>
                </a:solidFill>
                <a:latin typeface="Calibri"/>
              </a:rPr>
              <a:t>ED Decision 2021/014/R issued on 24.11.21 – Applicable as of   December 2022</a:t>
            </a:r>
          </a:p>
          <a:p>
            <a:pPr marL="694944" lvl="1" indent="-34290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/>
              </a:rPr>
              <a:t>Resulting from NPA 2021-05 publicly consulted 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000" b="1" dirty="0">
              <a:solidFill>
                <a:schemeClr val="tx1"/>
              </a:solidFill>
              <a:latin typeface="Calibri"/>
            </a:endParaRPr>
          </a:p>
          <a:p>
            <a:pPr marL="3429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b="1" dirty="0">
                <a:solidFill>
                  <a:schemeClr val="tx1"/>
                </a:solidFill>
                <a:latin typeface="Calibri"/>
              </a:rPr>
              <a:t>Revision</a:t>
            </a:r>
            <a:r>
              <a:rPr lang="en-US" sz="1600" dirty="0">
                <a:solidFill>
                  <a:schemeClr val="tx1"/>
                </a:solidFill>
                <a:latin typeface="Calibri"/>
              </a:rPr>
              <a:t> of SERA RT phraseologies to introduce:</a:t>
            </a:r>
          </a:p>
          <a:p>
            <a:pPr marL="637794" lvl="1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/>
              </a:rPr>
              <a:t>a comprehensive set of AFIS RT phraseologies for air–ground voice communications between pilots and AFIS units; </a:t>
            </a:r>
          </a:p>
          <a:p>
            <a:pPr marL="637794" lvl="1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/>
              </a:rPr>
              <a:t>some additional RT phraseologies applicable to both FIS and AFIS to address specific operational situations; and </a:t>
            </a:r>
          </a:p>
          <a:p>
            <a:pPr marL="637794" lvl="1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/>
              </a:rPr>
              <a:t>structural amendments to indicate which RT phraseologies are applicable when different ATS (ATC) service and/or FIS, including AFIS, are provided</a:t>
            </a:r>
            <a:endParaRPr lang="en-US" sz="1600" b="1" dirty="0">
              <a:latin typeface="Calibri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000" b="1" dirty="0">
              <a:solidFill>
                <a:schemeClr val="tx1"/>
              </a:solidFill>
              <a:latin typeface="Calibri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000" b="1" dirty="0">
              <a:solidFill>
                <a:schemeClr val="tx1"/>
              </a:solidFill>
              <a:latin typeface="Calibri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</a:rPr>
              <a:t>‘Fast track’ regulatory action to align SERA RT phraseologies with ICAO PANS-ATM Amdt.11 ongoing – concerns ATC service provision only</a:t>
            </a:r>
            <a:endParaRPr lang="en-GB" sz="1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 marL="1362442" lvl="3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42" lvl="2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945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7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Standardised European Rules of the Air (RMT.0476)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465" y="805570"/>
            <a:ext cx="8402053" cy="3696659"/>
          </a:xfrm>
        </p:spPr>
        <p:txBody>
          <a:bodyPr>
            <a:norm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NPA 2022-04 </a:t>
            </a:r>
            <a:r>
              <a:rPr lang="en-US" sz="1800" dirty="0">
                <a:solidFill>
                  <a:schemeClr val="tx1"/>
                </a:solidFill>
                <a:latin typeface="Calibri"/>
              </a:rPr>
              <a:t>consulted from 25.05 to 25.08 – </a:t>
            </a:r>
            <a:r>
              <a:rPr lang="en-US" sz="2000" b="1" dirty="0">
                <a:solidFill>
                  <a:schemeClr val="tx1"/>
                </a:solidFill>
                <a:latin typeface="Calibri"/>
              </a:rPr>
              <a:t>EASA Opinion </a:t>
            </a:r>
            <a:r>
              <a:rPr lang="en-US" sz="1800" dirty="0">
                <a:solidFill>
                  <a:schemeClr val="tx1"/>
                </a:solidFill>
                <a:latin typeface="Calibri"/>
              </a:rPr>
              <a:t>due in </a:t>
            </a:r>
            <a:r>
              <a:rPr lang="en-US" sz="1800" b="1" dirty="0">
                <a:solidFill>
                  <a:schemeClr val="tx1"/>
                </a:solidFill>
                <a:latin typeface="Calibri"/>
              </a:rPr>
              <a:t>Q1 ’23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800" b="1" dirty="0">
              <a:solidFill>
                <a:schemeClr val="tx1"/>
              </a:solidFill>
              <a:latin typeface="Calibri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alibri"/>
              </a:rPr>
              <a:t>Scope: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alignment with ICAO PANS-ATM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Amdt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. 7 to 9 (but not RECAT ICAO), regulatory consistency, safety recommendations implementation, standardization and implementation feedback</a:t>
            </a:r>
          </a:p>
          <a:p>
            <a:pPr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latin typeface="Calibri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roposals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on RCF and SID/STAR related provisions (ICAO PANS-ATM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Amdt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. 7 revised in cooperation with APDSG)</a:t>
            </a:r>
          </a:p>
          <a:p>
            <a:pPr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latin typeface="Calibri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rohibition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of supersonic flights over EU territory for environmental protection purposes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alibri"/>
              </a:rPr>
              <a:t>NPA 2022-06 </a:t>
            </a:r>
            <a:r>
              <a:rPr lang="en-US" sz="1800" dirty="0">
                <a:solidFill>
                  <a:schemeClr val="tx1"/>
                </a:solidFill>
                <a:latin typeface="Calibri"/>
              </a:rPr>
              <a:t>public consultation from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30.06 to 30.09 – </a:t>
            </a:r>
            <a:r>
              <a:rPr lang="en-US" sz="2000" b="1" dirty="0">
                <a:solidFill>
                  <a:schemeClr val="tx1"/>
                </a:solidFill>
                <a:latin typeface="Calibri"/>
              </a:rPr>
              <a:t>EASA Opinion </a:t>
            </a:r>
            <a:r>
              <a:rPr lang="en-US" sz="1800" dirty="0">
                <a:solidFill>
                  <a:schemeClr val="tx1"/>
                </a:solidFill>
                <a:latin typeface="Calibri"/>
              </a:rPr>
              <a:t>by end ‘23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alibri"/>
              </a:rPr>
              <a:t>Scope:</a:t>
            </a:r>
          </a:p>
          <a:p>
            <a:pPr marL="637794" lvl="1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/>
              </a:rPr>
              <a:t>introduction of a regulatory framework for the operation of drones</a:t>
            </a:r>
          </a:p>
          <a:p>
            <a:pPr marL="637794" lvl="1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/>
              </a:rPr>
              <a:t>proposes minor SERA amendments related to the use of ‘energy’, ‘operating site’ and expands the FIS scope to ‘information on unmanned aircraft’</a:t>
            </a:r>
            <a:endParaRPr lang="en-GB" sz="1600" dirty="0">
              <a:latin typeface="Calibri"/>
            </a:endParaRPr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 marL="1362442" lvl="3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42" lvl="2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945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8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Use of ATS surveillance systems in FIS provision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114" y="767057"/>
            <a:ext cx="8441548" cy="405760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ICAO and EU Part-ATS: FIS may be supported by ATS surveillance systems, </a:t>
            </a:r>
            <a:r>
              <a:rPr lang="en-US" sz="1600" dirty="0">
                <a:solidFill>
                  <a:schemeClr val="tx1"/>
                </a:solidFill>
              </a:rPr>
              <a:t>to provide</a:t>
            </a:r>
            <a:r>
              <a:rPr lang="en-US" sz="1600" b="1" dirty="0">
                <a:solidFill>
                  <a:schemeClr val="tx1"/>
                </a:solidFill>
              </a:rPr>
              <a:t> identified aircraft </a:t>
            </a:r>
            <a:r>
              <a:rPr lang="en-US" sz="1600" dirty="0">
                <a:solidFill>
                  <a:schemeClr val="tx1"/>
                </a:solidFill>
              </a:rPr>
              <a:t>with </a:t>
            </a:r>
            <a:r>
              <a:rPr lang="en-US" sz="1600" b="1" dirty="0">
                <a:solidFill>
                  <a:schemeClr val="tx1"/>
                </a:solidFill>
              </a:rPr>
              <a:t>information</a:t>
            </a:r>
            <a:r>
              <a:rPr lang="en-US" sz="1600" dirty="0">
                <a:solidFill>
                  <a:schemeClr val="tx1"/>
                </a:solidFill>
              </a:rPr>
              <a:t> on:</a:t>
            </a:r>
          </a:p>
          <a:p>
            <a:pPr marL="8572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any aircraft observed to be on a conflicting path with the identified aircraft and suggestions or advice regarding avoiding action;</a:t>
            </a:r>
          </a:p>
          <a:p>
            <a:pPr marL="8572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position of significant weather and, as practicable, advice to the aircraft on how best to circumnavigate any such areas of adverse weather; and</a:t>
            </a:r>
          </a:p>
          <a:p>
            <a:pPr marL="8572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to assist the aircraft in its navigation.</a:t>
            </a:r>
          </a:p>
          <a:p>
            <a:pPr marL="5715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GB" sz="8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In respect of applicable requirements for ATS surveillance services (e.g. need for identification, continuous air-ground communication) </a:t>
            </a:r>
            <a:endParaRPr lang="en-GB" sz="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Eurocontrol working arrangements developing proposals to introduce supplementary provisions for EUR region – Expected to be submitted to ICAO EASPG by end 2022 </a:t>
            </a:r>
            <a:endParaRPr lang="en-GB" sz="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EASA monitors this development for a possible amendment of existing Part-ATS provisions</a:t>
            </a:r>
          </a:p>
          <a:p>
            <a:pPr marL="219456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2000" dirty="0"/>
          </a:p>
          <a:p>
            <a:pPr marL="1362442" lvl="3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42" lvl="2" indent="-342892">
              <a:spcBef>
                <a:spcPts val="0"/>
              </a:spcBef>
              <a:spcAft>
                <a:spcPts val="450"/>
              </a:spcAft>
            </a:pP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9450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3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uftfartstilsynet - HVIT">
  <a:themeElements>
    <a:clrScheme name="Luftfartstilsynet">
      <a:dk1>
        <a:srgbClr val="000000"/>
      </a:dk1>
      <a:lt1>
        <a:sysClr val="window" lastClr="FFFFFF"/>
      </a:lt1>
      <a:dk2>
        <a:srgbClr val="03477F"/>
      </a:dk2>
      <a:lt2>
        <a:srgbClr val="FCF4ED"/>
      </a:lt2>
      <a:accent1>
        <a:srgbClr val="5C88AC"/>
      </a:accent1>
      <a:accent2>
        <a:srgbClr val="EAFAFF"/>
      </a:accent2>
      <a:accent3>
        <a:srgbClr val="9ADFF3"/>
      </a:accent3>
      <a:accent4>
        <a:srgbClr val="00A1E0"/>
      </a:accent4>
      <a:accent5>
        <a:srgbClr val="03477F"/>
      </a:accent5>
      <a:accent6>
        <a:srgbClr val="FCE5D2"/>
      </a:accent6>
      <a:hlink>
        <a:srgbClr val="F06C00"/>
      </a:hlink>
      <a:folHlink>
        <a:srgbClr val="5C88A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uftfartstilsynet - HVIT">
  <a:themeElements>
    <a:clrScheme name="Luftfartstilsynet">
      <a:dk1>
        <a:srgbClr val="000000"/>
      </a:dk1>
      <a:lt1>
        <a:sysClr val="window" lastClr="FFFFFF"/>
      </a:lt1>
      <a:dk2>
        <a:srgbClr val="03477F"/>
      </a:dk2>
      <a:lt2>
        <a:srgbClr val="FCF4ED"/>
      </a:lt2>
      <a:accent1>
        <a:srgbClr val="5C88AC"/>
      </a:accent1>
      <a:accent2>
        <a:srgbClr val="EAFAFF"/>
      </a:accent2>
      <a:accent3>
        <a:srgbClr val="9ADFF3"/>
      </a:accent3>
      <a:accent4>
        <a:srgbClr val="00A1E0"/>
      </a:accent4>
      <a:accent5>
        <a:srgbClr val="03477F"/>
      </a:accent5>
      <a:accent6>
        <a:srgbClr val="FCE5D2"/>
      </a:accent6>
      <a:hlink>
        <a:srgbClr val="F06C00"/>
      </a:hlink>
      <a:folHlink>
        <a:srgbClr val="5C88A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CopyVersionInformation ItemAdded</Name>
    <Synchronization>Synchronous</Synchronization>
    <Type>10001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CopyVersionInformation ItemUpdated</Name>
    <Synchronization>Synchronous</Synchronization>
    <Type>10002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CopyVersionInformation ItemCheckedIn</Name>
    <Synchronization>Synchronous</Synchronization>
    <Type>10004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CopyToRecordsCenter ItemUpdated</Name>
    <Synchronization>Asynchronous</Synchronization>
    <Type>10002</Type>
    <SequenceNumber>40110</SequenceNumber>
    <Url/>
    <Assembly>EASA.BA.IMF.RC.Core.Application, Version=1.0.0.0, Culture=neutral, PublicKeyToken=a01c64e5cd1f2deb</Assembly>
    <Class>EASA.BA.IMF.RC.Core.Application.EventReceivers.CopyToRecordsCenter</Class>
    <Data/>
    <Filter/>
  </Receiver>
</spe:Receivers>
</file>

<file path=customXml/item3.xml><?xml version="1.0" encoding="utf-8"?>
<?mso-contentType ?>
<SharedContentType xmlns="Microsoft.SharePoint.Taxonomy.ContentTypeSync" SourceId="8358dc2d-5dac-4cc2-8ed1-5c2041965753" ContentTypeId="0x010100A14FE9BE6CE84F1BB23C774EC08C4AEA2D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S Template" ma:contentTypeID="0x010100A14FE9BE6CE84F1BB23C774EC08C4AEA2D010039FCBC2891070F46ABE301F7C89982DF" ma:contentTypeVersion="48" ma:contentTypeDescription="" ma:contentTypeScope="" ma:versionID="37cc8e28a638d34901233498803dd1da">
  <xsd:schema xmlns:xsd="http://www.w3.org/2001/XMLSchema" xmlns:xs="http://www.w3.org/2001/XMLSchema" xmlns:p="http://schemas.microsoft.com/office/2006/metadata/properties" xmlns:ns2="391a2f22-9f1b-4edd-a10b-257ace2d067d" xmlns:ns3="720140C3-6DF4-409B-A1F7-429D32417DCA" xmlns:ns4="13a41462-d3c5-4676-81cf-1cb4ae80045f" xmlns:ns5="6E10281A-CD3A-4F0C-9B7D-A2009929208B" targetNamespace="http://schemas.microsoft.com/office/2006/metadata/properties" ma:root="true" ma:fieldsID="f5594b97b3c9f824a30a476505a4ca82" ns2:_="" ns3:_="" ns4:_="" ns5:_="">
    <xsd:import namespace="391a2f22-9f1b-4edd-a10b-257ace2d067d"/>
    <xsd:import namespace="720140C3-6DF4-409B-A1F7-429D32417DCA"/>
    <xsd:import namespace="13a41462-d3c5-4676-81cf-1cb4ae80045f"/>
    <xsd:import namespace="6E10281A-CD3A-4F0C-9B7D-A200992920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MF_C0_Description" minOccurs="0"/>
                <xsd:element ref="ns2:IMF_C0_Contributor" minOccurs="0"/>
                <xsd:element ref="ns2:IMF_C0_Archived" minOccurs="0"/>
                <xsd:element ref="ns3:IMF_C0_TaxonomyTaxHTField0" minOccurs="0"/>
                <xsd:element ref="ns2:IMF_C0_Owner" minOccurs="0"/>
                <xsd:element ref="ns2:IMF_C0_OriginatedTimestamp" minOccurs="0"/>
                <xsd:element ref="ns2:IMF_C0_PublicationStatus"/>
                <xsd:element ref="ns3:IMF_C0_SourceTaxHTField0" minOccurs="0"/>
                <xsd:element ref="ns2:IMF_C0_Distribution" minOccurs="0"/>
                <xsd:element ref="ns2:IMF_C0_Language" minOccurs="0"/>
                <xsd:element ref="ns2:TaxKeywordTaxHTField" minOccurs="0"/>
                <xsd:element ref="ns4:IMSProcessTaxonomyTaxHTField0" minOccurs="0"/>
                <xsd:element ref="ns2:TaxCatchAll" minOccurs="0"/>
                <xsd:element ref="ns2:TaxCatchAllLabel" minOccurs="0"/>
                <xsd:element ref="ns4:IMSApprovalDate"/>
                <xsd:element ref="ns4:IMSApprovalStatus"/>
                <xsd:element ref="ns4:IMSArisId" minOccurs="0"/>
                <xsd:element ref="ns4:IMSAcronymTaxHTField0" minOccurs="0"/>
                <xsd:element ref="ns4:IMSFormType"/>
                <xsd:element ref="ns4:IMSRegulatorySource"/>
                <xsd:element ref="ns4:IMSSensitivityMarking"/>
                <xsd:element ref="ns5:IMF_RC_RefDocumentGuid" minOccurs="0"/>
                <xsd:element ref="ns5:IMF_RC_RefDocumentId" minOccurs="0"/>
                <xsd:element ref="ns5:IMF_RC_RefDocumentVersion" minOccurs="0"/>
                <xsd:element ref="ns5:IMF_RC_RefDocumentLib" minOccurs="0"/>
                <xsd:element ref="ns5:IMF_RC_RefDocumentSet" minOccurs="0"/>
                <xsd:element ref="ns5:IMF_RC_RefDocument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a2f22-9f1b-4edd-a10b-257ace2d06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MF_C0_Description" ma:index="12" nillable="true" ma:displayName="Description" ma:description="Short description of document and its contents" ma:internalName="IMF_C0_Description" ma:readOnly="false">
      <xsd:simpleType>
        <xsd:restriction base="dms:Note">
          <xsd:maxLength value="255"/>
        </xsd:restriction>
      </xsd:simpleType>
    </xsd:element>
    <xsd:element name="IMF_C0_Contributor" ma:index="13" nillable="true" ma:displayName="Contributor" ma:description="Indicate one or more contributors to the object" ma:list="UserInfo" ma:internalName="IMF_C0_Contribu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F_C0_Archived" ma:index="14" nillable="true" ma:displayName="Archived" ma:default="0" ma:description="Indicates cycle status of object" ma:hidden="true" ma:internalName="IMF_C0_Archived" ma:readOnly="false">
      <xsd:simpleType>
        <xsd:restriction base="dms:Boolean"/>
      </xsd:simpleType>
    </xsd:element>
    <xsd:element name="IMF_C0_Owner" ma:index="17" nillable="true" ma:displayName="Owner" ma:default="" ma:description="Indicates Head of department" ma:hidden="true" ma:list="UserInfo" ma:internalName="IMF_C0_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F_C0_OriginatedTimestamp" ma:index="18" nillable="true" ma:displayName="Originated timestamp" ma:default="[today]" ma:description="Indicates originated timestamp of object if not created in SP" ma:format="DateTime" ma:internalName="IMF_C0_OriginatedTimestamp" ma:readOnly="false">
      <xsd:simpleType>
        <xsd:restriction base="dms:DateTime"/>
      </xsd:simpleType>
    </xsd:element>
    <xsd:element name="IMF_C0_PublicationStatus" ma:index="19" ma:displayName="Publication status" ma:default="EASA internal" ma:description="Indictates if the object can be published outwards the Internet" ma:internalName="IMF_C0_PublicationStatus" ma:readOnly="false">
      <xsd:simpleType>
        <xsd:restriction base="dms:Choice">
          <xsd:enumeration value="EASA internal"/>
          <xsd:enumeration value="Not reviewed for public release"/>
          <xsd:enumeration value="Approved for public release"/>
          <xsd:enumeration value="Sensitive but unclassified"/>
        </xsd:restriction>
      </xsd:simpleType>
    </xsd:element>
    <xsd:element name="IMF_C0_Distribution" ma:index="22" nillable="true" ma:displayName="Distribution" ma:default="EASA" ma:description="Indicate if object comes into or leaves EASA (EASA/In/Out)" ma:hidden="true" ma:internalName="IMF_C0_Distribution" ma:readOnly="false">
      <xsd:simpleType>
        <xsd:restriction base="dms:Choice">
          <xsd:enumeration value="EASA"/>
          <xsd:enumeration value="In"/>
          <xsd:enumeration value="Out"/>
        </xsd:restriction>
      </xsd:simpleType>
    </xsd:element>
    <xsd:element name="IMF_C0_Language" ma:index="23" nillable="true" ma:displayName="Language" ma:default="English" ma:description="" ma:hidden="true" ma:internalName="IMF_C0_Language" ma:readOnly="false">
      <xsd:simpleType>
        <xsd:restriction base="dms:Choice">
          <xsd:enumeration value="English"/>
          <xsd:enumeration value="French"/>
          <xsd:enumeration value="German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readOnly="false" ma:fieldId="{23f27201-bee3-471e-b2e7-b64fd8b7ca38}" ma:taxonomyMulti="true" ma:sspId="8358dc2d-5dac-4cc2-8ed1-5c20419657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23859e3b-acf6-4239-bdbf-866f974b27ec}" ma:internalName="TaxCatchAll" ma:showField="CatchAllData" ma:web="9187730d-d789-474d-9594-c335a100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hidden="true" ma:list="{23859e3b-acf6-4239-bdbf-866f974b27ec}" ma:internalName="TaxCatchAllLabel" ma:readOnly="true" ma:showField="CatchAllDataLabel" ma:web="9187730d-d789-474d-9594-c335a100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140C3-6DF4-409B-A1F7-429D32417DCA" elementFormDefault="qualified">
    <xsd:import namespace="http://schemas.microsoft.com/office/2006/documentManagement/types"/>
    <xsd:import namespace="http://schemas.microsoft.com/office/infopath/2007/PartnerControls"/>
    <xsd:element name="IMF_C0_TaxonomyTaxHTField0" ma:index="15" ma:taxonomy="true" ma:internalName="IMF_C0_TaxonomyTaxHTField0" ma:taxonomyFieldName="IMF_C0_Taxonomy" ma:displayName="Taxonomy" ma:readOnly="false" ma:fieldId="{cf456d8d-8c00-4f58-9eea-3acf158a8d25}" ma:sspId="8358dc2d-5dac-4cc2-8ed1-5c2041965753" ma:termSetId="4b10b631-c2b5-4fc7-abfe-3cafbec3fc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F_C0_SourceTaxHTField0" ma:index="20" ma:taxonomy="true" ma:internalName="IMF_C0_SourceTaxHTField0" ma:taxonomyFieldName="IMF_C0_Source" ma:displayName="Source" ma:readOnly="false" ma:default="1;#EASA|f2fd8376-381c-4ede-a9cd-0a84d06f4d45" ma:fieldId="{eb94dad3-d236-47b0-8922-8fe392b9072c}" ma:sspId="8358dc2d-5dac-4cc2-8ed1-5c2041965753" ma:termSetId="c85d0ee6-6f1d-4fee-ac6f-42b79544e64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41462-d3c5-4676-81cf-1cb4ae80045f" elementFormDefault="qualified">
    <xsd:import namespace="http://schemas.microsoft.com/office/2006/documentManagement/types"/>
    <xsd:import namespace="http://schemas.microsoft.com/office/infopath/2007/PartnerControls"/>
    <xsd:element name="IMSProcessTaxonomyTaxHTField0" ma:index="26" ma:taxonomy="true" ma:internalName="IMSProcessTaxonomyTaxHTField0" ma:taxonomyFieldName="IMSProcessTaxonomy" ma:displayName="Process taxonomy (Q)" ma:default="" ma:fieldId="f18fae71-a947-4e07-8845-dca4bf3d380c" ma:taxonomyMulti="true" ma:sspId="8358dc2d-5dac-4cc2-8ed1-5c2041965753" ma:termSetId="89011a43-13ba-4f07-a418-2eea87b9ae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SApprovalDate" ma:index="30" ma:displayName="Approval date" ma:default="[today]" ma:description="Approval date" ma:format="DateTime" ma:indexed="true" ma:internalName="IMSApprovalDate">
      <xsd:simpleType>
        <xsd:restriction base="dms:DateTime"/>
      </xsd:simpleType>
    </xsd:element>
    <xsd:element name="IMSApprovalStatus" ma:index="31" ma:displayName="Approval status" ma:default="Draft" ma:description="Approval status" ma:indexed="true" ma:internalName="IMSApprovalStatus">
      <xsd:simpleType>
        <xsd:restriction base="dms:Choice">
          <xsd:enumeration value="Draft"/>
          <xsd:enumeration value="In review"/>
          <xsd:enumeration value="Approved"/>
        </xsd:restriction>
      </xsd:simpleType>
    </xsd:element>
    <xsd:element name="IMSArisId" ma:index="32" nillable="true" ma:displayName="Aris ID" ma:description="Aris ID" ma:internalName="IMSArisId">
      <xsd:simpleType>
        <xsd:restriction base="dms:Text"/>
      </xsd:simpleType>
    </xsd:element>
    <xsd:element name="IMSAcronymTaxHTField0" ma:index="33" ma:taxonomy="true" ma:internalName="IMSAcronymTaxHTField0" ma:taxonomyFieldName="IMSAcronym" ma:displayName="Acronym" ma:indexed="true" ma:default="" ma:fieldId="{dbafa9dc-4115-4a1e-a712-8c79b5d311f8}" ma:sspId="8358dc2d-5dac-4cc2-8ed1-5c2041965753" ma:termSetId="5682b1a9-309c-4d53-a544-a3b1129105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SFormType" ma:index="35" ma:displayName="Form type" ma:default="Quality form" ma:description="Form type" ma:internalName="IMSFormType">
      <xsd:simpleType>
        <xsd:restriction base="dms:Choice">
          <xsd:enumeration value="Quality template"/>
          <xsd:enumeration value="Quality form"/>
          <xsd:enumeration value="EASA form"/>
          <xsd:enumeration value="Application form"/>
        </xsd:restriction>
      </xsd:simpleType>
    </xsd:element>
    <xsd:element name="IMSRegulatorySource" ma:index="36" ma:displayName="Regulatory source" ma:default="Non applicable" ma:description="Regulatory source" ma:internalName="IMSRegulatorySource">
      <xsd:simpleType>
        <xsd:restriction base="dms:Choice">
          <xsd:enumeration value="Non applicable"/>
          <xsd:enumeration value="Implementing rule"/>
          <xsd:enumeration value="Acceptable means of compliance"/>
          <xsd:enumeration value="Guidance material"/>
        </xsd:restriction>
      </xsd:simpleType>
    </xsd:element>
    <xsd:element name="IMSSensitivityMarking" ma:index="37" ma:displayName="Sensitivity marking" ma:default="Non applicable" ma:description="Indicates sensitivity level" ma:internalName="IMSSensitivityMarking">
      <xsd:simpleType>
        <xsd:restriction base="dms:Choice">
          <xsd:enumeration value="Non applicable"/>
          <xsd:enumeration value="Public"/>
          <xsd:enumeration value="Internal"/>
          <xsd:enumeration value="Limited distribution"/>
          <xsd:enumeration value="HR matt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0281A-CD3A-4F0C-9B7D-A2009929208B" elementFormDefault="qualified">
    <xsd:import namespace="http://schemas.microsoft.com/office/2006/documentManagement/types"/>
    <xsd:import namespace="http://schemas.microsoft.com/office/infopath/2007/PartnerControls"/>
    <xsd:element name="IMF_RC_RefDocumentGuid" ma:index="38" nillable="true" ma:displayName="RefGuid" ma:description="" ma:hidden="true" ma:internalName="IMF_RC_RefDocumentGuid">
      <xsd:simpleType>
        <xsd:restriction base="dms:Text"/>
      </xsd:simpleType>
    </xsd:element>
    <xsd:element name="IMF_RC_RefDocumentId" ma:index="39" nillable="true" ma:displayName="RefId" ma:description="" ma:hidden="true" ma:internalName="IMF_RC_RefDocumentId">
      <xsd:simpleType>
        <xsd:restriction base="dms:Text"/>
      </xsd:simpleType>
    </xsd:element>
    <xsd:element name="IMF_RC_RefDocumentVersion" ma:index="40" nillable="true" ma:displayName="RefVer" ma:description="" ma:hidden="true" ma:internalName="IMF_RC_RefDocumentVersion">
      <xsd:simpleType>
        <xsd:restriction base="dms:Text"/>
      </xsd:simpleType>
    </xsd:element>
    <xsd:element name="IMF_RC_RefDocumentLib" ma:index="41" nillable="true" ma:displayName="RefLib" ma:description="" ma:hidden="true" ma:internalName="IMF_RC_RefDocumentLib">
      <xsd:simpleType>
        <xsd:restriction base="dms:Text"/>
      </xsd:simpleType>
    </xsd:element>
    <xsd:element name="IMF_RC_RefDocumentSet" ma:index="42" nillable="true" ma:displayName="RefDs" ma:description="" ma:hidden="true" ma:internalName="IMF_RC_RefDocumentSet">
      <xsd:simpleType>
        <xsd:restriction base="dms:Text"/>
      </xsd:simpleType>
    </xsd:element>
    <xsd:element name="IMF_RC_RefDocumentInfo" ma:index="43" nillable="true" ma:displayName="RefInfo" ma:description="" ma:hidden="true" ma:internalName="IMF_RC_RefDocumentInfo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F_C0_PublicationStatus xmlns="391a2f22-9f1b-4edd-a10b-257ace2d067d">EASA internal</IMF_C0_PublicationStatus>
    <IMF_C0_SourceTaxHTField0 xmlns="720140C3-6DF4-409B-A1F7-429D32417D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EASA</TermName>
          <TermId xmlns="http://schemas.microsoft.com/office/infopath/2007/PartnerControls">f2fd8376-381c-4ede-a9cd-0a84d06f4d45</TermId>
        </TermInfo>
      </Terms>
    </IMF_C0_SourceTaxHTField0>
    <IMSApprovalDate xmlns="13a41462-d3c5-4676-81cf-1cb4ae80045f">2019-03-11T23:00:00+00:00</IMSApprovalDate>
    <IMF_RC_RefDocumentGuid xmlns="6E10281A-CD3A-4F0C-9B7D-A2009929208B">7c976db1-23c1-400d-97ad-6f114f120250</IMF_RC_RefDocumentGuid>
    <IMF_C0_Distribution xmlns="391a2f22-9f1b-4edd-a10b-257ace2d067d">EASA</IMF_C0_Distribution>
    <IMF_C0_Description xmlns="391a2f22-9f1b-4edd-a10b-257ace2d067d" xsi:nil="true"/>
    <IMF_C0_TaxonomyTaxHTField0 xmlns="720140C3-6DF4-409B-A1F7-429D32417D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management</TermName>
          <TermId xmlns="http://schemas.microsoft.com/office/infopath/2007/PartnerControls">98155c21-be43-4aae-96d5-e4bc945720de</TermId>
        </TermInfo>
      </Terms>
    </IMF_C0_TaxonomyTaxHTField0>
    <IMF_RC_RefDocumentId xmlns="6E10281A-CD3A-4F0C-9B7D-A2009929208B">EASAIMS-6-1338</IMF_RC_RefDocumentId>
    <IMSAcronymTaxHTField0 xmlns="13a41462-d3c5-4676-81cf-1cb4ae8004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</TermName>
          <TermId xmlns="http://schemas.microsoft.com/office/infopath/2007/PartnerControls">f714bfdc-8072-4548-9471-f17a1c62a484</TermId>
        </TermInfo>
      </Terms>
    </IMSAcronymTaxHTField0>
    <IMSProcessTaxonomyTaxHTField0 xmlns="13a41462-d3c5-4676-81cf-1cb4ae8004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Documents and records management</TermName>
          <TermId xmlns="http://schemas.microsoft.com/office/infopath/2007/PartnerControls">12b15273-32eb-4bfd-a22a-bf49c6fe5b8b</TermId>
        </TermInfo>
      </Terms>
    </IMSProcessTaxonomyTaxHTField0>
    <IMF_C0_Archived xmlns="391a2f22-9f1b-4edd-a10b-257ace2d067d">false</IMF_C0_Archived>
    <IMF_C0_Contributor xmlns="391a2f22-9f1b-4edd-a10b-257ace2d067d">
      <UserInfo>
        <DisplayName/>
        <AccountId xsi:nil="true"/>
        <AccountType/>
      </UserInfo>
    </IMF_C0_Contributor>
    <_dlc_DocId xmlns="391a2f22-9f1b-4edd-a10b-257ace2d067d">EASAIMS-6-1338</_dlc_DocId>
    <IMF_C0_Language xmlns="391a2f22-9f1b-4edd-a10b-257ace2d067d">English</IMF_C0_Language>
    <IMSArisId xmlns="13a41462-d3c5-4676-81cf-1cb4ae80045f">c10cc280-5e12-11e6-1387-005056ba44df</IMSArisId>
    <IMF_RC_RefDocumentVersion xmlns="6E10281A-CD3A-4F0C-9B7D-A2009929208B">2.0</IMF_RC_RefDocumentVersion>
    <TaxCatchAll xmlns="391a2f22-9f1b-4edd-a10b-257ace2d067d">
      <Value>195</Value>
      <Value>18</Value>
      <Value>45</Value>
      <Value>109</Value>
      <Value>1</Value>
    </TaxCatchAll>
    <IMF_RC_RefDocumentSet xmlns="6E10281A-CD3A-4F0C-9B7D-A2009929208B" xsi:nil="true"/>
    <TaxKeywordTaxHTField xmlns="391a2f22-9f1b-4edd-a10b-257ace2d06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002</TermName>
          <TermId xmlns="http://schemas.microsoft.com/office/infopath/2007/PartnerControls">1cddd0fa-1d3f-4d3b-a149-aeb683f282e1</TermId>
        </TermInfo>
      </Terms>
    </TaxKeywordTaxHTField>
    <IMSSensitivityMarking xmlns="13a41462-d3c5-4676-81cf-1cb4ae80045f">Non applicable</IMSSensitivityMarking>
    <IMF_C0_Owner xmlns="391a2f22-9f1b-4edd-a10b-257ace2d067d">
      <UserInfo>
        <DisplayName/>
        <AccountId xsi:nil="true"/>
        <AccountType/>
      </UserInfo>
    </IMF_C0_Owner>
    <IMSRegulatorySource xmlns="13a41462-d3c5-4676-81cf-1cb4ae80045f">Non applicable</IMSRegulatorySource>
    <IMF_C0_OriginatedTimestamp xmlns="391a2f22-9f1b-4edd-a10b-257ace2d067d">2015-05-08T08:13:00+00:00</IMF_C0_OriginatedTimestamp>
    <IMSFormType xmlns="13a41462-d3c5-4676-81cf-1cb4ae80045f">Quality template</IMSFormType>
    <IMF_RC_RefDocumentLib xmlns="6E10281A-CD3A-4F0C-9B7D-A2009929208B">IMS Qdocs publication</IMF_RC_RefDocumentLib>
    <IMSApprovalStatus xmlns="13a41462-d3c5-4676-81cf-1cb4ae80045f">Approved</IMSApprovalStatus>
    <_dlc_DocIdUrl xmlns="391a2f22-9f1b-4edd-a10b-257ace2d067d">
      <Url>https://dms.easa.europa.eu/case/IMS/_layouts/15/DocIdRedir.aspx?ID=EASAIMS-6-1338</Url>
      <Description>EASAIMS-6-1338</Description>
    </_dlc_DocIdUrl>
    <IMF_RC_RefDocumentInfo xmlns="6E10281A-CD3A-4F0C-9B7D-A2009929208B">{"Web":{"Path":"/","Title":"Integrated Management System","Description":""}}</IMF_RC_RefDocumentInfo>
  </documentManagement>
</p:properties>
</file>

<file path=customXml/itemProps1.xml><?xml version="1.0" encoding="utf-8"?>
<ds:datastoreItem xmlns:ds="http://schemas.openxmlformats.org/officeDocument/2006/customXml" ds:itemID="{003FCB61-EA6A-4FDA-B883-73A7AFBBCD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11110-FB2E-4923-BB70-92FFD90286F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2A88A6D-5086-4D3E-9150-442D95372A8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E791F39-F842-4309-9AD1-A3268C5A4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a2f22-9f1b-4edd-a10b-257ace2d067d"/>
    <ds:schemaRef ds:uri="720140C3-6DF4-409B-A1F7-429D32417DCA"/>
    <ds:schemaRef ds:uri="13a41462-d3c5-4676-81cf-1cb4ae80045f"/>
    <ds:schemaRef ds:uri="6E10281A-CD3A-4F0C-9B7D-A20099292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69B0780D-C26B-40DA-B88A-61A01AD1429F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E10281A-CD3A-4F0C-9B7D-A2009929208B"/>
    <ds:schemaRef ds:uri="http://schemas.openxmlformats.org/package/2006/metadata/core-properties"/>
    <ds:schemaRef ds:uri="13a41462-d3c5-4676-81cf-1cb4ae80045f"/>
    <ds:schemaRef ds:uri="391a2f22-9f1b-4edd-a10b-257ace2d067d"/>
    <ds:schemaRef ds:uri="720140C3-6DF4-409B-A1F7-429D32417DC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19786</TotalTime>
  <Words>1453</Words>
  <Application>Microsoft Office PowerPoint</Application>
  <PresentationFormat>On-screen Show (16:9)</PresentationFormat>
  <Paragraphs>225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Office Theme</vt:lpstr>
      <vt:lpstr>Luftfartstilsynet - HVIT</vt:lpstr>
      <vt:lpstr>1_Luftfartstilsynet - HVIT</vt:lpstr>
      <vt:lpstr>  EASA update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Manager/>
  <Company>PC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- Powerpoint presentation 16-9</dc:title>
  <dc:subject/>
  <dc:creator>Gabi Mircea</dc:creator>
  <cp:keywords>002</cp:keywords>
  <dc:description/>
  <cp:lastModifiedBy>GRASSO Fabio</cp:lastModifiedBy>
  <cp:revision>1038</cp:revision>
  <cp:lastPrinted>2022-09-13T07:27:10Z</cp:lastPrinted>
  <dcterms:created xsi:type="dcterms:W3CDTF">2019-02-11T13:14:42Z</dcterms:created>
  <dcterms:modified xsi:type="dcterms:W3CDTF">2022-09-14T06:40:22Z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F_C0_Taxonomy">
    <vt:lpwstr>18;#Quality management|98155c21-be43-4aae-96d5-e4bc945720de</vt:lpwstr>
  </property>
  <property fmtid="{D5CDD505-2E9C-101B-9397-08002B2CF9AE}" pid="3" name="TaxKeyword">
    <vt:lpwstr>45;#002|1cddd0fa-1d3f-4d3b-a149-aeb683f282e1</vt:lpwstr>
  </property>
  <property fmtid="{D5CDD505-2E9C-101B-9397-08002B2CF9AE}" pid="4" name="Order">
    <vt:r8>9600</vt:r8>
  </property>
  <property fmtid="{D5CDD505-2E9C-101B-9397-08002B2CF9AE}" pid="5" name="IMSAcronym">
    <vt:lpwstr>109;#GEN|f714bfdc-8072-4548-9471-f17a1c62a484</vt:lpwstr>
  </property>
  <property fmtid="{D5CDD505-2E9C-101B-9397-08002B2CF9AE}" pid="6" name="ContentTypeId">
    <vt:lpwstr>0x010100A14FE9BE6CE84F1BB23C774EC08C4AEA2D010039FCBC2891070F46ABE301F7C89982DF</vt:lpwstr>
  </property>
  <property fmtid="{D5CDD505-2E9C-101B-9397-08002B2CF9AE}" pid="7" name="_dlc_DocIdItemGuid">
    <vt:lpwstr>7c976db1-23c1-400d-97ad-6f114f120250</vt:lpwstr>
  </property>
  <property fmtid="{D5CDD505-2E9C-101B-9397-08002B2CF9AE}" pid="8" name="IMF_C0_Source">
    <vt:lpwstr>1;#EASA|f2fd8376-381c-4ede-a9cd-0a84d06f4d45</vt:lpwstr>
  </property>
  <property fmtid="{D5CDD505-2E9C-101B-9397-08002B2CF9AE}" pid="9" name="IMSProcessTaxonomy">
    <vt:lpwstr>195;#Documents and records management|12b15273-32eb-4bfd-a22a-bf49c6fe5b8b</vt:lpwstr>
  </property>
  <property fmtid="{D5CDD505-2E9C-101B-9397-08002B2CF9AE}" pid="10" name="xd_ProgID">
    <vt:lpwstr/>
  </property>
  <property fmtid="{D5CDD505-2E9C-101B-9397-08002B2CF9AE}" pid="11" name="TemplateUrl">
    <vt:lpwstr/>
  </property>
  <property fmtid="{D5CDD505-2E9C-101B-9397-08002B2CF9AE}" pid="12" name="_CopySource">
    <vt:lpwstr>http://imf.easa.local/case/IMS/IMSQdocsdesign/TE.GEN.00410.pptx</vt:lpwstr>
  </property>
</Properties>
</file>