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6F8A-5E51-BC33-B5ED-AF15959DC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2C795C-01DF-50D4-08B0-9567E3A5A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D9AFF1-5F30-CB45-3A3F-962E1F4DA2AB}"/>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5" name="Footer Placeholder 4">
            <a:extLst>
              <a:ext uri="{FF2B5EF4-FFF2-40B4-BE49-F238E27FC236}">
                <a16:creationId xmlns:a16="http://schemas.microsoft.com/office/drawing/2014/main" id="{BBF9DC93-413F-3913-AFD3-50FE9015DD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A7966-27FF-12F2-11DF-6ACBFEE89B74}"/>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9854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56D1-8DC2-C76B-E90F-FB94D4762A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1C9683-7F98-A4C8-7A18-E94EF60A6C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F2C25D-B8B4-BED3-7F49-AAD1FFA62DD6}"/>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5" name="Footer Placeholder 4">
            <a:extLst>
              <a:ext uri="{FF2B5EF4-FFF2-40B4-BE49-F238E27FC236}">
                <a16:creationId xmlns:a16="http://schemas.microsoft.com/office/drawing/2014/main" id="{FC65D739-A799-2D12-9EF4-502F5627D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F8854C-4AAE-3581-2A8C-1A22AB062485}"/>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24868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F88B6-2813-6000-0773-9B9886CCB1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090865-14E4-28F5-1447-9836B0BF4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7B4E5-A1C9-BA0E-8A2C-E87C35B9DA29}"/>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5" name="Footer Placeholder 4">
            <a:extLst>
              <a:ext uri="{FF2B5EF4-FFF2-40B4-BE49-F238E27FC236}">
                <a16:creationId xmlns:a16="http://schemas.microsoft.com/office/drawing/2014/main" id="{B86842BA-0D37-20EB-9F7E-0DE76C9FF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93226-B292-0083-F201-E36D77487EC9}"/>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141004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F9C4-6695-B820-E502-EF474A2C8B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5F4D2D-847D-534D-9715-724F54A33C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1D1228-8EE9-D3CF-452C-BCD64B891FAE}"/>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5" name="Footer Placeholder 4">
            <a:extLst>
              <a:ext uri="{FF2B5EF4-FFF2-40B4-BE49-F238E27FC236}">
                <a16:creationId xmlns:a16="http://schemas.microsoft.com/office/drawing/2014/main" id="{880A33C8-D7BA-45F1-5153-895835E00D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813B9E-5F11-A37A-049F-D66FA19B8A94}"/>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151810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681D-6389-4E39-EC4B-4DB7E89459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CCF460-839C-339E-255E-897D33FBEA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E00B9D-5925-0E88-8395-55E4EF827C44}"/>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5" name="Footer Placeholder 4">
            <a:extLst>
              <a:ext uri="{FF2B5EF4-FFF2-40B4-BE49-F238E27FC236}">
                <a16:creationId xmlns:a16="http://schemas.microsoft.com/office/drawing/2014/main" id="{BBFA18B9-FCDD-52E0-5E36-C01F4CDBF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02B6C-0079-4807-9653-41F2425CC2AA}"/>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387952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8655-12BD-F591-593D-16D140999D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302860-63EC-F9F6-D886-3387AE8A1E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0CD0A4-685C-CAAF-240A-E301735E4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51387FD-20DE-F1AD-BA73-057E21EE4A61}"/>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6" name="Footer Placeholder 5">
            <a:extLst>
              <a:ext uri="{FF2B5EF4-FFF2-40B4-BE49-F238E27FC236}">
                <a16:creationId xmlns:a16="http://schemas.microsoft.com/office/drawing/2014/main" id="{522A2543-1C54-D0CB-99C3-51E315E2C0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2F43A4-E66C-D5E7-23B8-47312CD27FD5}"/>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42749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8B68-798C-F752-2F4A-C160A16D89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19A15C-425D-8BD8-0E3F-AB814FBBD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6205B-617E-2218-63AF-8DF8B1CDE8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19674C-7C0C-2253-7FB0-097B8708C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5B9765-7D76-CAC6-729B-C69D01A3A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22C834-C06A-5256-40AE-93319B1F7F65}"/>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8" name="Footer Placeholder 7">
            <a:extLst>
              <a:ext uri="{FF2B5EF4-FFF2-40B4-BE49-F238E27FC236}">
                <a16:creationId xmlns:a16="http://schemas.microsoft.com/office/drawing/2014/main" id="{9AE82577-BF62-4408-8C21-0E5F2BEDA5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4F37E2-781F-F708-E8F6-1CF4CF5E07B1}"/>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89350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812-5B2C-5D13-CED2-C9E4ECF54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177950-7696-07B5-AEE2-24608B578FFC}"/>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4" name="Footer Placeholder 3">
            <a:extLst>
              <a:ext uri="{FF2B5EF4-FFF2-40B4-BE49-F238E27FC236}">
                <a16:creationId xmlns:a16="http://schemas.microsoft.com/office/drawing/2014/main" id="{328F740A-52CB-F7ED-26DF-716E5E4C35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94AD59-9EF5-4C53-5DE4-C53EDC84EB1F}"/>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26608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7A5BC-1E04-06B1-01D8-F3644B7298C3}"/>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3" name="Footer Placeholder 2">
            <a:extLst>
              <a:ext uri="{FF2B5EF4-FFF2-40B4-BE49-F238E27FC236}">
                <a16:creationId xmlns:a16="http://schemas.microsoft.com/office/drawing/2014/main" id="{00D838CD-A429-1949-AC66-B6E99154F0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81F4CE-AD55-3BBC-E077-EDD932DC9809}"/>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411109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24DA-8FDA-91F6-21C2-4A5CA868F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9CCC43-2A28-A5DA-D68C-FE769F2FA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11F0D9-052B-5631-30AB-C89909853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EDFBE-877D-C7D0-078A-A2F103916C41}"/>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6" name="Footer Placeholder 5">
            <a:extLst>
              <a:ext uri="{FF2B5EF4-FFF2-40B4-BE49-F238E27FC236}">
                <a16:creationId xmlns:a16="http://schemas.microsoft.com/office/drawing/2014/main" id="{51445494-3993-30D7-0085-F6A48EBEBC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FA1AAB-14E3-D0C0-D3AA-86E6E23E12D2}"/>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181871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232E-B12D-5E0F-5306-5AF48B758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B29BFC-F579-29B8-6E24-443639353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943EDE-2086-0BF7-9000-08C47EE09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AE630-CB02-7957-748A-D902DB462F97}"/>
              </a:ext>
            </a:extLst>
          </p:cNvPr>
          <p:cNvSpPr>
            <a:spLocks noGrp="1"/>
          </p:cNvSpPr>
          <p:nvPr>
            <p:ph type="dt" sz="half" idx="10"/>
          </p:nvPr>
        </p:nvSpPr>
        <p:spPr/>
        <p:txBody>
          <a:bodyPr/>
          <a:lstStyle/>
          <a:p>
            <a:fld id="{25180622-59C3-47F2-A88D-931C4F7B60BA}" type="datetimeFigureOut">
              <a:rPr lang="en-GB" smtClean="0"/>
              <a:t>09/09/2022</a:t>
            </a:fld>
            <a:endParaRPr lang="en-GB"/>
          </a:p>
        </p:txBody>
      </p:sp>
      <p:sp>
        <p:nvSpPr>
          <p:cNvPr id="6" name="Footer Placeholder 5">
            <a:extLst>
              <a:ext uri="{FF2B5EF4-FFF2-40B4-BE49-F238E27FC236}">
                <a16:creationId xmlns:a16="http://schemas.microsoft.com/office/drawing/2014/main" id="{04A187C5-D4C7-9EA9-7BCC-31DFB4A94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AE4065-7ACE-9545-9493-696A1D7C225B}"/>
              </a:ext>
            </a:extLst>
          </p:cNvPr>
          <p:cNvSpPr>
            <a:spLocks noGrp="1"/>
          </p:cNvSpPr>
          <p:nvPr>
            <p:ph type="sldNum" sz="quarter" idx="12"/>
          </p:nvPr>
        </p:nvSpPr>
        <p:spPr/>
        <p:txBody>
          <a:bodyPr/>
          <a:lstStyle/>
          <a:p>
            <a:fld id="{D52AF57A-BC33-4AE9-9AD9-7744C391CC46}" type="slidenum">
              <a:rPr lang="en-GB" smtClean="0"/>
              <a:t>‹#›</a:t>
            </a:fld>
            <a:endParaRPr lang="en-GB"/>
          </a:p>
        </p:txBody>
      </p:sp>
    </p:spTree>
    <p:extLst>
      <p:ext uri="{BB962C8B-B14F-4D97-AF65-F5344CB8AC3E}">
        <p14:creationId xmlns:p14="http://schemas.microsoft.com/office/powerpoint/2010/main" val="21362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88928-5C58-AF7B-637B-0D4ACB97A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8937C1-591F-A0F8-284A-508D36972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5BE36-5AF4-6865-B0CC-844234072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80622-59C3-47F2-A88D-931C4F7B60BA}" type="datetimeFigureOut">
              <a:rPr lang="en-GB" smtClean="0"/>
              <a:t>09/09/2022</a:t>
            </a:fld>
            <a:endParaRPr lang="en-GB"/>
          </a:p>
        </p:txBody>
      </p:sp>
      <p:sp>
        <p:nvSpPr>
          <p:cNvPr id="5" name="Footer Placeholder 4">
            <a:extLst>
              <a:ext uri="{FF2B5EF4-FFF2-40B4-BE49-F238E27FC236}">
                <a16:creationId xmlns:a16="http://schemas.microsoft.com/office/drawing/2014/main" id="{1083CC07-8F31-D1EB-9FFB-0C35CF08E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E24B83-04F6-39F0-40E8-4A5F5A2BF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AF57A-BC33-4AE9-9AD9-7744C391CC46}" type="slidenum">
              <a:rPr lang="en-GB" smtClean="0"/>
              <a:t>‹#›</a:t>
            </a:fld>
            <a:endParaRPr lang="en-GB"/>
          </a:p>
        </p:txBody>
      </p:sp>
    </p:spTree>
    <p:extLst>
      <p:ext uri="{BB962C8B-B14F-4D97-AF65-F5344CB8AC3E}">
        <p14:creationId xmlns:p14="http://schemas.microsoft.com/office/powerpoint/2010/main" val="1336018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8480-B451-4E26-6A75-9860B23DF7A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15E5B63-EA5A-2AF2-8027-40E01EAC0323}"/>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C1084505-0CFD-C2B8-742B-C05766A90B6C}"/>
              </a:ext>
            </a:extLst>
          </p:cNvPr>
          <p:cNvPicPr>
            <a:picLocks noChangeAspect="1"/>
          </p:cNvPicPr>
          <p:nvPr/>
        </p:nvPicPr>
        <p:blipFill>
          <a:blip r:embed="rId2"/>
          <a:stretch>
            <a:fillRect/>
          </a:stretch>
        </p:blipFill>
        <p:spPr>
          <a:xfrm>
            <a:off x="0" y="-2"/>
            <a:ext cx="12192000" cy="6858001"/>
          </a:xfrm>
          <a:prstGeom prst="rect">
            <a:avLst/>
          </a:prstGeom>
        </p:spPr>
      </p:pic>
      <p:sp>
        <p:nvSpPr>
          <p:cNvPr id="5" name="TextBox 4">
            <a:extLst>
              <a:ext uri="{FF2B5EF4-FFF2-40B4-BE49-F238E27FC236}">
                <a16:creationId xmlns:a16="http://schemas.microsoft.com/office/drawing/2014/main" id="{999F7610-22CF-27E8-6690-CAEE2A2F547A}"/>
              </a:ext>
            </a:extLst>
          </p:cNvPr>
          <p:cNvSpPr txBox="1"/>
          <p:nvPr/>
        </p:nvSpPr>
        <p:spPr>
          <a:xfrm>
            <a:off x="1422400" y="5735637"/>
            <a:ext cx="9931400" cy="461665"/>
          </a:xfrm>
          <a:prstGeom prst="rect">
            <a:avLst/>
          </a:prstGeom>
          <a:noFill/>
        </p:spPr>
        <p:txBody>
          <a:bodyPr wrap="square" rtlCol="0">
            <a:spAutoFit/>
          </a:bodyPr>
          <a:lstStyle/>
          <a:p>
            <a:pPr algn="ctr"/>
            <a:r>
              <a:rPr lang="en-GB" sz="2400" dirty="0">
                <a:solidFill>
                  <a:schemeClr val="bg1"/>
                </a:solidFill>
              </a:rPr>
              <a:t>INTERNATIONAL  FEDERATION OF AIR TRAFFIC CONTROLLERS ASSOCIATIONS </a:t>
            </a:r>
          </a:p>
        </p:txBody>
      </p:sp>
    </p:spTree>
    <p:extLst>
      <p:ext uri="{BB962C8B-B14F-4D97-AF65-F5344CB8AC3E}">
        <p14:creationId xmlns:p14="http://schemas.microsoft.com/office/powerpoint/2010/main" val="262930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DD04-C358-9D88-9267-E13891BEA2B6}"/>
              </a:ext>
            </a:extLst>
          </p:cNvPr>
          <p:cNvSpPr>
            <a:spLocks noGrp="1"/>
          </p:cNvSpPr>
          <p:nvPr>
            <p:ph type="title"/>
          </p:nvPr>
        </p:nvSpPr>
        <p:spPr/>
        <p:txBody>
          <a:bodyPr/>
          <a:lstStyle/>
          <a:p>
            <a:pPr algn="ctr"/>
            <a:r>
              <a:rPr lang="en-GB" b="1" dirty="0">
                <a:solidFill>
                  <a:schemeClr val="accent1">
                    <a:lumMod val="75000"/>
                  </a:schemeClr>
                </a:solidFill>
              </a:rPr>
              <a:t>AFIS is Older than ATC </a:t>
            </a:r>
          </a:p>
        </p:txBody>
      </p:sp>
      <p:sp>
        <p:nvSpPr>
          <p:cNvPr id="3" name="Content Placeholder 2">
            <a:extLst>
              <a:ext uri="{FF2B5EF4-FFF2-40B4-BE49-F238E27FC236}">
                <a16:creationId xmlns:a16="http://schemas.microsoft.com/office/drawing/2014/main" id="{080DDF01-0EAA-BF28-54DE-45CA6199AE6D}"/>
              </a:ext>
            </a:extLst>
          </p:cNvPr>
          <p:cNvSpPr>
            <a:spLocks noGrp="1"/>
          </p:cNvSpPr>
          <p:nvPr>
            <p:ph idx="1"/>
          </p:nvPr>
        </p:nvSpPr>
        <p:spPr>
          <a:xfrm>
            <a:off x="838200" y="1825624"/>
            <a:ext cx="4660900" cy="4854575"/>
          </a:xfrm>
        </p:spPr>
        <p:txBody>
          <a:bodyPr>
            <a:noAutofit/>
          </a:bodyPr>
          <a:lstStyle/>
          <a:p>
            <a:r>
              <a:rPr lang="en-GB" dirty="0"/>
              <a:t>First Flight information </a:t>
            </a:r>
          </a:p>
          <a:p>
            <a:pPr rtl="0">
              <a:spcBef>
                <a:spcPts val="0"/>
              </a:spcBef>
              <a:spcAft>
                <a:spcPts val="800"/>
              </a:spcAft>
            </a:pPr>
            <a:r>
              <a:rPr lang="en-GB" sz="2000" b="0" i="0" u="none" strike="noStrike" dirty="0">
                <a:solidFill>
                  <a:srgbClr val="000000"/>
                </a:solidFill>
                <a:effectLst/>
                <a:latin typeface="Calibri" panose="020F0502020204030204" pitchFamily="34" charset="0"/>
              </a:rPr>
              <a:t>in 1915 The Telegraph Directorate of the Hungarian Royal Post installed and then operated a Poulsen-type GONIO-station at the airship base in </a:t>
            </a:r>
            <a:r>
              <a:rPr lang="en-GB" sz="2000" b="0" i="0" u="none" strike="noStrike" dirty="0" err="1">
                <a:solidFill>
                  <a:srgbClr val="000000"/>
                </a:solidFill>
                <a:effectLst/>
                <a:latin typeface="Calibri" panose="020F0502020204030204" pitchFamily="34" charset="0"/>
              </a:rPr>
              <a:t>Szentandrás</a:t>
            </a:r>
            <a:r>
              <a:rPr lang="en-GB" sz="2000" b="0" i="0" u="none" strike="noStrike" dirty="0">
                <a:solidFill>
                  <a:srgbClr val="000000"/>
                </a:solidFill>
                <a:effectLst/>
                <a:latin typeface="Calibri" panose="020F0502020204030204" pitchFamily="34" charset="0"/>
              </a:rPr>
              <a:t>.( 250 Km South  of Budapest, today in Romania, but was part of the </a:t>
            </a:r>
            <a:r>
              <a:rPr lang="en-GB" sz="2000" b="0" i="0" u="none" strike="noStrike" dirty="0" err="1">
                <a:solidFill>
                  <a:srgbClr val="000000"/>
                </a:solidFill>
                <a:effectLst/>
                <a:latin typeface="Calibri" panose="020F0502020204030204" pitchFamily="34" charset="0"/>
              </a:rPr>
              <a:t>Autro</a:t>
            </a:r>
            <a:r>
              <a:rPr lang="en-GB" sz="2000" b="0" i="0" u="none" strike="noStrike" dirty="0">
                <a:solidFill>
                  <a:srgbClr val="000000"/>
                </a:solidFill>
                <a:effectLst/>
                <a:latin typeface="Calibri" panose="020F0502020204030204" pitchFamily="34" charset="0"/>
              </a:rPr>
              <a:t>-Hungarian Empire in 1916 )  The personnel of the GONIO station consist of civilian post officers. In January 1916 this Gonio station started radio direction finding service in cooperation with the other Gonio station in Yambol in Bulgaria some 600 Km further South,  </a:t>
            </a:r>
            <a:r>
              <a:rPr lang="en-GB" sz="2000" dirty="0">
                <a:solidFill>
                  <a:srgbClr val="000000"/>
                </a:solidFill>
                <a:latin typeface="Calibri" panose="020F0502020204030204" pitchFamily="34" charset="0"/>
              </a:rPr>
              <a:t>it was t</a:t>
            </a:r>
            <a:r>
              <a:rPr lang="en-GB" sz="2000" b="0" i="0" u="none" strike="noStrike" dirty="0">
                <a:solidFill>
                  <a:srgbClr val="000000"/>
                </a:solidFill>
                <a:effectLst/>
                <a:latin typeface="Calibri" panose="020F0502020204030204" pitchFamily="34" charset="0"/>
              </a:rPr>
              <a:t>he first multinational  agreement in aviation.</a:t>
            </a:r>
            <a:endParaRPr lang="en-GB" sz="2000" b="0" dirty="0">
              <a:effectLst/>
            </a:endParaRPr>
          </a:p>
          <a:p>
            <a:br>
              <a:rPr lang="en-GB" sz="2000" dirty="0"/>
            </a:br>
            <a:endParaRPr lang="en-GB" sz="2000" dirty="0"/>
          </a:p>
        </p:txBody>
      </p:sp>
      <p:pic>
        <p:nvPicPr>
          <p:cNvPr id="4" name="Picture 3">
            <a:extLst>
              <a:ext uri="{FF2B5EF4-FFF2-40B4-BE49-F238E27FC236}">
                <a16:creationId xmlns:a16="http://schemas.microsoft.com/office/drawing/2014/main" id="{E44C613D-194D-2CF8-EC38-08955B853DFA}"/>
              </a:ext>
            </a:extLst>
          </p:cNvPr>
          <p:cNvPicPr>
            <a:picLocks noChangeAspect="1"/>
          </p:cNvPicPr>
          <p:nvPr/>
        </p:nvPicPr>
        <p:blipFill>
          <a:blip r:embed="rId2"/>
          <a:stretch>
            <a:fillRect/>
          </a:stretch>
        </p:blipFill>
        <p:spPr>
          <a:xfrm>
            <a:off x="5715000" y="1622371"/>
            <a:ext cx="6056312" cy="3613257"/>
          </a:xfrm>
          <a:prstGeom prst="rect">
            <a:avLst/>
          </a:prstGeom>
        </p:spPr>
      </p:pic>
    </p:spTree>
    <p:extLst>
      <p:ext uri="{BB962C8B-B14F-4D97-AF65-F5344CB8AC3E}">
        <p14:creationId xmlns:p14="http://schemas.microsoft.com/office/powerpoint/2010/main" val="260850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9829-B20A-E4B6-3ACA-12A2F02C5C1D}"/>
              </a:ext>
            </a:extLst>
          </p:cNvPr>
          <p:cNvSpPr>
            <a:spLocks noGrp="1"/>
          </p:cNvSpPr>
          <p:nvPr>
            <p:ph type="title"/>
          </p:nvPr>
        </p:nvSpPr>
        <p:spPr/>
        <p:txBody>
          <a:bodyPr/>
          <a:lstStyle/>
          <a:p>
            <a:r>
              <a:rPr lang="en-GB" b="1" dirty="0">
                <a:solidFill>
                  <a:schemeClr val="accent1">
                    <a:lumMod val="75000"/>
                  </a:schemeClr>
                </a:solidFill>
              </a:rPr>
              <a:t>GONIO STATION 1916 </a:t>
            </a:r>
          </a:p>
        </p:txBody>
      </p:sp>
      <p:pic>
        <p:nvPicPr>
          <p:cNvPr id="7" name="Content Placeholder 6">
            <a:extLst>
              <a:ext uri="{FF2B5EF4-FFF2-40B4-BE49-F238E27FC236}">
                <a16:creationId xmlns:a16="http://schemas.microsoft.com/office/drawing/2014/main" id="{7F861DE5-0BA7-833A-2D1E-E3AF71C62BF3}"/>
              </a:ext>
            </a:extLst>
          </p:cNvPr>
          <p:cNvPicPr>
            <a:picLocks noGrp="1" noChangeAspect="1"/>
          </p:cNvPicPr>
          <p:nvPr>
            <p:ph idx="1"/>
          </p:nvPr>
        </p:nvPicPr>
        <p:blipFill>
          <a:blip r:embed="rId2"/>
          <a:stretch>
            <a:fillRect/>
          </a:stretch>
        </p:blipFill>
        <p:spPr>
          <a:xfrm>
            <a:off x="7295790" y="209710"/>
            <a:ext cx="3905610" cy="6462772"/>
          </a:xfrm>
          <a:prstGeom prst="rect">
            <a:avLst/>
          </a:prstGeom>
        </p:spPr>
      </p:pic>
      <p:pic>
        <p:nvPicPr>
          <p:cNvPr id="5" name="Picture 4">
            <a:extLst>
              <a:ext uri="{FF2B5EF4-FFF2-40B4-BE49-F238E27FC236}">
                <a16:creationId xmlns:a16="http://schemas.microsoft.com/office/drawing/2014/main" id="{24E40A45-7770-CAA7-90FE-0B5288624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35" y="3245028"/>
            <a:ext cx="5390527" cy="3427453"/>
          </a:xfrm>
          <a:prstGeom prst="rect">
            <a:avLst/>
          </a:prstGeom>
        </p:spPr>
      </p:pic>
      <p:sp>
        <p:nvSpPr>
          <p:cNvPr id="6" name="TextBox 5">
            <a:extLst>
              <a:ext uri="{FF2B5EF4-FFF2-40B4-BE49-F238E27FC236}">
                <a16:creationId xmlns:a16="http://schemas.microsoft.com/office/drawing/2014/main" id="{00BCC06F-1441-8B3C-31E0-AF76F12E1592}"/>
              </a:ext>
            </a:extLst>
          </p:cNvPr>
          <p:cNvSpPr txBox="1"/>
          <p:nvPr/>
        </p:nvSpPr>
        <p:spPr>
          <a:xfrm>
            <a:off x="952500" y="1320800"/>
            <a:ext cx="5091262" cy="1569660"/>
          </a:xfrm>
          <a:prstGeom prst="rect">
            <a:avLst/>
          </a:prstGeom>
          <a:noFill/>
        </p:spPr>
        <p:txBody>
          <a:bodyPr wrap="square" rtlCol="0">
            <a:spAutoFit/>
          </a:bodyPr>
          <a:lstStyle/>
          <a:p>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One operator </a:t>
            </a:r>
            <a:r>
              <a:rPr lang="en-GB" sz="2400" dirty="0">
                <a:solidFill>
                  <a:prstClr val="black"/>
                </a:solidFill>
                <a:latin typeface="Calibri" panose="020F0502020204030204"/>
              </a:rPr>
              <a:t>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urning physically the antenna by hand  to determine the direction of the transmission, another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tranmitting</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the QDM</a:t>
            </a:r>
            <a:endParaRPr lang="en-GB" dirty="0"/>
          </a:p>
        </p:txBody>
      </p:sp>
    </p:spTree>
    <p:extLst>
      <p:ext uri="{BB962C8B-B14F-4D97-AF65-F5344CB8AC3E}">
        <p14:creationId xmlns:p14="http://schemas.microsoft.com/office/powerpoint/2010/main" val="175703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C866-74CF-B793-D011-5A689931DD8B}"/>
              </a:ext>
            </a:extLst>
          </p:cNvPr>
          <p:cNvSpPr>
            <a:spLocks noGrp="1"/>
          </p:cNvSpPr>
          <p:nvPr>
            <p:ph type="title"/>
          </p:nvPr>
        </p:nvSpPr>
        <p:spPr/>
        <p:txBody>
          <a:bodyPr/>
          <a:lstStyle/>
          <a:p>
            <a:r>
              <a:rPr lang="en-GB" b="1" dirty="0">
                <a:solidFill>
                  <a:schemeClr val="accent1">
                    <a:lumMod val="75000"/>
                  </a:schemeClr>
                </a:solidFill>
              </a:rPr>
              <a:t>FIRST AFIS Officers  : 1919 </a:t>
            </a:r>
          </a:p>
        </p:txBody>
      </p:sp>
      <p:sp>
        <p:nvSpPr>
          <p:cNvPr id="3" name="Content Placeholder 2">
            <a:extLst>
              <a:ext uri="{FF2B5EF4-FFF2-40B4-BE49-F238E27FC236}">
                <a16:creationId xmlns:a16="http://schemas.microsoft.com/office/drawing/2014/main" id="{E9D7AD32-E4EC-0295-0523-B6CA334D5BEC}"/>
              </a:ext>
            </a:extLst>
          </p:cNvPr>
          <p:cNvSpPr>
            <a:spLocks noGrp="1"/>
          </p:cNvSpPr>
          <p:nvPr>
            <p:ph idx="1"/>
          </p:nvPr>
        </p:nvSpPr>
        <p:spPr/>
        <p:txBody>
          <a:bodyPr/>
          <a:lstStyle/>
          <a:p>
            <a:r>
              <a:rPr lang="en-GB" dirty="0"/>
              <a:t>First “control Tower” London Croydon 1919 </a:t>
            </a:r>
          </a:p>
          <a:p>
            <a:pPr marL="0" indent="0">
              <a:buNone/>
            </a:pPr>
            <a:r>
              <a:rPr lang="en-GB" dirty="0"/>
              <a:t>Providing weather information </a:t>
            </a:r>
          </a:p>
          <a:p>
            <a:pPr marL="0" indent="0">
              <a:buNone/>
            </a:pPr>
            <a:r>
              <a:rPr lang="en-GB" dirty="0"/>
              <a:t>and if runway was occupied or clear</a:t>
            </a:r>
          </a:p>
          <a:p>
            <a:pPr marL="0" indent="0">
              <a:buNone/>
            </a:pPr>
            <a:r>
              <a:rPr lang="en-GB" dirty="0"/>
              <a:t>for landing and take off using flags and lamps. </a:t>
            </a:r>
          </a:p>
          <a:p>
            <a:endParaRPr lang="en-GB" dirty="0"/>
          </a:p>
        </p:txBody>
      </p:sp>
      <p:pic>
        <p:nvPicPr>
          <p:cNvPr id="4" name="Picture 3">
            <a:extLst>
              <a:ext uri="{FF2B5EF4-FFF2-40B4-BE49-F238E27FC236}">
                <a16:creationId xmlns:a16="http://schemas.microsoft.com/office/drawing/2014/main" id="{3CAB5B9D-0FF0-C203-0F25-04857E5B14C0}"/>
              </a:ext>
            </a:extLst>
          </p:cNvPr>
          <p:cNvPicPr>
            <a:picLocks noChangeAspect="1"/>
          </p:cNvPicPr>
          <p:nvPr/>
        </p:nvPicPr>
        <p:blipFill>
          <a:blip r:embed="rId2"/>
          <a:stretch>
            <a:fillRect/>
          </a:stretch>
        </p:blipFill>
        <p:spPr>
          <a:xfrm>
            <a:off x="7823200" y="681037"/>
            <a:ext cx="4254500" cy="5717928"/>
          </a:xfrm>
          <a:prstGeom prst="rect">
            <a:avLst/>
          </a:prstGeom>
        </p:spPr>
      </p:pic>
      <p:pic>
        <p:nvPicPr>
          <p:cNvPr id="6" name="Picture 5">
            <a:extLst>
              <a:ext uri="{FF2B5EF4-FFF2-40B4-BE49-F238E27FC236}">
                <a16:creationId xmlns:a16="http://schemas.microsoft.com/office/drawing/2014/main" id="{065F1FCF-3368-2F20-AAAC-F361BE947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487" y="4001294"/>
            <a:ext cx="5381625" cy="2781300"/>
          </a:xfrm>
          <a:prstGeom prst="rect">
            <a:avLst/>
          </a:prstGeom>
        </p:spPr>
      </p:pic>
    </p:spTree>
    <p:extLst>
      <p:ext uri="{BB962C8B-B14F-4D97-AF65-F5344CB8AC3E}">
        <p14:creationId xmlns:p14="http://schemas.microsoft.com/office/powerpoint/2010/main" val="347160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A40B-E29F-3DDB-7409-8601A71D324F}"/>
              </a:ext>
            </a:extLst>
          </p:cNvPr>
          <p:cNvSpPr>
            <a:spLocks noGrp="1"/>
          </p:cNvSpPr>
          <p:nvPr>
            <p:ph type="title"/>
          </p:nvPr>
        </p:nvSpPr>
        <p:spPr/>
        <p:txBody>
          <a:bodyPr/>
          <a:lstStyle/>
          <a:p>
            <a:r>
              <a:rPr lang="en-GB" dirty="0">
                <a:solidFill>
                  <a:schemeClr val="accent1">
                    <a:lumMod val="75000"/>
                  </a:schemeClr>
                </a:solidFill>
              </a:rPr>
              <a:t>FIRST AIR TRAFFIC CONTROLLERS : 1922 </a:t>
            </a:r>
          </a:p>
        </p:txBody>
      </p:sp>
      <p:pic>
        <p:nvPicPr>
          <p:cNvPr id="4" name="Content Placeholder 3">
            <a:extLst>
              <a:ext uri="{FF2B5EF4-FFF2-40B4-BE49-F238E27FC236}">
                <a16:creationId xmlns:a16="http://schemas.microsoft.com/office/drawing/2014/main" id="{80E95167-0162-2BAE-4446-10D5BC3C40CB}"/>
              </a:ext>
            </a:extLst>
          </p:cNvPr>
          <p:cNvPicPr>
            <a:picLocks noGrp="1" noChangeAspect="1"/>
          </p:cNvPicPr>
          <p:nvPr>
            <p:ph idx="1"/>
          </p:nvPr>
        </p:nvPicPr>
        <p:blipFill>
          <a:blip r:embed="rId2"/>
          <a:stretch>
            <a:fillRect/>
          </a:stretch>
        </p:blipFill>
        <p:spPr>
          <a:xfrm>
            <a:off x="1752601" y="1524430"/>
            <a:ext cx="7834312" cy="4467589"/>
          </a:xfrm>
          <a:prstGeom prst="rect">
            <a:avLst/>
          </a:prstGeom>
        </p:spPr>
      </p:pic>
    </p:spTree>
    <p:extLst>
      <p:ext uri="{BB962C8B-B14F-4D97-AF65-F5344CB8AC3E}">
        <p14:creationId xmlns:p14="http://schemas.microsoft.com/office/powerpoint/2010/main" val="290719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C59E-F876-9AE2-9EE3-FED344933EF3}"/>
              </a:ext>
            </a:extLst>
          </p:cNvPr>
          <p:cNvSpPr>
            <a:spLocks noGrp="1"/>
          </p:cNvSpPr>
          <p:nvPr>
            <p:ph type="title"/>
          </p:nvPr>
        </p:nvSpPr>
        <p:spPr/>
        <p:txBody>
          <a:bodyPr/>
          <a:lstStyle/>
          <a:p>
            <a:r>
              <a:rPr lang="en-GB" b="1" dirty="0">
                <a:solidFill>
                  <a:schemeClr val="accent1">
                    <a:lumMod val="75000"/>
                  </a:schemeClr>
                </a:solidFill>
              </a:rPr>
              <a:t>COMMON ISSUES</a:t>
            </a:r>
          </a:p>
        </p:txBody>
      </p:sp>
      <p:sp>
        <p:nvSpPr>
          <p:cNvPr id="3" name="Content Placeholder 2">
            <a:extLst>
              <a:ext uri="{FF2B5EF4-FFF2-40B4-BE49-F238E27FC236}">
                <a16:creationId xmlns:a16="http://schemas.microsoft.com/office/drawing/2014/main" id="{AED6FEF0-0408-BF4B-D9E1-1A7956596193}"/>
              </a:ext>
            </a:extLst>
          </p:cNvPr>
          <p:cNvSpPr>
            <a:spLocks noGrp="1"/>
          </p:cNvSpPr>
          <p:nvPr>
            <p:ph idx="1"/>
          </p:nvPr>
        </p:nvSpPr>
        <p:spPr/>
        <p:txBody>
          <a:bodyPr/>
          <a:lstStyle/>
          <a:p>
            <a:r>
              <a:rPr lang="en-GB" b="1" dirty="0"/>
              <a:t>LEGAL : </a:t>
            </a:r>
            <a:r>
              <a:rPr lang="en-GB" dirty="0"/>
              <a:t>no instructions given by IFISO  but regulations and “ duty of care”</a:t>
            </a:r>
          </a:p>
          <a:p>
            <a:r>
              <a:rPr lang="en-GB" dirty="0"/>
              <a:t>Boundary between not giving instructions according to local regulations  and need to comply with the General law that obliges you to help , and prevent accidents ( DUTY OF CARE ) is not simple.  Even more for AFISOs than for ATC.</a:t>
            </a:r>
          </a:p>
          <a:p>
            <a:r>
              <a:rPr lang="en-GB" b="1" dirty="0"/>
              <a:t>FATIGUE /STRESS </a:t>
            </a:r>
          </a:p>
          <a:p>
            <a:r>
              <a:rPr lang="en-GB" b="1" dirty="0"/>
              <a:t>REMOTE TOWERS . </a:t>
            </a:r>
            <a:r>
              <a:rPr lang="en-GB" dirty="0"/>
              <a:t>Multiple airports served by a single person .</a:t>
            </a:r>
          </a:p>
        </p:txBody>
      </p:sp>
    </p:spTree>
    <p:extLst>
      <p:ext uri="{BB962C8B-B14F-4D97-AF65-F5344CB8AC3E}">
        <p14:creationId xmlns:p14="http://schemas.microsoft.com/office/powerpoint/2010/main" val="27820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245</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AFIS is Older than ATC </vt:lpstr>
      <vt:lpstr>GONIO STATION 1916 </vt:lpstr>
      <vt:lpstr>FIRST AFIS Officers  : 1919 </vt:lpstr>
      <vt:lpstr>FIRST AIR TRAFFIC CONTROLLERS : 1922 </vt:lpstr>
      <vt:lpstr>COMMON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Domogala</dc:creator>
  <cp:lastModifiedBy>Philippe Domogala</cp:lastModifiedBy>
  <cp:revision>5</cp:revision>
  <dcterms:created xsi:type="dcterms:W3CDTF">2022-09-01T10:40:54Z</dcterms:created>
  <dcterms:modified xsi:type="dcterms:W3CDTF">2022-09-09T06:46:44Z</dcterms:modified>
</cp:coreProperties>
</file>