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4" r:id="rId5"/>
    <p:sldId id="277" r:id="rId6"/>
    <p:sldId id="303" r:id="rId7"/>
    <p:sldId id="271" r:id="rId8"/>
    <p:sldId id="290" r:id="rId9"/>
    <p:sldId id="286" r:id="rId10"/>
    <p:sldId id="288" r:id="rId11"/>
    <p:sldId id="292" r:id="rId12"/>
    <p:sldId id="278" r:id="rId13"/>
    <p:sldId id="304" r:id="rId14"/>
    <p:sldId id="296" r:id="rId15"/>
    <p:sldId id="295" r:id="rId16"/>
    <p:sldId id="280" r:id="rId17"/>
    <p:sldId id="282" r:id="rId18"/>
    <p:sldId id="289" r:id="rId19"/>
    <p:sldId id="298" r:id="rId20"/>
    <p:sldId id="284" r:id="rId21"/>
    <p:sldId id="299" r:id="rId22"/>
    <p:sldId id="285" r:id="rId23"/>
    <p:sldId id="287" r:id="rId24"/>
    <p:sldId id="300" r:id="rId25"/>
    <p:sldId id="301" r:id="rId26"/>
    <p:sldId id="293" r:id="rId27"/>
    <p:sldId id="302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476" autoAdjust="0"/>
  </p:normalViewPr>
  <p:slideViewPr>
    <p:cSldViewPr snapToGrid="0" showGuides="1">
      <p:cViewPr varScale="1">
        <p:scale>
          <a:sx n="77" d="100"/>
          <a:sy n="77" d="100"/>
        </p:scale>
        <p:origin x="77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VFR Contacts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247443</c:v>
                </c:pt>
                <c:pt idx="1">
                  <c:v>262761</c:v>
                </c:pt>
                <c:pt idx="2">
                  <c:v>289135</c:v>
                </c:pt>
                <c:pt idx="3">
                  <c:v>304513</c:v>
                </c:pt>
                <c:pt idx="4">
                  <c:v>295745</c:v>
                </c:pt>
                <c:pt idx="5">
                  <c:v>292374</c:v>
                </c:pt>
                <c:pt idx="6">
                  <c:v>313747</c:v>
                </c:pt>
                <c:pt idx="7">
                  <c:v>353382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A1-4FDE-8FA0-1C56B76CB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5224744"/>
        <c:axId val="1185217856"/>
      </c:lineChart>
      <c:catAx>
        <c:axId val="118522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5217856"/>
        <c:crosses val="autoZero"/>
        <c:auto val="1"/>
        <c:lblAlgn val="ctr"/>
        <c:lblOffset val="100"/>
        <c:noMultiLvlLbl val="0"/>
      </c:catAx>
      <c:valAx>
        <c:axId val="118521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522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4FBAD7D-2244-4903-9A9F-5B74DA1A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0E515D-7618-4C9C-86A8-C5BD8D79A7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A7B5-1FD6-4DCD-915F-997093A15CB8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11AA55-7C5B-456B-9A8D-6F0166DC1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DE5089-6849-4B5D-8397-F63C01F90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4CC3-FB2F-4122-AA0C-8F5D03E413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934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5244-CABA-4441-8B04-BA6CCCF5572A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5C46-221A-4875-8945-0E4B28208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23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1ABF64DF-8133-4208-BE50-15E623CB4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85826 w 12192000"/>
              <a:gd name="connsiteY1" fmla="*/ 0 h 6857999"/>
              <a:gd name="connsiteX2" fmla="*/ 5325706 w 12192000"/>
              <a:gd name="connsiteY2" fmla="*/ 6852237 h 6857999"/>
              <a:gd name="connsiteX3" fmla="*/ 12192000 w 12192000"/>
              <a:gd name="connsiteY3" fmla="*/ 6854824 h 6857999"/>
              <a:gd name="connsiteX4" fmla="*/ 12192000 w 12192000"/>
              <a:gd name="connsiteY4" fmla="*/ 6857999 h 6857999"/>
              <a:gd name="connsiteX5" fmla="*/ 0 w 12192000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85826" y="0"/>
                </a:lnTo>
                <a:lnTo>
                  <a:pt x="5325706" y="6852237"/>
                </a:lnTo>
                <a:lnTo>
                  <a:pt x="12192000" y="6854824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45DD60D-8C51-438E-871F-249D061CF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1699" y="0"/>
            <a:ext cx="8750301" cy="6858000"/>
          </a:xfrm>
          <a:custGeom>
            <a:avLst/>
            <a:gdLst>
              <a:gd name="connsiteX0" fmla="*/ 0 w 8750301"/>
              <a:gd name="connsiteY0" fmla="*/ 0 h 6858000"/>
              <a:gd name="connsiteX1" fmla="*/ 8750301 w 8750301"/>
              <a:gd name="connsiteY1" fmla="*/ 0 h 6858000"/>
              <a:gd name="connsiteX2" fmla="*/ 8750301 w 8750301"/>
              <a:gd name="connsiteY2" fmla="*/ 6858000 h 6858000"/>
              <a:gd name="connsiteX3" fmla="*/ 547989 w 8750301"/>
              <a:gd name="connsiteY3" fmla="*/ 6858000 h 6858000"/>
              <a:gd name="connsiteX4" fmla="*/ 7667753 w 8750301"/>
              <a:gd name="connsiteY4" fmla="*/ 1 h 6858000"/>
              <a:gd name="connsiteX5" fmla="*/ 7076058 w 8750301"/>
              <a:gd name="connsiteY5" fmla="*/ 1 h 6858000"/>
              <a:gd name="connsiteX6" fmla="*/ 0 w 8750301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1" h="6858000">
                <a:moveTo>
                  <a:pt x="0" y="0"/>
                </a:moveTo>
                <a:lnTo>
                  <a:pt x="8750301" y="0"/>
                </a:lnTo>
                <a:lnTo>
                  <a:pt x="8750301" y="6858000"/>
                </a:lnTo>
                <a:lnTo>
                  <a:pt x="547989" y="6858000"/>
                </a:lnTo>
                <a:lnTo>
                  <a:pt x="7667753" y="1"/>
                </a:lnTo>
                <a:lnTo>
                  <a:pt x="7076058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00702D-BFF8-485C-A8D9-557E1820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7" y="858208"/>
            <a:ext cx="7900036" cy="1410859"/>
          </a:xfrm>
        </p:spPr>
        <p:txBody>
          <a:bodyPr anchor="t"/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8419EE-B074-45DA-9928-16387C549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18" y="3439479"/>
            <a:ext cx="4763982" cy="6651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46CB4C3-FF4E-47D5-9123-EF849622D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19897" y="0"/>
            <a:ext cx="6872105" cy="6858000"/>
          </a:xfrm>
          <a:custGeom>
            <a:avLst/>
            <a:gdLst>
              <a:gd name="connsiteX0" fmla="*/ 6865890 w 6872105"/>
              <a:gd name="connsiteY0" fmla="*/ 0 h 6858000"/>
              <a:gd name="connsiteX1" fmla="*/ 6872105 w 6872105"/>
              <a:gd name="connsiteY1" fmla="*/ 0 h 6858000"/>
              <a:gd name="connsiteX2" fmla="*/ 6872105 w 6872105"/>
              <a:gd name="connsiteY2" fmla="*/ 6858000 h 6858000"/>
              <a:gd name="connsiteX3" fmla="*/ 0 w 68721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2105" h="6858000">
                <a:moveTo>
                  <a:pt x="6865890" y="0"/>
                </a:moveTo>
                <a:lnTo>
                  <a:pt x="6872105" y="0"/>
                </a:lnTo>
                <a:lnTo>
                  <a:pt x="68721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" name="Grafik 18" descr="Logo Deutsche Flugsicherung">
            <a:extLst>
              <a:ext uri="{FF2B5EF4-FFF2-40B4-BE49-F238E27FC236}">
                <a16:creationId xmlns:a16="http://schemas.microsoft.com/office/drawing/2014/main" id="{924EE3FA-9F47-4DD2-9509-AC345793F0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4" y="5810936"/>
            <a:ext cx="2333625" cy="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5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32DCBD8-292C-4325-BD78-EBBF515BB9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5609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zit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A4C40EE-B9AD-4BB2-B5D8-1AE4B9B94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12DEF8-67B8-453B-9A95-324002B6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81075"/>
            <a:ext cx="11306175" cy="462282"/>
          </a:xfrm>
        </p:spPr>
        <p:txBody>
          <a:bodyPr anchor="b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03AAAE6-3D1A-42BA-9AF7-C59C68A50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527177"/>
            <a:ext cx="11306174" cy="478154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800">
                <a:solidFill>
                  <a:schemeClr val="bg1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E33FA-7374-49E9-91B4-1BA2349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E9CB03-3C99-4D9C-82CA-179B113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DBF39-A922-4EC9-85F9-8977E485E50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522923-6AD3-4E07-9AD8-3ABC80748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94419" y="6415188"/>
            <a:ext cx="2300400" cy="2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7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2DEF8-67B8-453B-9A95-324002B6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81075"/>
            <a:ext cx="11306175" cy="462282"/>
          </a:xfrm>
        </p:spPr>
        <p:txBody>
          <a:bodyPr anchor="b"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03AAAE6-3D1A-42BA-9AF7-C59C68A50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527177"/>
            <a:ext cx="11306174" cy="478154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800">
                <a:solidFill>
                  <a:schemeClr val="accent1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E9CB03-3C99-4D9C-82CA-179B113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DDBF39-A922-4EC9-85F9-8977E485E50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E33FA-7374-49E9-91B4-1BA2349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58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89560D-B181-486C-9CD7-FDF80472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7276AC-6FE0-44CE-AD87-94DFAAA7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80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AB67EDBA-01EE-44B5-BEC2-A45877AB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4300" y="0"/>
            <a:ext cx="10807700" cy="6858000"/>
          </a:xfrm>
          <a:custGeom>
            <a:avLst/>
            <a:gdLst>
              <a:gd name="connsiteX0" fmla="*/ 0 w 10807700"/>
              <a:gd name="connsiteY0" fmla="*/ 0 h 6858000"/>
              <a:gd name="connsiteX1" fmla="*/ 10807700 w 10807700"/>
              <a:gd name="connsiteY1" fmla="*/ 0 h 6858000"/>
              <a:gd name="connsiteX2" fmla="*/ 10807700 w 10807700"/>
              <a:gd name="connsiteY2" fmla="*/ 6858000 h 6858000"/>
              <a:gd name="connsiteX3" fmla="*/ 0 w 10807700"/>
              <a:gd name="connsiteY3" fmla="*/ 6858000 h 6858000"/>
              <a:gd name="connsiteX4" fmla="*/ 0 w 10807700"/>
              <a:gd name="connsiteY4" fmla="*/ 6854826 h 6858000"/>
              <a:gd name="connsiteX5" fmla="*/ 2071027 w 10807700"/>
              <a:gd name="connsiteY5" fmla="*/ 6854826 h 6858000"/>
              <a:gd name="connsiteX6" fmla="*/ 9187496 w 10807700"/>
              <a:gd name="connsiteY6" fmla="*/ 1 h 6858000"/>
              <a:gd name="connsiteX7" fmla="*/ 0 w 10807700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7700" h="6858000">
                <a:moveTo>
                  <a:pt x="0" y="0"/>
                </a:moveTo>
                <a:lnTo>
                  <a:pt x="10807700" y="0"/>
                </a:lnTo>
                <a:lnTo>
                  <a:pt x="10807700" y="6858000"/>
                </a:lnTo>
                <a:lnTo>
                  <a:pt x="0" y="6858000"/>
                </a:lnTo>
                <a:lnTo>
                  <a:pt x="0" y="6854826"/>
                </a:lnTo>
                <a:lnTo>
                  <a:pt x="2071027" y="6854826"/>
                </a:lnTo>
                <a:lnTo>
                  <a:pt x="9187496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Grafik 8" descr="Wolken">
            <a:extLst>
              <a:ext uri="{FF2B5EF4-FFF2-40B4-BE49-F238E27FC236}">
                <a16:creationId xmlns:a16="http://schemas.microsoft.com/office/drawing/2014/main" id="{CA75880A-E00D-4801-97BC-1A8A3BD908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" b="46"/>
          <a:stretch>
            <a:fillRect/>
          </a:stretch>
        </p:blipFill>
        <p:spPr>
          <a:xfrm>
            <a:off x="3071" y="2"/>
            <a:ext cx="11106381" cy="6854824"/>
          </a:xfrm>
          <a:custGeom>
            <a:avLst/>
            <a:gdLst>
              <a:gd name="connsiteX0" fmla="*/ 0 w 11106381"/>
              <a:gd name="connsiteY0" fmla="*/ 0 h 6854824"/>
              <a:gd name="connsiteX1" fmla="*/ 11106381 w 11106381"/>
              <a:gd name="connsiteY1" fmla="*/ 0 h 6854824"/>
              <a:gd name="connsiteX2" fmla="*/ 3989913 w 11106381"/>
              <a:gd name="connsiteY2" fmla="*/ 6854824 h 6854824"/>
              <a:gd name="connsiteX3" fmla="*/ 3452257 w 11106381"/>
              <a:gd name="connsiteY3" fmla="*/ 6854824 h 6854824"/>
              <a:gd name="connsiteX4" fmla="*/ 534586 w 11106381"/>
              <a:gd name="connsiteY4" fmla="*/ 6854824 h 6854824"/>
              <a:gd name="connsiteX5" fmla="*/ 0 w 11106381"/>
              <a:gd name="connsiteY5" fmla="*/ 6854824 h 685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6381" h="6854824">
                <a:moveTo>
                  <a:pt x="0" y="0"/>
                </a:moveTo>
                <a:lnTo>
                  <a:pt x="11106381" y="0"/>
                </a:lnTo>
                <a:lnTo>
                  <a:pt x="3989913" y="6854824"/>
                </a:lnTo>
                <a:lnTo>
                  <a:pt x="3452257" y="6854824"/>
                </a:lnTo>
                <a:lnTo>
                  <a:pt x="534586" y="6854824"/>
                </a:lnTo>
                <a:lnTo>
                  <a:pt x="0" y="685482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00702D-BFF8-485C-A8D9-557E1820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7" y="858208"/>
            <a:ext cx="7900036" cy="1410859"/>
          </a:xfrm>
        </p:spPr>
        <p:txBody>
          <a:bodyPr anchor="t"/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8419EE-B074-45DA-9928-16387C549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18" y="3439479"/>
            <a:ext cx="4763982" cy="6651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036DE8-66E5-4D65-A511-434625F49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/>
          <a:stretch>
            <a:fillRect/>
          </a:stretch>
        </p:blipFill>
        <p:spPr>
          <a:xfrm>
            <a:off x="3441699" y="0"/>
            <a:ext cx="8744088" cy="6858000"/>
          </a:xfrm>
          <a:custGeom>
            <a:avLst/>
            <a:gdLst>
              <a:gd name="connsiteX0" fmla="*/ 0 w 8744088"/>
              <a:gd name="connsiteY0" fmla="*/ 0 h 6858000"/>
              <a:gd name="connsiteX1" fmla="*/ 8744088 w 8744088"/>
              <a:gd name="connsiteY1" fmla="*/ 0 h 6858000"/>
              <a:gd name="connsiteX2" fmla="*/ 1878198 w 8744088"/>
              <a:gd name="connsiteY2" fmla="*/ 6858000 h 6858000"/>
              <a:gd name="connsiteX3" fmla="*/ 547989 w 8744088"/>
              <a:gd name="connsiteY3" fmla="*/ 6858000 h 6858000"/>
              <a:gd name="connsiteX4" fmla="*/ 7667753 w 8744088"/>
              <a:gd name="connsiteY4" fmla="*/ 1 h 6858000"/>
              <a:gd name="connsiteX5" fmla="*/ 7076058 w 8744088"/>
              <a:gd name="connsiteY5" fmla="*/ 1 h 6858000"/>
              <a:gd name="connsiteX6" fmla="*/ 0 w 8744088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4088" h="6858000">
                <a:moveTo>
                  <a:pt x="0" y="0"/>
                </a:moveTo>
                <a:lnTo>
                  <a:pt x="8744088" y="0"/>
                </a:lnTo>
                <a:lnTo>
                  <a:pt x="1878198" y="6858000"/>
                </a:lnTo>
                <a:lnTo>
                  <a:pt x="547989" y="6858000"/>
                </a:lnTo>
                <a:lnTo>
                  <a:pt x="7667753" y="1"/>
                </a:lnTo>
                <a:lnTo>
                  <a:pt x="7076058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9" name="Grafik 18" descr="Logo Deutsche Flugsicherung">
            <a:extLst>
              <a:ext uri="{FF2B5EF4-FFF2-40B4-BE49-F238E27FC236}">
                <a16:creationId xmlns:a16="http://schemas.microsoft.com/office/drawing/2014/main" id="{924EE3FA-9F47-4DD2-9509-AC345793F0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4" y="5810936"/>
            <a:ext cx="2333625" cy="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2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F1FF524-E7B0-4BFC-AAA4-A2467D51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85826 w 12192000"/>
              <a:gd name="connsiteY1" fmla="*/ 0 h 6857999"/>
              <a:gd name="connsiteX2" fmla="*/ 5325706 w 12192000"/>
              <a:gd name="connsiteY2" fmla="*/ 6852237 h 6857999"/>
              <a:gd name="connsiteX3" fmla="*/ 12192000 w 12192000"/>
              <a:gd name="connsiteY3" fmla="*/ 6854824 h 6857999"/>
              <a:gd name="connsiteX4" fmla="*/ 12192000 w 12192000"/>
              <a:gd name="connsiteY4" fmla="*/ 6857999 h 6857999"/>
              <a:gd name="connsiteX5" fmla="*/ 0 w 12192000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85826" y="0"/>
                </a:lnTo>
                <a:lnTo>
                  <a:pt x="5325706" y="6852237"/>
                </a:lnTo>
                <a:lnTo>
                  <a:pt x="12192000" y="6854824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6C3F710-02C8-4651-AF8A-F2EA6FE9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1699" y="0"/>
            <a:ext cx="8750301" cy="6858000"/>
          </a:xfrm>
          <a:custGeom>
            <a:avLst/>
            <a:gdLst>
              <a:gd name="connsiteX0" fmla="*/ 0 w 8750301"/>
              <a:gd name="connsiteY0" fmla="*/ 0 h 6858000"/>
              <a:gd name="connsiteX1" fmla="*/ 8750301 w 8750301"/>
              <a:gd name="connsiteY1" fmla="*/ 0 h 6858000"/>
              <a:gd name="connsiteX2" fmla="*/ 8750301 w 8750301"/>
              <a:gd name="connsiteY2" fmla="*/ 6858000 h 6858000"/>
              <a:gd name="connsiteX3" fmla="*/ 547989 w 8750301"/>
              <a:gd name="connsiteY3" fmla="*/ 6858000 h 6858000"/>
              <a:gd name="connsiteX4" fmla="*/ 7667753 w 8750301"/>
              <a:gd name="connsiteY4" fmla="*/ 1 h 6858000"/>
              <a:gd name="connsiteX5" fmla="*/ 7076058 w 8750301"/>
              <a:gd name="connsiteY5" fmla="*/ 1 h 6858000"/>
              <a:gd name="connsiteX6" fmla="*/ 0 w 8750301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1" h="6858000">
                <a:moveTo>
                  <a:pt x="0" y="0"/>
                </a:moveTo>
                <a:lnTo>
                  <a:pt x="8750301" y="0"/>
                </a:lnTo>
                <a:lnTo>
                  <a:pt x="8750301" y="6858000"/>
                </a:lnTo>
                <a:lnTo>
                  <a:pt x="547989" y="6858000"/>
                </a:lnTo>
                <a:lnTo>
                  <a:pt x="7667753" y="1"/>
                </a:lnTo>
                <a:lnTo>
                  <a:pt x="7076058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CCF43452-0AFE-4C77-9CEA-3E08C69B3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19897" y="0"/>
            <a:ext cx="6872105" cy="6858000"/>
          </a:xfrm>
          <a:custGeom>
            <a:avLst/>
            <a:gdLst>
              <a:gd name="connsiteX0" fmla="*/ 6865890 w 6872105"/>
              <a:gd name="connsiteY0" fmla="*/ 0 h 6858000"/>
              <a:gd name="connsiteX1" fmla="*/ 6872105 w 6872105"/>
              <a:gd name="connsiteY1" fmla="*/ 0 h 6858000"/>
              <a:gd name="connsiteX2" fmla="*/ 6872105 w 6872105"/>
              <a:gd name="connsiteY2" fmla="*/ 6858000 h 6858000"/>
              <a:gd name="connsiteX3" fmla="*/ 0 w 68721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2105" h="6858000">
                <a:moveTo>
                  <a:pt x="6865890" y="0"/>
                </a:moveTo>
                <a:lnTo>
                  <a:pt x="6872105" y="0"/>
                </a:lnTo>
                <a:lnTo>
                  <a:pt x="68721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00702D-BFF8-485C-A8D9-557E1820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7" y="858208"/>
            <a:ext cx="7900036" cy="1410859"/>
          </a:xfrm>
        </p:spPr>
        <p:txBody>
          <a:bodyPr anchor="t"/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0491DB-C50C-42E0-853B-E5DBF304F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94419" y="6415188"/>
            <a:ext cx="2300400" cy="2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466A5319-765D-45B8-8AC7-8E24FD31F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56D394-53FC-4596-BD08-D43DD29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F4DB1-5376-4246-99DC-E8BE848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15ED-E889-41D2-B1C9-1DDE8E0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DBF39-A922-4EC9-85F9-8977E485E50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5318A0-F90F-467E-AD94-52D72937A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80C5F5-E630-4A31-A7EA-735B71180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383342"/>
            <a:ext cx="11306174" cy="4955864"/>
          </a:xfrm>
        </p:spPr>
        <p:txBody>
          <a:bodyPr/>
          <a:lstStyle>
            <a:lvl1pPr marL="266700" indent="-26670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arenR"/>
              <a:defRPr sz="1800">
                <a:solidFill>
                  <a:schemeClr val="accent2"/>
                </a:solidFill>
              </a:defRPr>
            </a:lvl1pPr>
            <a:lvl2pPr marL="266700" indent="0">
              <a:lnSpc>
                <a:spcPct val="11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449263" indent="-177800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625475" indent="-179388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 marL="808038" indent="-180975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00E4F7-510D-4350-841C-190682314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94419" y="6415188"/>
            <a:ext cx="2300400" cy="2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6D394-53FC-4596-BD08-D43DD29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D44D5-357F-4678-95F4-5FD1CEC3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5318A0-F90F-467E-AD94-52D72937A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57C402F-D154-41FF-A24E-740D5395D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89677"/>
            <a:ext cx="8792528" cy="168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Quelle, Anmerkung, Fußnote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15ED-E889-41D2-B1C9-1DDE8E0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F4DB1-5376-4246-99DC-E8BE848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25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6D394-53FC-4596-BD08-D43DD29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5318A0-F90F-467E-AD94-52D72937A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D44D5-357F-4678-95F4-5FD1CEC3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408109"/>
            <a:ext cx="5508625" cy="49006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7633C22-88FF-4FED-B674-444BB0CFF6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40464" y="1408109"/>
            <a:ext cx="5508623" cy="49006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57C402F-D154-41FF-A24E-740D5395D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89677"/>
            <a:ext cx="8792528" cy="168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Quelle, Anmerkung, Fußnote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15ED-E889-41D2-B1C9-1DDE8E0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F4DB1-5376-4246-99DC-E8BE848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49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2DEF8-67B8-453B-9A95-324002B6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03AAAE6-3D1A-42BA-9AF7-C59C68A50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9B38508-6110-4D2C-81AA-97E143DD62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89677"/>
            <a:ext cx="8792528" cy="168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Quelle, Anmerkung, Fußnote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E9CB03-3C99-4D9C-82CA-179B113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E33FA-7374-49E9-91B4-1BA2349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99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6D394-53FC-4596-BD08-D43DD29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5318A0-F90F-467E-AD94-52D72937A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D44D5-357F-4678-95F4-5FD1CEC3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408109"/>
            <a:ext cx="5508625" cy="49006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AFF81105-EDDF-45F1-AAD8-9731F2DA9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3" y="1449388"/>
            <a:ext cx="5508625" cy="48593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57C402F-D154-41FF-A24E-740D5395D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89677"/>
            <a:ext cx="8792528" cy="168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Quelle, Anmerkung, Fußnote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15ED-E889-41D2-B1C9-1DDE8E0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F4DB1-5376-4246-99DC-E8BE848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03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2DEF8-67B8-453B-9A95-324002B6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03AAAE6-3D1A-42BA-9AF7-C59C68A50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D52DC4C8-BFC9-400E-A2CA-E7EC5DB858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913" y="1449388"/>
            <a:ext cx="11306176" cy="48593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E9CB03-3C99-4D9C-82CA-179B113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E33FA-7374-49E9-91B4-1BA2349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8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9C74A2-A0F0-4B25-A0F6-A4489C8A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A074D-1B57-4402-AE35-CD9AB218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408109"/>
            <a:ext cx="11306175" cy="49006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7F4C8-8234-44EC-A785-7BAEA609F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25" y="6496051"/>
            <a:ext cx="8489315" cy="20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329685-1EBE-42D5-876A-1B69D8E6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496051"/>
            <a:ext cx="252412" cy="20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27DDBF39-A922-4EC9-85F9-8977E485E50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3C2302-3CD3-434F-943E-ECF6EB85B9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94419" y="6415188"/>
            <a:ext cx="2300400" cy="2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0" r:id="rId5"/>
    <p:sldLayoutId id="2147483656" r:id="rId6"/>
    <p:sldLayoutId id="2147483654" r:id="rId7"/>
    <p:sldLayoutId id="2147483662" r:id="rId8"/>
    <p:sldLayoutId id="2147483661" r:id="rId9"/>
    <p:sldLayoutId id="2147483660" r:id="rId10"/>
    <p:sldLayoutId id="2147483663" r:id="rId11"/>
    <p:sldLayoutId id="2147483664" r:id="rId12"/>
    <p:sldLayoutId id="214748365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7800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pos="3931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pos="279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orient="horz" pos="278" userDrawn="1">
          <p15:clr>
            <a:srgbClr val="F26B43"/>
          </p15:clr>
        </p15:guide>
        <p15:guide id="8" orient="horz" pos="4164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35CF69-9B04-4F3F-BF37-0B806E65C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7" y="858208"/>
            <a:ext cx="7900036" cy="1410859"/>
          </a:xfrm>
        </p:spPr>
        <p:txBody>
          <a:bodyPr/>
          <a:lstStyle/>
          <a:p>
            <a:r>
              <a:rPr lang="de-DE" dirty="0" err="1"/>
              <a:t>Centralized</a:t>
            </a:r>
            <a:r>
              <a:rPr lang="de-DE" dirty="0"/>
              <a:t> FIS and EKOFIS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3B59B09-F180-40F2-840D-F55702F27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18" y="3439479"/>
            <a:ext cx="4763982" cy="665161"/>
          </a:xfrm>
        </p:spPr>
        <p:txBody>
          <a:bodyPr/>
          <a:lstStyle/>
          <a:p>
            <a:r>
              <a:rPr lang="de-DE" dirty="0"/>
              <a:t>Langen,  10.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26110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Wolken">
            <a:extLst>
              <a:ext uri="{FF2B5EF4-FFF2-40B4-BE49-F238E27FC236}">
                <a16:creationId xmlns:a16="http://schemas.microsoft.com/office/drawing/2014/main" id="{E4FC7747-AA1C-4B07-B946-91CBD467E7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" b="651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FE61A50-7024-4C20-9999-CECD3184A244}"/>
              </a:ext>
            </a:extLst>
          </p:cNvPr>
          <p:cNvSpPr txBox="1"/>
          <p:nvPr/>
        </p:nvSpPr>
        <p:spPr>
          <a:xfrm>
            <a:off x="1089861" y="504825"/>
            <a:ext cx="4638675" cy="3954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de-DE" sz="2400" b="1" dirty="0">
                <a:solidFill>
                  <a:schemeClr val="accent2"/>
                </a:solidFill>
              </a:rPr>
              <a:t>Benefits</a:t>
            </a:r>
          </a:p>
          <a:p>
            <a:pPr algn="l">
              <a:lnSpc>
                <a:spcPct val="105000"/>
              </a:lnSpc>
            </a:pPr>
            <a:endParaRPr lang="de-DE" sz="2400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de-DE" dirty="0">
                <a:solidFill>
                  <a:schemeClr val="accent2"/>
                </a:solidFill>
              </a:rPr>
              <a:t>Flexible </a:t>
            </a:r>
            <a:r>
              <a:rPr lang="de-DE" dirty="0" err="1">
                <a:solidFill>
                  <a:schemeClr val="accent2"/>
                </a:solidFill>
              </a:rPr>
              <a:t>deployment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staff</a:t>
            </a: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de-DE" dirty="0">
                <a:solidFill>
                  <a:schemeClr val="accent2"/>
                </a:solidFill>
              </a:rPr>
              <a:t>Uniform </a:t>
            </a:r>
            <a:r>
              <a:rPr lang="de-DE" dirty="0" err="1">
                <a:solidFill>
                  <a:schemeClr val="accent2"/>
                </a:solidFill>
              </a:rPr>
              <a:t>information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level</a:t>
            </a: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de-DE" dirty="0">
                <a:solidFill>
                  <a:schemeClr val="accent2"/>
                </a:solidFill>
              </a:rPr>
              <a:t>Uniform </a:t>
            </a:r>
            <a:r>
              <a:rPr lang="de-DE" dirty="0" err="1">
                <a:solidFill>
                  <a:schemeClr val="accent2"/>
                </a:solidFill>
              </a:rPr>
              <a:t>equipment</a:t>
            </a: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de-DE" dirty="0">
                <a:solidFill>
                  <a:schemeClr val="accent2"/>
                </a:solidFill>
              </a:rPr>
              <a:t>Supervisor FIS </a:t>
            </a:r>
            <a:r>
              <a:rPr lang="de-DE" dirty="0" err="1">
                <a:solidFill>
                  <a:schemeClr val="accent2"/>
                </a:solidFill>
              </a:rPr>
              <a:t>available</a:t>
            </a: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de-DE" dirty="0">
                <a:solidFill>
                  <a:schemeClr val="accent2"/>
                </a:solidFill>
              </a:rPr>
              <a:t>Establishment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 </a:t>
            </a:r>
            <a:r>
              <a:rPr lang="de-DE" dirty="0" err="1">
                <a:solidFill>
                  <a:schemeClr val="accent2"/>
                </a:solidFill>
              </a:rPr>
              <a:t>standards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simplified</a:t>
            </a: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de-DE" dirty="0">
                <a:solidFill>
                  <a:schemeClr val="accent2"/>
                </a:solidFill>
              </a:rPr>
              <a:t>Integrated </a:t>
            </a:r>
            <a:r>
              <a:rPr lang="de-DE" dirty="0" err="1">
                <a:solidFill>
                  <a:schemeClr val="accent2"/>
                </a:solidFill>
              </a:rPr>
              <a:t>learning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database</a:t>
            </a:r>
            <a:r>
              <a:rPr lang="de-DE" dirty="0">
                <a:solidFill>
                  <a:schemeClr val="accent2"/>
                </a:solidFill>
              </a:rPr>
              <a:t> (C/S – Aircraft)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6372C2-EE86-4ECF-A911-A92346D0AD3B}"/>
              </a:ext>
            </a:extLst>
          </p:cNvPr>
          <p:cNvSpPr txBox="1"/>
          <p:nvPr/>
        </p:nvSpPr>
        <p:spPr>
          <a:xfrm>
            <a:off x="6190749" y="978067"/>
            <a:ext cx="4638675" cy="1466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de-DE" sz="2400" b="1" dirty="0" err="1">
                <a:solidFill>
                  <a:schemeClr val="accent2"/>
                </a:solidFill>
              </a:rPr>
              <a:t>Barriers</a:t>
            </a:r>
            <a:endParaRPr lang="de-DE" sz="2400" b="1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endParaRPr lang="de-DE" sz="1400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de-DE" dirty="0">
                <a:solidFill>
                  <a:schemeClr val="accent2"/>
                </a:solidFill>
              </a:rPr>
              <a:t>Close </a:t>
            </a:r>
            <a:r>
              <a:rPr lang="de-DE" dirty="0" err="1">
                <a:solidFill>
                  <a:schemeClr val="accent2"/>
                </a:solidFill>
              </a:rPr>
              <a:t>contact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all ACCs </a:t>
            </a:r>
            <a:r>
              <a:rPr lang="de-DE" dirty="0" err="1">
                <a:solidFill>
                  <a:schemeClr val="accent2"/>
                </a:solidFill>
              </a:rPr>
              <a:t>is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affected</a:t>
            </a: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endParaRPr lang="de-DE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de-DE" dirty="0">
                <a:solidFill>
                  <a:schemeClr val="accent2"/>
                </a:solidFill>
              </a:rPr>
              <a:t>High </a:t>
            </a:r>
            <a:r>
              <a:rPr lang="de-DE" dirty="0" err="1">
                <a:solidFill>
                  <a:schemeClr val="accent2"/>
                </a:solidFill>
              </a:rPr>
              <a:t>amount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incidents</a:t>
            </a:r>
            <a:r>
              <a:rPr lang="de-DE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622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72250-14B2-4679-B839-EB3F190E5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EKOFIS</a:t>
            </a:r>
          </a:p>
        </p:txBody>
      </p:sp>
    </p:spTree>
    <p:extLst>
      <p:ext uri="{BB962C8B-B14F-4D97-AF65-F5344CB8AC3E}">
        <p14:creationId xmlns:p14="http://schemas.microsoft.com/office/powerpoint/2010/main" val="174157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9404F5-18EC-4078-AB44-1696B4BF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EKOFIS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E5004A1-123D-48E4-947F-8991E41680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E</a:t>
            </a:r>
            <a:r>
              <a:rPr lang="de-DE" dirty="0"/>
              <a:t>lectronic C(</a:t>
            </a:r>
            <a:r>
              <a:rPr lang="de-DE" b="1" dirty="0"/>
              <a:t>K)</a:t>
            </a:r>
            <a:r>
              <a:rPr lang="de-DE" b="1" dirty="0" err="1"/>
              <a:t>o</a:t>
            </a:r>
            <a:r>
              <a:rPr lang="de-DE" dirty="0" err="1"/>
              <a:t>ntrolstrips</a:t>
            </a:r>
            <a:r>
              <a:rPr lang="de-DE" dirty="0"/>
              <a:t> </a:t>
            </a:r>
            <a:r>
              <a:rPr lang="de-DE" b="1" dirty="0" err="1"/>
              <a:t>FlS</a:t>
            </a:r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56D837-4F71-4649-ABDA-5C65C8BF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System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and </a:t>
            </a:r>
            <a:r>
              <a:rPr lang="de-DE" dirty="0" err="1"/>
              <a:t>passing</a:t>
            </a:r>
            <a:r>
              <a:rPr lang="de-DE" dirty="0"/>
              <a:t> 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controlstrips</a:t>
            </a:r>
            <a:endParaRPr lang="de-DE" dirty="0"/>
          </a:p>
          <a:p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DFS</a:t>
            </a:r>
          </a:p>
          <a:p>
            <a:r>
              <a:rPr lang="de-DE" dirty="0" err="1"/>
              <a:t>Originally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TWR </a:t>
            </a:r>
            <a:r>
              <a:rPr lang="de-DE" dirty="0" err="1"/>
              <a:t>use</a:t>
            </a:r>
            <a:endParaRPr lang="de-DE" dirty="0"/>
          </a:p>
          <a:p>
            <a:r>
              <a:rPr lang="de-DE" dirty="0"/>
              <a:t>Implementation </a:t>
            </a:r>
            <a:r>
              <a:rPr lang="de-DE" dirty="0" err="1"/>
              <a:t>December</a:t>
            </a:r>
            <a:r>
              <a:rPr lang="de-DE" dirty="0"/>
              <a:t> 2020</a:t>
            </a:r>
          </a:p>
          <a:p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flightplan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2021</a:t>
            </a:r>
          </a:p>
          <a:p>
            <a:r>
              <a:rPr lang="de-DE" dirty="0"/>
              <a:t>Input </a:t>
            </a:r>
            <a:r>
              <a:rPr lang="de-DE" dirty="0" err="1"/>
              <a:t>to</a:t>
            </a:r>
            <a:r>
              <a:rPr lang="de-DE" dirty="0"/>
              <a:t> WACOM via PEN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71258F6-4DB7-4491-9045-11CBAD4ECF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Bildplatzhalter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3534ABEF-D686-4436-AE0A-6220D6CC01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9" r="25679" b="26109"/>
          <a:stretch/>
        </p:blipFill>
        <p:spPr>
          <a:xfrm rot="5400000">
            <a:off x="6577571" y="1112279"/>
            <a:ext cx="4840289" cy="5514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platzhalter 1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3ADFDBF-F6F3-4624-9D60-9623BBE73F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5" b="30338"/>
          <a:stretch/>
        </p:blipFill>
        <p:spPr>
          <a:xfrm>
            <a:off x="412937" y="3429000"/>
            <a:ext cx="5311595" cy="2860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2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32904-3612-4876-8DF5-D359338E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EKOFIS?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E61F66-B680-4B99-8856-DE30B467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408109"/>
            <a:ext cx="5205412" cy="490061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/>
              <a:t>Centralization</a:t>
            </a:r>
            <a:r>
              <a:rPr lang="de-DE" sz="1800" dirty="0"/>
              <a:t> </a:t>
            </a:r>
            <a:r>
              <a:rPr lang="de-DE" sz="1800" dirty="0" err="1"/>
              <a:t>increased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quantity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sectors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err="1"/>
              <a:t>Handover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information</a:t>
            </a:r>
            <a:r>
              <a:rPr lang="de-DE" sz="1800" dirty="0"/>
              <a:t> </a:t>
            </a:r>
            <a:r>
              <a:rPr lang="de-DE" sz="1800" dirty="0" err="1"/>
              <a:t>became</a:t>
            </a:r>
            <a:r>
              <a:rPr lang="de-DE" sz="1800" dirty="0"/>
              <a:t> </a:t>
            </a:r>
            <a:r>
              <a:rPr lang="de-DE" sz="1800" dirty="0" err="1"/>
              <a:t>difficult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err="1"/>
              <a:t>Possibilities</a:t>
            </a:r>
            <a:r>
              <a:rPr lang="de-DE" sz="1800" dirty="0"/>
              <a:t> </a:t>
            </a:r>
            <a:r>
              <a:rPr lang="de-DE" sz="1800" dirty="0" err="1"/>
              <a:t>showed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due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r>
              <a:rPr lang="de-DE" sz="1800" dirty="0"/>
              <a:t> </a:t>
            </a:r>
            <a:r>
              <a:rPr lang="de-DE" sz="1800" dirty="0" err="1"/>
              <a:t>development</a:t>
            </a:r>
            <a:r>
              <a:rPr lang="de-DE" sz="1800" dirty="0"/>
              <a:t> in ATC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TWR-System </a:t>
            </a:r>
            <a:r>
              <a:rPr lang="de-DE" sz="1800" dirty="0" err="1"/>
              <a:t>proved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most</a:t>
            </a:r>
            <a:r>
              <a:rPr lang="de-DE" sz="1800" dirty="0"/>
              <a:t> flexible </a:t>
            </a:r>
            <a:r>
              <a:rPr lang="de-DE" sz="1800" dirty="0" err="1"/>
              <a:t>solution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err="1"/>
              <a:t>Only</a:t>
            </a:r>
            <a:r>
              <a:rPr lang="de-DE" sz="1800" dirty="0"/>
              <a:t> </a:t>
            </a:r>
            <a:r>
              <a:rPr lang="de-DE" sz="1800" dirty="0" err="1"/>
              <a:t>configuration</a:t>
            </a:r>
            <a:r>
              <a:rPr lang="de-DE" sz="1800" dirty="0"/>
              <a:t> </a:t>
            </a:r>
            <a:r>
              <a:rPr lang="de-DE" sz="1800" dirty="0" err="1"/>
              <a:t>necessary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Integrated </a:t>
            </a:r>
            <a:r>
              <a:rPr lang="de-DE" sz="1800" dirty="0" err="1"/>
              <a:t>interfaces</a:t>
            </a:r>
            <a:r>
              <a:rPr lang="de-DE" sz="1800" dirty="0"/>
              <a:t> </a:t>
            </a:r>
            <a:r>
              <a:rPr lang="de-DE" sz="1800" dirty="0" err="1"/>
              <a:t>useful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future</a:t>
            </a:r>
            <a:r>
              <a:rPr lang="de-DE" sz="1800" dirty="0"/>
              <a:t> </a:t>
            </a:r>
            <a:r>
              <a:rPr lang="de-DE" sz="1800" dirty="0" err="1"/>
              <a:t>development</a:t>
            </a:r>
            <a:endParaRPr lang="de-DE" sz="1800" dirty="0"/>
          </a:p>
        </p:txBody>
      </p:sp>
      <p:pic>
        <p:nvPicPr>
          <p:cNvPr id="10" name="Bildplatzhalter 9" descr="Ein Bild, das Text, Person, Mann, drinnen enthält.&#10;&#10;Automatisch generierte Beschreibung">
            <a:extLst>
              <a:ext uri="{FF2B5EF4-FFF2-40B4-BE49-F238E27FC236}">
                <a16:creationId xmlns:a16="http://schemas.microsoft.com/office/drawing/2014/main" id="{F7FF80A6-AD31-4408-9417-9BACB2A52A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 r="12213"/>
          <a:stretch>
            <a:fillRect/>
          </a:stretch>
        </p:blipFill>
        <p:spPr>
          <a:xfrm>
            <a:off x="6095999" y="1239836"/>
            <a:ext cx="5508625" cy="4859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3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EKOFIS</a:t>
            </a:r>
            <a:br>
              <a:rPr lang="de-DE" dirty="0"/>
            </a:br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65701E-A4BD-C9C0-96D5-419A6E030C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Digital transformation within FIS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2FB6C52-D9EC-47DA-A97B-8C72439C6D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06214" y="1408109"/>
            <a:ext cx="2977123" cy="49006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nhaltsplatzhalter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087261-BF6E-44D2-B038-98FD1706C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58" y="1408113"/>
            <a:ext cx="3632597" cy="48434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4C79C69-FE5D-4F97-A42D-5AEA141DF1C0}"/>
              </a:ext>
            </a:extLst>
          </p:cNvPr>
          <p:cNvSpPr txBox="1"/>
          <p:nvPr/>
        </p:nvSpPr>
        <p:spPr>
          <a:xfrm>
            <a:off x="6000827" y="2812912"/>
            <a:ext cx="1205395" cy="421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de-DE" dirty="0"/>
              <a:t> </a:t>
            </a:r>
            <a:r>
              <a:rPr lang="de-DE" sz="2800" dirty="0" err="1"/>
              <a:t>Before</a:t>
            </a: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EFDF330-2168-4761-B29C-55FB53E29BD8}"/>
              </a:ext>
            </a:extLst>
          </p:cNvPr>
          <p:cNvCxnSpPr>
            <a:cxnSpLocks/>
          </p:cNvCxnSpPr>
          <p:nvPr/>
        </p:nvCxnSpPr>
        <p:spPr>
          <a:xfrm>
            <a:off x="5358804" y="3023451"/>
            <a:ext cx="648000" cy="0"/>
          </a:xfrm>
          <a:prstGeom prst="straightConnector1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AC6C607-7D26-4177-BA40-27D3CFB5F839}"/>
              </a:ext>
            </a:extLst>
          </p:cNvPr>
          <p:cNvCxnSpPr>
            <a:cxnSpLocks/>
          </p:cNvCxnSpPr>
          <p:nvPr/>
        </p:nvCxnSpPr>
        <p:spPr>
          <a:xfrm flipH="1" flipV="1">
            <a:off x="6277545" y="3858417"/>
            <a:ext cx="648000" cy="8731"/>
          </a:xfrm>
          <a:prstGeom prst="straightConnector1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5873BBD-DDDA-4F5A-A378-2FB150C0C407}"/>
              </a:ext>
            </a:extLst>
          </p:cNvPr>
          <p:cNvSpPr txBox="1"/>
          <p:nvPr/>
        </p:nvSpPr>
        <p:spPr>
          <a:xfrm>
            <a:off x="5358804" y="3656609"/>
            <a:ext cx="968196" cy="421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de-DE" dirty="0"/>
              <a:t> </a:t>
            </a:r>
            <a:r>
              <a:rPr lang="de-DE" sz="2800" dirty="0"/>
              <a:t>After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4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697A871-1A04-4566-90EB-E1301B6E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1451" y="498265"/>
            <a:ext cx="3514724" cy="5791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384514"/>
            <a:ext cx="6570629" cy="50895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/>
              <a:t>EKOFIS </a:t>
            </a:r>
            <a:r>
              <a:rPr lang="de-DE" sz="1800" dirty="0" err="1"/>
              <a:t>allows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work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4 </a:t>
            </a:r>
            <a:r>
              <a:rPr lang="de-DE" sz="1800" dirty="0" err="1"/>
              <a:t>sectors</a:t>
            </a:r>
            <a:r>
              <a:rPr lang="de-DE" sz="1800" dirty="0"/>
              <a:t> </a:t>
            </a:r>
            <a:r>
              <a:rPr lang="de-DE" sz="1800" dirty="0" err="1"/>
              <a:t>combined</a:t>
            </a:r>
            <a:r>
              <a:rPr lang="de-DE" sz="1800" dirty="0"/>
              <a:t> (4 Bay </a:t>
            </a:r>
            <a:r>
              <a:rPr lang="de-DE" sz="1800" dirty="0" err="1"/>
              <a:t>layout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-part </a:t>
            </a:r>
            <a:r>
              <a:rPr lang="de-DE" sz="1800" dirty="0" err="1"/>
              <a:t>setup</a:t>
            </a:r>
            <a:r>
              <a:rPr lang="de-DE" sz="1800" dirty="0"/>
              <a:t>)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Additional </a:t>
            </a:r>
            <a:r>
              <a:rPr lang="de-DE" sz="1800" dirty="0" err="1"/>
              <a:t>bays</a:t>
            </a:r>
            <a:r>
              <a:rPr lang="de-DE" sz="1800" dirty="0"/>
              <a:t> </a:t>
            </a:r>
            <a:r>
              <a:rPr lang="de-DE" sz="1800" dirty="0" err="1"/>
              <a:t>provide</a:t>
            </a:r>
            <a:r>
              <a:rPr lang="de-DE" sz="1800" dirty="0"/>
              <a:t> </a:t>
            </a:r>
            <a:r>
              <a:rPr lang="de-DE" sz="1800" dirty="0" err="1"/>
              <a:t>space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incoming</a:t>
            </a:r>
            <a:r>
              <a:rPr lang="de-DE" sz="1800" dirty="0"/>
              <a:t> and </a:t>
            </a:r>
            <a:r>
              <a:rPr lang="de-DE" sz="1800" dirty="0" err="1"/>
              <a:t>outgoing</a:t>
            </a:r>
            <a:r>
              <a:rPr lang="de-DE" sz="1800" dirty="0"/>
              <a:t> </a:t>
            </a:r>
            <a:r>
              <a:rPr lang="de-DE" sz="1800" dirty="0" err="1"/>
              <a:t>strips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and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other</a:t>
            </a:r>
            <a:r>
              <a:rPr lang="de-DE" sz="1800" dirty="0"/>
              <a:t> FIS </a:t>
            </a:r>
            <a:r>
              <a:rPr lang="de-DE" sz="1800" dirty="0" err="1"/>
              <a:t>sectors</a:t>
            </a:r>
            <a:r>
              <a:rPr lang="de-DE" sz="1800" dirty="0"/>
              <a:t> (HAND OVER IN and HAND OVER OUT)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temporary</a:t>
            </a:r>
            <a:r>
              <a:rPr lang="de-DE" sz="1800" dirty="0"/>
              <a:t> </a:t>
            </a:r>
            <a:r>
              <a:rPr lang="de-DE" sz="1800" dirty="0" err="1"/>
              <a:t>storage</a:t>
            </a:r>
            <a:r>
              <a:rPr lang="de-DE" sz="1800" dirty="0"/>
              <a:t> (STAND BY)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A scribble </a:t>
            </a:r>
            <a:r>
              <a:rPr lang="de-DE" sz="1800" dirty="0" err="1"/>
              <a:t>field</a:t>
            </a:r>
            <a:r>
              <a:rPr lang="de-DE" sz="1800" dirty="0"/>
              <a:t> </a:t>
            </a:r>
            <a:r>
              <a:rPr lang="de-DE" sz="1800" dirty="0" err="1"/>
              <a:t>allows</a:t>
            </a:r>
            <a:r>
              <a:rPr lang="de-DE" sz="1800" dirty="0"/>
              <a:t> </a:t>
            </a:r>
            <a:r>
              <a:rPr lang="de-DE" sz="1800" dirty="0" err="1"/>
              <a:t>handwritten</a:t>
            </a:r>
            <a:r>
              <a:rPr lang="de-DE" sz="1800" dirty="0"/>
              <a:t> </a:t>
            </a:r>
            <a:r>
              <a:rPr lang="de-DE" sz="1800" dirty="0" err="1"/>
              <a:t>notes</a:t>
            </a:r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PDS </a:t>
            </a:r>
            <a:r>
              <a:rPr lang="de-DE" sz="1800" dirty="0" err="1"/>
              <a:t>strips</a:t>
            </a:r>
            <a:r>
              <a:rPr lang="de-DE" sz="1800" dirty="0"/>
              <a:t> (</a:t>
            </a:r>
            <a:r>
              <a:rPr lang="de-DE" sz="1800" dirty="0" err="1"/>
              <a:t>placard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set</a:t>
            </a:r>
            <a:r>
              <a:rPr lang="de-DE" sz="1800" dirty="0"/>
              <a:t>)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arrangements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otherwise</a:t>
            </a:r>
            <a:r>
              <a:rPr lang="de-DE" sz="1800" dirty="0"/>
              <a:t> </a:t>
            </a:r>
            <a:r>
              <a:rPr lang="de-DE" sz="1800" dirty="0" err="1"/>
              <a:t>important</a:t>
            </a:r>
            <a:r>
              <a:rPr lang="de-DE" sz="1800" dirty="0"/>
              <a:t> </a:t>
            </a:r>
            <a:r>
              <a:rPr lang="de-DE" sz="1800" dirty="0" err="1"/>
              <a:t>information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280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390653"/>
            <a:ext cx="6570629" cy="44005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/>
              <a:t>AFTN </a:t>
            </a:r>
            <a:r>
              <a:rPr lang="de-DE" sz="1800" dirty="0" err="1"/>
              <a:t>gateway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receive</a:t>
            </a:r>
            <a:r>
              <a:rPr lang="de-DE" sz="1800" dirty="0"/>
              <a:t> </a:t>
            </a:r>
            <a:r>
              <a:rPr lang="de-DE" sz="1800" dirty="0" err="1"/>
              <a:t>flight</a:t>
            </a:r>
            <a:r>
              <a:rPr lang="de-DE" sz="1800" dirty="0"/>
              <a:t> </a:t>
            </a:r>
            <a:r>
              <a:rPr lang="de-DE" sz="1800" dirty="0" err="1"/>
              <a:t>plans</a:t>
            </a:r>
            <a:r>
              <a:rPr lang="de-DE" sz="1800" dirty="0"/>
              <a:t> and </a:t>
            </a:r>
            <a:r>
              <a:rPr lang="de-DE" sz="1800" dirty="0" err="1"/>
              <a:t>flight</a:t>
            </a:r>
            <a:r>
              <a:rPr lang="de-DE" sz="1800" dirty="0"/>
              <a:t> plan </a:t>
            </a:r>
            <a:r>
              <a:rPr lang="de-DE" sz="1800" dirty="0" err="1"/>
              <a:t>associated</a:t>
            </a:r>
            <a:r>
              <a:rPr lang="de-DE" sz="1800" dirty="0"/>
              <a:t> </a:t>
            </a:r>
            <a:r>
              <a:rPr lang="de-DE" sz="1800" dirty="0" err="1"/>
              <a:t>messages</a:t>
            </a:r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Data </a:t>
            </a:r>
            <a:r>
              <a:rPr lang="de-DE" sz="1800" dirty="0" err="1"/>
              <a:t>exchange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AIS-C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planned</a:t>
            </a:r>
            <a:r>
              <a:rPr lang="de-DE" sz="1800" dirty="0"/>
              <a:t> in </a:t>
            </a:r>
            <a:r>
              <a:rPr lang="de-DE" sz="1800" dirty="0" err="1"/>
              <a:t>order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send </a:t>
            </a:r>
            <a:r>
              <a:rPr lang="de-DE" sz="1800" dirty="0" err="1"/>
              <a:t>flight</a:t>
            </a:r>
            <a:r>
              <a:rPr lang="de-DE" sz="1800" dirty="0"/>
              <a:t> plan and </a:t>
            </a:r>
            <a:r>
              <a:rPr lang="de-DE" sz="1800" dirty="0" err="1"/>
              <a:t>flight</a:t>
            </a:r>
            <a:r>
              <a:rPr lang="de-DE" sz="1800" dirty="0"/>
              <a:t> plan </a:t>
            </a:r>
            <a:r>
              <a:rPr lang="de-DE" sz="1800" dirty="0" err="1"/>
              <a:t>associated</a:t>
            </a:r>
            <a:r>
              <a:rPr lang="de-DE" sz="1800" dirty="0"/>
              <a:t> </a:t>
            </a:r>
            <a:r>
              <a:rPr lang="de-DE" sz="1800" dirty="0" err="1"/>
              <a:t>message</a:t>
            </a:r>
            <a:r>
              <a:rPr lang="de-DE" sz="1800" dirty="0"/>
              <a:t>.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sz="1800" dirty="0" err="1"/>
              <a:t>Increased</a:t>
            </a:r>
            <a:r>
              <a:rPr lang="de-DE" sz="1800" dirty="0"/>
              <a:t> </a:t>
            </a:r>
            <a:r>
              <a:rPr lang="de-DE" sz="1800" dirty="0" err="1"/>
              <a:t>automation</a:t>
            </a:r>
            <a:r>
              <a:rPr lang="de-DE" sz="1800" dirty="0"/>
              <a:t> in </a:t>
            </a:r>
            <a:r>
              <a:rPr lang="de-DE" sz="1800" dirty="0" err="1"/>
              <a:t>flight</a:t>
            </a:r>
            <a:r>
              <a:rPr lang="de-DE" sz="1800" dirty="0"/>
              <a:t> plan </a:t>
            </a:r>
            <a:r>
              <a:rPr lang="de-DE" sz="1800" dirty="0" err="1"/>
              <a:t>processing</a:t>
            </a:r>
            <a:r>
              <a:rPr lang="de-DE" sz="1800" dirty="0"/>
              <a:t> and </a:t>
            </a:r>
            <a:r>
              <a:rPr lang="de-DE" sz="1800" dirty="0" err="1"/>
              <a:t>reduced</a:t>
            </a:r>
            <a:r>
              <a:rPr lang="de-DE" sz="1800" dirty="0"/>
              <a:t> </a:t>
            </a:r>
            <a:r>
              <a:rPr lang="de-DE" sz="1800" dirty="0" err="1"/>
              <a:t>workload</a:t>
            </a: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E63A3A5-8C86-4C78-8837-B3F90789C1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400051"/>
            <a:ext cx="3514726" cy="5851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09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441453"/>
            <a:ext cx="10123488" cy="46672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flight</a:t>
            </a:r>
            <a:r>
              <a:rPr lang="de-DE" sz="1800" dirty="0"/>
              <a:t> plan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available</a:t>
            </a:r>
            <a:r>
              <a:rPr lang="de-DE" sz="1800" dirty="0"/>
              <a:t>, </a:t>
            </a:r>
          </a:p>
          <a:p>
            <a:pPr marL="0" indent="0">
              <a:buNone/>
            </a:pPr>
            <a:r>
              <a:rPr lang="de-DE" sz="1800" dirty="0" err="1"/>
              <a:t>strips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created</a:t>
            </a:r>
            <a:r>
              <a:rPr lang="de-DE" sz="1800" dirty="0"/>
              <a:t> via a </a:t>
            </a:r>
            <a:r>
              <a:rPr lang="de-DE" sz="1800" dirty="0" err="1"/>
              <a:t>menu</a:t>
            </a:r>
            <a:r>
              <a:rPr lang="de-DE" sz="1800" dirty="0"/>
              <a:t> </a:t>
            </a:r>
            <a:r>
              <a:rPr lang="de-DE" sz="1800" dirty="0" err="1"/>
              <a:t>dialog</a:t>
            </a:r>
            <a:r>
              <a:rPr lang="de-DE" sz="1800" dirty="0"/>
              <a:t> </a:t>
            </a:r>
          </a:p>
          <a:p>
            <a:pPr marL="0" indent="0">
              <a:buNone/>
            </a:pPr>
            <a:r>
              <a:rPr lang="de-DE" sz="1800" dirty="0"/>
              <a:t>(NEW FPL Dialog)</a:t>
            </a:r>
          </a:p>
          <a:p>
            <a:endParaRPr lang="de-DE" sz="1800" dirty="0"/>
          </a:p>
          <a:p>
            <a:endParaRPr lang="de-DE" sz="1800" dirty="0"/>
          </a:p>
        </p:txBody>
      </p:sp>
      <p:pic>
        <p:nvPicPr>
          <p:cNvPr id="15" name="Grafik 1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36E3C41-B8AF-478B-B9EE-849929A73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45" y="803277"/>
            <a:ext cx="6126752" cy="5378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73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162053"/>
            <a:ext cx="10387648" cy="50895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 err="1"/>
              <a:t>Changes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made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clicking</a:t>
            </a:r>
            <a:r>
              <a:rPr lang="de-DE" sz="1800" dirty="0"/>
              <a:t> on </a:t>
            </a:r>
            <a:r>
              <a:rPr lang="de-DE" sz="1800" dirty="0" err="1"/>
              <a:t>designated</a:t>
            </a:r>
            <a:r>
              <a:rPr lang="de-DE" sz="1800" dirty="0"/>
              <a:t> </a:t>
            </a:r>
            <a:r>
              <a:rPr lang="de-DE" sz="1800" dirty="0" err="1"/>
              <a:t>entries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fields</a:t>
            </a:r>
            <a:r>
              <a:rPr lang="de-DE" sz="1800" dirty="0"/>
              <a:t>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flight</a:t>
            </a:r>
            <a:r>
              <a:rPr lang="de-DE" sz="1800" dirty="0"/>
              <a:t> </a:t>
            </a:r>
            <a:r>
              <a:rPr lang="de-DE" sz="1800" dirty="0" err="1"/>
              <a:t>progress</a:t>
            </a:r>
            <a:r>
              <a:rPr lang="de-DE" sz="1800" dirty="0"/>
              <a:t> </a:t>
            </a:r>
            <a:r>
              <a:rPr lang="de-DE" sz="1800" dirty="0" err="1"/>
              <a:t>strip</a:t>
            </a: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88FB0A9-BEE9-F5AA-B566-7BFEAE029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6289677"/>
            <a:ext cx="8792528" cy="16827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14735084-1A19-40E2-AAB4-3474A94A1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67"/>
          <a:stretch/>
        </p:blipFill>
        <p:spPr>
          <a:xfrm>
            <a:off x="569119" y="1666529"/>
            <a:ext cx="4077269" cy="542577"/>
          </a:xfrm>
          <a:prstGeom prst="rect">
            <a:avLst/>
          </a:prstGeom>
        </p:spPr>
      </p:pic>
      <p:pic>
        <p:nvPicPr>
          <p:cNvPr id="11" name="Inhaltsplatzhalter 36">
            <a:extLst>
              <a:ext uri="{FF2B5EF4-FFF2-40B4-BE49-F238E27FC236}">
                <a16:creationId xmlns:a16="http://schemas.microsoft.com/office/drawing/2014/main" id="{6B8BE78E-8700-4B78-8010-1995903133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7703">
            <a:off x="8077832" y="292512"/>
            <a:ext cx="1438730" cy="9326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3D216CF-7644-4410-9AA4-6856D53F7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19" y="2436537"/>
            <a:ext cx="5014918" cy="1559405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4D8093D-D6F4-4CA0-8E43-E2D66B0DD8AD}"/>
              </a:ext>
            </a:extLst>
          </p:cNvPr>
          <p:cNvSpPr txBox="1">
            <a:spLocks/>
          </p:cNvSpPr>
          <p:nvPr/>
        </p:nvSpPr>
        <p:spPr>
          <a:xfrm>
            <a:off x="6908630" y="1956274"/>
            <a:ext cx="4827466" cy="45240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  </a:t>
            </a:r>
            <a:r>
              <a:rPr lang="de-DE" sz="1800" dirty="0" err="1"/>
              <a:t>or</a:t>
            </a:r>
            <a:r>
              <a:rPr lang="de-DE" sz="1800" dirty="0"/>
              <a:t> via </a:t>
            </a:r>
            <a:r>
              <a:rPr lang="de-DE" sz="1800" dirty="0" err="1"/>
              <a:t>the</a:t>
            </a:r>
            <a:r>
              <a:rPr lang="de-DE" sz="1800" dirty="0"/>
              <a:t> Change Dialog Box</a:t>
            </a:r>
          </a:p>
          <a:p>
            <a:endParaRPr lang="de-DE" sz="1800" dirty="0"/>
          </a:p>
          <a:p>
            <a:endParaRPr lang="de-DE" sz="1800" dirty="0"/>
          </a:p>
        </p:txBody>
      </p:sp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19BAE78-CF50-4187-8B3A-03D3264CA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45" y="2247782"/>
            <a:ext cx="4457837" cy="40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1979 0.058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162053"/>
            <a:ext cx="10263188" cy="50895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/>
              <a:t>EKOFIS </a:t>
            </a:r>
            <a:r>
              <a:rPr lang="de-DE" sz="1800" dirty="0" err="1"/>
              <a:t>provides</a:t>
            </a:r>
            <a:r>
              <a:rPr lang="de-DE" sz="1800" dirty="0"/>
              <a:t> different </a:t>
            </a:r>
            <a:r>
              <a:rPr lang="de-DE" sz="1800" dirty="0" err="1"/>
              <a:t>strip</a:t>
            </a:r>
            <a:r>
              <a:rPr lang="de-DE" sz="1800" dirty="0"/>
              <a:t> </a:t>
            </a:r>
            <a:r>
              <a:rPr lang="de-DE" sz="1800" dirty="0" err="1"/>
              <a:t>layouts</a:t>
            </a:r>
            <a:r>
              <a:rPr lang="de-DE" sz="1800" dirty="0"/>
              <a:t> and a </a:t>
            </a:r>
            <a:r>
              <a:rPr lang="de-DE" sz="1800" dirty="0" err="1"/>
              <a:t>reduced</a:t>
            </a:r>
            <a:r>
              <a:rPr lang="de-DE" sz="1800" dirty="0"/>
              <a:t> (</a:t>
            </a:r>
            <a:r>
              <a:rPr lang="de-DE" sz="1800" dirty="0" err="1"/>
              <a:t>standard</a:t>
            </a:r>
            <a:r>
              <a:rPr lang="de-DE" sz="1800" dirty="0"/>
              <a:t>) and a </a:t>
            </a:r>
            <a:r>
              <a:rPr lang="de-DE" sz="1800" dirty="0" err="1"/>
              <a:t>full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display</a:t>
            </a: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88FB0A9-BEE9-F5AA-B566-7BFEAE029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6289677"/>
            <a:ext cx="8792528" cy="16827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D6A29B7-41BB-42B7-BFCE-1DA701AFA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678904"/>
            <a:ext cx="4077269" cy="165758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C302BE-62F0-466E-ADC9-5367E70ADBD5}"/>
              </a:ext>
            </a:extLst>
          </p:cNvPr>
          <p:cNvSpPr txBox="1"/>
          <p:nvPr/>
        </p:nvSpPr>
        <p:spPr>
          <a:xfrm>
            <a:off x="1710021" y="3446653"/>
            <a:ext cx="1543050" cy="240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1600" dirty="0"/>
              <a:t>Standard</a:t>
            </a:r>
            <a:endParaRPr lang="de-DE" sz="1400" dirty="0"/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4724B4C-C2D0-429A-A531-B800624A3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02" y="2738152"/>
            <a:ext cx="4086795" cy="165758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CF19DCC-EC0E-4330-B56E-1F48905D0713}"/>
              </a:ext>
            </a:extLst>
          </p:cNvPr>
          <p:cNvSpPr txBox="1"/>
          <p:nvPr/>
        </p:nvSpPr>
        <p:spPr>
          <a:xfrm>
            <a:off x="5324474" y="4558915"/>
            <a:ext cx="1543050" cy="240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1600" dirty="0" err="1"/>
              <a:t>Estimate</a:t>
            </a:r>
            <a:endParaRPr lang="de-DE" sz="1400" dirty="0"/>
          </a:p>
        </p:txBody>
      </p:sp>
      <p:pic>
        <p:nvPicPr>
          <p:cNvPr id="12" name="Grafik 11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CCFEFAC-0EB2-4DB7-BE9E-B93A7C8E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42" y="3837276"/>
            <a:ext cx="4086795" cy="166710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595A1B5-8E32-4A44-975C-948D6EFB970F}"/>
              </a:ext>
            </a:extLst>
          </p:cNvPr>
          <p:cNvSpPr txBox="1"/>
          <p:nvPr/>
        </p:nvSpPr>
        <p:spPr>
          <a:xfrm>
            <a:off x="8463914" y="5618960"/>
            <a:ext cx="1543050" cy="240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1600" dirty="0"/>
              <a:t>PJE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106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1D3A8-1548-42A9-8D74-29ABCF24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9C627D-F7CB-4448-9517-45548C44B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383342"/>
            <a:ext cx="11306174" cy="4955864"/>
          </a:xfrm>
        </p:spPr>
        <p:txBody>
          <a:bodyPr/>
          <a:lstStyle/>
          <a:p>
            <a:r>
              <a:rPr lang="de-DE" dirty="0" err="1"/>
              <a:t>Centralization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FIS in Germany</a:t>
            </a:r>
          </a:p>
          <a:p>
            <a:pPr lvl="1"/>
            <a:r>
              <a:rPr lang="de-DE" dirty="0" err="1"/>
              <a:t>History</a:t>
            </a:r>
            <a:r>
              <a:rPr lang="de-DE" dirty="0"/>
              <a:t>, </a:t>
            </a:r>
            <a:r>
              <a:rPr lang="de-DE" dirty="0" err="1"/>
              <a:t>Airspace</a:t>
            </a:r>
            <a:r>
              <a:rPr lang="de-DE" dirty="0"/>
              <a:t>, CWP, </a:t>
            </a:r>
            <a:r>
              <a:rPr lang="de-DE" dirty="0" err="1"/>
              <a:t>Statistics</a:t>
            </a:r>
            <a:r>
              <a:rPr lang="de-DE" dirty="0"/>
              <a:t>, </a:t>
            </a:r>
            <a:r>
              <a:rPr lang="de-DE" dirty="0" err="1"/>
              <a:t>Barriers</a:t>
            </a:r>
            <a:r>
              <a:rPr lang="de-DE" dirty="0"/>
              <a:t>, Benefits </a:t>
            </a:r>
          </a:p>
          <a:p>
            <a:r>
              <a:rPr lang="de-DE" dirty="0"/>
              <a:t>EKOFIS</a:t>
            </a:r>
          </a:p>
          <a:p>
            <a:pPr lvl="1"/>
            <a:r>
              <a:rPr lang="de-DE" dirty="0" err="1"/>
              <a:t>Necessity</a:t>
            </a:r>
            <a:r>
              <a:rPr lang="de-DE" dirty="0"/>
              <a:t>, Development, Training, Updates, Future </a:t>
            </a:r>
            <a:r>
              <a:rPr lang="de-DE" dirty="0" err="1"/>
              <a:t>development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161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162053"/>
            <a:ext cx="7767834" cy="50895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/>
              <a:t>A </a:t>
            </a:r>
            <a:r>
              <a:rPr lang="de-DE" sz="1800" dirty="0" err="1"/>
              <a:t>flight</a:t>
            </a:r>
            <a:r>
              <a:rPr lang="de-DE" sz="1800" dirty="0"/>
              <a:t> </a:t>
            </a:r>
            <a:r>
              <a:rPr lang="de-DE" sz="1800" dirty="0" err="1"/>
              <a:t>strip</a:t>
            </a:r>
            <a:r>
              <a:rPr lang="de-DE" sz="1800" dirty="0"/>
              <a:t> </a:t>
            </a:r>
            <a:r>
              <a:rPr lang="de-DE" sz="1800" dirty="0" err="1"/>
              <a:t>overlay</a:t>
            </a:r>
            <a:r>
              <a:rPr lang="de-DE" sz="1800" dirty="0"/>
              <a:t> </a:t>
            </a:r>
            <a:r>
              <a:rPr lang="de-DE" sz="1800" dirty="0" err="1"/>
              <a:t>provides</a:t>
            </a:r>
            <a:r>
              <a:rPr lang="de-DE" sz="1800" dirty="0"/>
              <a:t> all </a:t>
            </a:r>
            <a:r>
              <a:rPr lang="de-DE" sz="1800" dirty="0" err="1"/>
              <a:t>information</a:t>
            </a:r>
            <a:r>
              <a:rPr lang="de-DE" sz="1800" dirty="0"/>
              <a:t> </a:t>
            </a:r>
            <a:r>
              <a:rPr lang="de-DE" sz="1800" dirty="0" err="1"/>
              <a:t>listed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flightplan</a:t>
            </a: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88FB0A9-BEE9-F5AA-B566-7BFEAE029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6289677"/>
            <a:ext cx="8792528" cy="16827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04E0F9A-39A6-4A2B-BF00-CA94B0A17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0" y="1688855"/>
            <a:ext cx="11446161" cy="3921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231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162053"/>
            <a:ext cx="7767834" cy="50895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/>
              <a:t> Strips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colour-coded</a:t>
            </a:r>
            <a:r>
              <a:rPr lang="de-DE" sz="1800" dirty="0"/>
              <a:t>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required</a:t>
            </a: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88FB0A9-BEE9-F5AA-B566-7BFEAE029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6289677"/>
            <a:ext cx="8792528" cy="16827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Grafik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F91E4BF3-D29C-451B-A2A1-D22D7075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" y="1546359"/>
            <a:ext cx="4086795" cy="2181529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CD625D2-933E-4C0F-8F45-CF3389A389FF}"/>
              </a:ext>
            </a:extLst>
          </p:cNvPr>
          <p:cNvSpPr txBox="1">
            <a:spLocks/>
          </p:cNvSpPr>
          <p:nvPr/>
        </p:nvSpPr>
        <p:spPr>
          <a:xfrm>
            <a:off x="6104245" y="1627676"/>
            <a:ext cx="5226774" cy="50895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  </a:t>
            </a:r>
            <a:r>
              <a:rPr lang="de-DE" sz="1800" dirty="0" err="1"/>
              <a:t>Automatic</a:t>
            </a:r>
            <a:r>
              <a:rPr lang="de-DE" sz="1800" dirty="0"/>
              <a:t> </a:t>
            </a:r>
            <a:r>
              <a:rPr lang="de-DE" sz="1800" dirty="0" err="1"/>
              <a:t>colour-coding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when</a:t>
            </a:r>
            <a:r>
              <a:rPr lang="de-DE" sz="1800" dirty="0"/>
              <a:t> </a:t>
            </a:r>
            <a:r>
              <a:rPr lang="de-DE" sz="1800" dirty="0" err="1"/>
              <a:t>flight</a:t>
            </a:r>
            <a:r>
              <a:rPr lang="de-DE" sz="1800" dirty="0"/>
              <a:t> plan</a:t>
            </a:r>
            <a:br>
              <a:rPr lang="de-DE" sz="1800" dirty="0"/>
            </a:br>
            <a:r>
              <a:rPr lang="de-DE" sz="1800" dirty="0"/>
              <a:t>  </a:t>
            </a:r>
            <a:r>
              <a:rPr lang="de-DE" sz="1800" dirty="0" err="1"/>
              <a:t>associated</a:t>
            </a:r>
            <a:r>
              <a:rPr lang="de-DE" sz="1800" dirty="0"/>
              <a:t> </a:t>
            </a:r>
            <a:r>
              <a:rPr lang="de-DE" sz="1800" dirty="0" err="1"/>
              <a:t>messages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received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					CHG</a:t>
            </a:r>
          </a:p>
          <a:p>
            <a:pPr marL="0" indent="0">
              <a:buNone/>
            </a:pPr>
            <a:r>
              <a:rPr lang="de-DE" sz="1800" dirty="0"/>
              <a:t>					DEP</a:t>
            </a:r>
          </a:p>
          <a:p>
            <a:pPr marL="0" indent="0">
              <a:buNone/>
            </a:pPr>
            <a:r>
              <a:rPr lang="de-DE" sz="1800" dirty="0"/>
              <a:t>					ARR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     CNL</a:t>
            </a:r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88BB7BB-5B27-4155-855B-B56E95C5B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30" y="2339201"/>
            <a:ext cx="4058216" cy="1619476"/>
          </a:xfrm>
          <a:prstGeom prst="rect">
            <a:avLst/>
          </a:prstGeom>
        </p:spPr>
      </p:pic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405C939-C40B-4894-8CC8-64B0CF6F2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96" y="4346418"/>
            <a:ext cx="4048690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162053"/>
            <a:ext cx="11067216" cy="50895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 err="1"/>
              <a:t>Requests</a:t>
            </a:r>
            <a:r>
              <a:rPr lang="de-DE" sz="1800" dirty="0"/>
              <a:t> </a:t>
            </a:r>
            <a:r>
              <a:rPr lang="de-DE" sz="1800" dirty="0" err="1"/>
              <a:t>may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automatically</a:t>
            </a:r>
            <a:r>
              <a:rPr lang="de-DE" sz="1800" dirty="0"/>
              <a:t> </a:t>
            </a:r>
            <a:r>
              <a:rPr lang="de-DE" sz="1800" dirty="0" err="1"/>
              <a:t>entered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comboboxes</a:t>
            </a: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88FB0A9-BEE9-F5AA-B566-7BFEAE029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6289677"/>
            <a:ext cx="8792528" cy="16827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7337F04-78CE-495C-B76D-C9015AB6D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4"/>
          <a:stretch/>
        </p:blipFill>
        <p:spPr>
          <a:xfrm>
            <a:off x="1179988" y="1713954"/>
            <a:ext cx="7360469" cy="1029246"/>
          </a:xfrm>
          <a:prstGeom prst="rect">
            <a:avLst/>
          </a:prstGeom>
        </p:spPr>
      </p:pic>
      <p:pic>
        <p:nvPicPr>
          <p:cNvPr id="16" name="Inhaltsplatzhalter 36">
            <a:extLst>
              <a:ext uri="{FF2B5EF4-FFF2-40B4-BE49-F238E27FC236}">
                <a16:creationId xmlns:a16="http://schemas.microsoft.com/office/drawing/2014/main" id="{E70E400F-DBCE-4DA1-B272-CB1DC9135C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7703">
            <a:off x="10112321" y="475072"/>
            <a:ext cx="1438730" cy="9326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D1E06A5-907D-4BB3-890B-A65D876E32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/>
          <a:stretch/>
        </p:blipFill>
        <p:spPr>
          <a:xfrm>
            <a:off x="8568148" y="917577"/>
            <a:ext cx="904875" cy="4956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98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7252 0.0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F8D77-1257-4E1A-85A2-DA77BEF7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 anchor="t">
            <a:normAutofit/>
          </a:bodyPr>
          <a:lstStyle/>
          <a:p>
            <a:r>
              <a:rPr lang="de-DE" dirty="0"/>
              <a:t>EKOFIS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DCB1545-86DF-7E23-1F61-BFDBD1732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en-US" dirty="0"/>
              <a:t>Paperless </a:t>
            </a:r>
            <a:r>
              <a:rPr lang="en-US" dirty="0" err="1"/>
              <a:t>stripsystem</a:t>
            </a:r>
            <a:r>
              <a:rPr lang="en-US" dirty="0"/>
              <a:t> for FIS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B9F08-4D34-44FD-951C-CDD7C8F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162053"/>
            <a:ext cx="11067216" cy="50895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/>
              <a:t>Strips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sent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FIS </a:t>
            </a:r>
            <a:r>
              <a:rPr lang="de-DE" sz="1800" dirty="0" err="1"/>
              <a:t>sectors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archive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comboboxes</a:t>
            </a: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88FB0A9-BEE9-F5AA-B566-7BFEAE029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6289677"/>
            <a:ext cx="8792528" cy="16827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7337F04-78CE-495C-B76D-C9015AB6D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4"/>
          <a:stretch/>
        </p:blipFill>
        <p:spPr>
          <a:xfrm>
            <a:off x="1179988" y="1713954"/>
            <a:ext cx="7360469" cy="1029246"/>
          </a:xfrm>
          <a:prstGeom prst="rect">
            <a:avLst/>
          </a:prstGeom>
        </p:spPr>
      </p:pic>
      <p:pic>
        <p:nvPicPr>
          <p:cNvPr id="16" name="Inhaltsplatzhalter 36">
            <a:extLst>
              <a:ext uri="{FF2B5EF4-FFF2-40B4-BE49-F238E27FC236}">
                <a16:creationId xmlns:a16="http://schemas.microsoft.com/office/drawing/2014/main" id="{E70E400F-DBCE-4DA1-B272-CB1DC9135C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7703">
            <a:off x="10112321" y="475072"/>
            <a:ext cx="1438730" cy="9326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D1E06A5-907D-4BB3-890B-A65D876E3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48" y="203201"/>
            <a:ext cx="904875" cy="60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518CE02-62CE-4DDA-BC22-4B2904098D3F}"/>
              </a:ext>
            </a:extLst>
          </p:cNvPr>
          <p:cNvSpPr txBox="1">
            <a:spLocks/>
          </p:cNvSpPr>
          <p:nvPr/>
        </p:nvSpPr>
        <p:spPr>
          <a:xfrm>
            <a:off x="515905" y="4258715"/>
            <a:ext cx="11067216" cy="4466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Content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comboboxes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edited</a:t>
            </a:r>
            <a:r>
              <a:rPr lang="de-DE" sz="1800" dirty="0"/>
              <a:t> at </a:t>
            </a:r>
            <a:r>
              <a:rPr lang="de-DE" sz="1800" dirty="0" err="1"/>
              <a:t>any</a:t>
            </a:r>
            <a:r>
              <a:rPr lang="de-DE" sz="1800" dirty="0"/>
              <a:t> time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SV-Position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7422 0.13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3B8E717-E2AF-409F-953B-3A26FDA3E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Grafik 11" descr="Fragen mit einfarbiger Füllung">
            <a:extLst>
              <a:ext uri="{FF2B5EF4-FFF2-40B4-BE49-F238E27FC236}">
                <a16:creationId xmlns:a16="http://schemas.microsoft.com/office/drawing/2014/main" id="{AAA626FD-B63A-48F8-B8B7-8FB2A1E2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5650" y="776288"/>
            <a:ext cx="5305424" cy="53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51751-9477-4C30-9188-3DC63D32F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Centralization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FIS</a:t>
            </a:r>
          </a:p>
        </p:txBody>
      </p:sp>
    </p:spTree>
    <p:extLst>
      <p:ext uri="{BB962C8B-B14F-4D97-AF65-F5344CB8AC3E}">
        <p14:creationId xmlns:p14="http://schemas.microsoft.com/office/powerpoint/2010/main" val="226735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32904-3612-4876-8DF5-D359338E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History of </a:t>
            </a:r>
            <a:r>
              <a:rPr lang="it-IT" dirty="0" err="1"/>
              <a:t>Enroute</a:t>
            </a:r>
            <a:r>
              <a:rPr lang="it-IT" dirty="0"/>
              <a:t> FIS in Germany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E61F66-B680-4B99-8856-DE30B467B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b="1" dirty="0" err="1">
                <a:solidFill>
                  <a:schemeClr val="accent1"/>
                </a:solidFill>
              </a:rPr>
              <a:t>Until</a:t>
            </a:r>
            <a:r>
              <a:rPr lang="de-DE" b="1" dirty="0">
                <a:solidFill>
                  <a:schemeClr val="accent1"/>
                </a:solidFill>
              </a:rPr>
              <a:t> 1999 		</a:t>
            </a:r>
            <a:r>
              <a:rPr lang="de-DE" b="1" dirty="0" err="1">
                <a:solidFill>
                  <a:schemeClr val="accent1"/>
                </a:solidFill>
              </a:rPr>
              <a:t>operated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by</a:t>
            </a:r>
            <a:r>
              <a:rPr lang="de-DE" b="1" dirty="0">
                <a:solidFill>
                  <a:schemeClr val="accent1"/>
                </a:solidFill>
              </a:rPr>
              <a:t> ATCOs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b="1" dirty="0">
                <a:solidFill>
                  <a:schemeClr val="accent1"/>
                </a:solidFill>
              </a:rPr>
              <a:t>1999 – 2018/2019	</a:t>
            </a:r>
            <a:r>
              <a:rPr lang="de-DE" b="1" dirty="0" err="1">
                <a:solidFill>
                  <a:schemeClr val="accent1"/>
                </a:solidFill>
              </a:rPr>
              <a:t>operated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by</a:t>
            </a:r>
            <a:r>
              <a:rPr lang="de-DE" b="1" dirty="0">
                <a:solidFill>
                  <a:schemeClr val="accent1"/>
                </a:solidFill>
              </a:rPr>
              <a:t> FISOs in ACC Bremen, Langen and Munich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b="1" dirty="0" err="1">
                <a:solidFill>
                  <a:schemeClr val="accent1"/>
                </a:solidFill>
              </a:rPr>
              <a:t>December</a:t>
            </a:r>
            <a:r>
              <a:rPr lang="de-DE" b="1" dirty="0">
                <a:solidFill>
                  <a:schemeClr val="accent1"/>
                </a:solidFill>
              </a:rPr>
              <a:t> 2016	Langen FIS </a:t>
            </a:r>
            <a:r>
              <a:rPr lang="de-DE" b="1" dirty="0" err="1">
                <a:solidFill>
                  <a:schemeClr val="accent1"/>
                </a:solidFill>
              </a:rPr>
              <a:t>moves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to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new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Controlroom</a:t>
            </a:r>
            <a:endParaRPr lang="de-DE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b="1" dirty="0">
                <a:solidFill>
                  <a:schemeClr val="accent1"/>
                </a:solidFill>
              </a:rPr>
              <a:t>March 2018	Munich FIS </a:t>
            </a:r>
            <a:r>
              <a:rPr lang="de-DE" b="1" dirty="0" err="1">
                <a:solidFill>
                  <a:schemeClr val="accent1"/>
                </a:solidFill>
              </a:rPr>
              <a:t>moves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to</a:t>
            </a:r>
            <a:r>
              <a:rPr lang="de-DE" b="1" dirty="0">
                <a:solidFill>
                  <a:schemeClr val="accent1"/>
                </a:solidFill>
              </a:rPr>
              <a:t> Langen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b="1" dirty="0">
                <a:solidFill>
                  <a:schemeClr val="accent1"/>
                </a:solidFill>
              </a:rPr>
              <a:t>March 2019	Bremen FIS </a:t>
            </a:r>
            <a:r>
              <a:rPr lang="de-DE" b="1" dirty="0" err="1">
                <a:solidFill>
                  <a:schemeClr val="accent1"/>
                </a:solidFill>
              </a:rPr>
              <a:t>moves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to</a:t>
            </a:r>
            <a:r>
              <a:rPr lang="de-DE" b="1" dirty="0">
                <a:solidFill>
                  <a:schemeClr val="accent1"/>
                </a:solidFill>
              </a:rPr>
              <a:t> Langen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b="1" dirty="0" err="1">
                <a:solidFill>
                  <a:schemeClr val="accent1"/>
                </a:solidFill>
              </a:rPr>
              <a:t>Since</a:t>
            </a:r>
            <a:r>
              <a:rPr lang="de-DE" b="1" dirty="0">
                <a:solidFill>
                  <a:schemeClr val="accent1"/>
                </a:solidFill>
              </a:rPr>
              <a:t> 28.03.2019	</a:t>
            </a:r>
            <a:r>
              <a:rPr lang="de-DE" b="1" dirty="0" err="1">
                <a:solidFill>
                  <a:schemeClr val="accent1"/>
                </a:solidFill>
              </a:rPr>
              <a:t>operated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by</a:t>
            </a:r>
            <a:r>
              <a:rPr lang="de-DE" b="1" dirty="0">
                <a:solidFill>
                  <a:schemeClr val="accent1"/>
                </a:solidFill>
              </a:rPr>
              <a:t> FISOs </a:t>
            </a:r>
            <a:r>
              <a:rPr lang="de-DE" b="1" dirty="0" err="1">
                <a:solidFill>
                  <a:schemeClr val="accent1"/>
                </a:solidFill>
              </a:rPr>
              <a:t>centralized</a:t>
            </a:r>
            <a:r>
              <a:rPr lang="de-DE" b="1" dirty="0">
                <a:solidFill>
                  <a:schemeClr val="accent1"/>
                </a:solidFill>
              </a:rPr>
              <a:t> in Langen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b="1" dirty="0">
                <a:solidFill>
                  <a:schemeClr val="accent1"/>
                </a:solidFill>
              </a:rPr>
              <a:t>2020		Implementation </a:t>
            </a:r>
            <a:r>
              <a:rPr lang="de-DE" b="1" dirty="0" err="1">
                <a:solidFill>
                  <a:schemeClr val="accent1"/>
                </a:solidFill>
              </a:rPr>
              <a:t>of</a:t>
            </a:r>
            <a:r>
              <a:rPr lang="de-DE" b="1" dirty="0">
                <a:solidFill>
                  <a:schemeClr val="accent1"/>
                </a:solidFill>
              </a:rPr>
              <a:t> EKOFIS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b="1" dirty="0">
                <a:solidFill>
                  <a:schemeClr val="accent1"/>
                </a:solidFill>
              </a:rPr>
              <a:t>2021		Connection </a:t>
            </a:r>
            <a:r>
              <a:rPr lang="de-DE" b="1" dirty="0" err="1">
                <a:solidFill>
                  <a:schemeClr val="accent1"/>
                </a:solidFill>
              </a:rPr>
              <a:t>of</a:t>
            </a:r>
            <a:r>
              <a:rPr lang="de-DE" b="1" dirty="0">
                <a:solidFill>
                  <a:schemeClr val="accent1"/>
                </a:solidFill>
              </a:rPr>
              <a:t> FPL-Data </a:t>
            </a:r>
            <a:r>
              <a:rPr lang="de-DE" b="1" dirty="0" err="1">
                <a:solidFill>
                  <a:schemeClr val="accent1"/>
                </a:solidFill>
              </a:rPr>
              <a:t>to</a:t>
            </a:r>
            <a:r>
              <a:rPr lang="de-DE" b="1" dirty="0">
                <a:solidFill>
                  <a:schemeClr val="accent1"/>
                </a:solidFill>
              </a:rPr>
              <a:t> EKOFIS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8F85FE-94D2-4FA9-A3B6-670E4629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8681"/>
          <a:stretch/>
        </p:blipFill>
        <p:spPr>
          <a:xfrm>
            <a:off x="7048499" y="876902"/>
            <a:ext cx="4895851" cy="5104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3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113D34F-0714-46A7-B292-BBDB81C8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E964011-59F9-45D6-AFC6-BFFCEA52D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9 </a:t>
            </a:r>
            <a:r>
              <a:rPr lang="de-DE" b="1" dirty="0" err="1">
                <a:solidFill>
                  <a:schemeClr val="accent1"/>
                </a:solidFill>
              </a:rPr>
              <a:t>Sectors</a:t>
            </a:r>
            <a:r>
              <a:rPr lang="de-DE" b="1" dirty="0">
                <a:solidFill>
                  <a:schemeClr val="accent1"/>
                </a:solidFill>
              </a:rPr>
              <a:t> (+ 2 Overflow)</a:t>
            </a:r>
          </a:p>
          <a:p>
            <a:pPr marL="0" indent="0">
              <a:buNone/>
            </a:pPr>
            <a:br>
              <a:rPr lang="de-DE" b="1" dirty="0">
                <a:solidFill>
                  <a:schemeClr val="accent1"/>
                </a:solidFill>
              </a:rPr>
            </a:br>
            <a:r>
              <a:rPr lang="de-DE" b="1" dirty="0">
                <a:solidFill>
                  <a:schemeClr val="accent1"/>
                </a:solidFill>
              </a:rPr>
              <a:t>Opening Hours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Winter:	06:00 – 20:00 CET </a:t>
            </a:r>
            <a:br>
              <a:rPr lang="de-DE" b="1" dirty="0">
                <a:solidFill>
                  <a:schemeClr val="accent1"/>
                </a:solidFill>
              </a:rPr>
            </a:br>
            <a:r>
              <a:rPr lang="de-DE" b="1" dirty="0">
                <a:solidFill>
                  <a:schemeClr val="accent1"/>
                </a:solidFill>
              </a:rPr>
              <a:t>Sommer:	06:00 – 22:00 CEST</a:t>
            </a:r>
            <a:br>
              <a:rPr lang="de-DE" b="1" dirty="0">
                <a:solidFill>
                  <a:schemeClr val="accent1"/>
                </a:solidFill>
              </a:rPr>
            </a:br>
            <a:br>
              <a:rPr lang="de-DE" b="1" dirty="0">
                <a:solidFill>
                  <a:schemeClr val="accent1"/>
                </a:solidFill>
              </a:rPr>
            </a:br>
            <a:r>
              <a:rPr lang="de-DE" b="1" dirty="0" err="1">
                <a:solidFill>
                  <a:schemeClr val="accent1"/>
                </a:solidFill>
              </a:rPr>
              <a:t>during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night</a:t>
            </a:r>
            <a:r>
              <a:rPr lang="de-DE" b="1" dirty="0">
                <a:solidFill>
                  <a:schemeClr val="accent1"/>
                </a:solidFill>
              </a:rPr>
              <a:t> time </a:t>
            </a:r>
            <a:r>
              <a:rPr lang="de-DE" b="1" dirty="0" err="1">
                <a:solidFill>
                  <a:schemeClr val="accent1"/>
                </a:solidFill>
              </a:rPr>
              <a:t>monitored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by</a:t>
            </a:r>
            <a:r>
              <a:rPr lang="de-DE" b="1" dirty="0">
                <a:solidFill>
                  <a:schemeClr val="accent1"/>
                </a:solidFill>
              </a:rPr>
              <a:t> ATC</a:t>
            </a:r>
          </a:p>
          <a:p>
            <a:pPr marL="0" indent="0">
              <a:buNone/>
            </a:pPr>
            <a:r>
              <a:rPr lang="de-DE" b="1" dirty="0" err="1">
                <a:solidFill>
                  <a:schemeClr val="accent1"/>
                </a:solidFill>
              </a:rPr>
              <a:t>or</a:t>
            </a:r>
            <a:endParaRPr lang="de-D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accent1"/>
                </a:solidFill>
              </a:rPr>
              <a:t>broadcast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of</a:t>
            </a:r>
            <a:r>
              <a:rPr lang="de-DE" b="1" dirty="0">
                <a:solidFill>
                  <a:schemeClr val="accent1"/>
                </a:solidFill>
              </a:rPr>
              <a:t> alternative </a:t>
            </a:r>
            <a:r>
              <a:rPr lang="de-DE" b="1" dirty="0" err="1">
                <a:solidFill>
                  <a:schemeClr val="accent1"/>
                </a:solidFill>
              </a:rPr>
              <a:t>frequencies</a:t>
            </a:r>
            <a:endParaRPr lang="de-D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35 FTE incl. SV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5 Supervisor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3253F7-3A07-43BA-9A98-9B301D9E7DA8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F705000-019D-4E2E-907C-03506E769071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A32F62-9255-46AB-8FA3-33B223A453A8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8055CCF-0BA3-4320-89E0-D4B0840DCF0C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3B5618-D911-42A6-A9EE-F0321C672AF4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FE03270-B95F-4AB0-82BB-6EB7FC6267C5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25F9AC-0DDC-49C8-BAD4-C124028D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51" y="285749"/>
            <a:ext cx="48672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9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32904-3612-4876-8DF5-D359338E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Airspace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7FC335-C19E-41D8-B4B7-C5A23B1F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02537"/>
            <a:ext cx="10269880" cy="524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1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Text, drinnen, Boden, Computer enthält.&#10;&#10;Automatisch generierte Beschreibung">
            <a:extLst>
              <a:ext uri="{FF2B5EF4-FFF2-40B4-BE49-F238E27FC236}">
                <a16:creationId xmlns:a16="http://schemas.microsoft.com/office/drawing/2014/main" id="{1A79E716-4F8E-43E5-995E-1399418448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488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 descr="Ein Bild, das Text, drinnen, Boden, Computer enthält.&#10;&#10;Automatisch generierte Beschreibung">
            <a:extLst>
              <a:ext uri="{FF2B5EF4-FFF2-40B4-BE49-F238E27FC236}">
                <a16:creationId xmlns:a16="http://schemas.microsoft.com/office/drawing/2014/main" id="{2F0D0A41-126F-4BF6-82F0-976F251EED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4" b="13790"/>
          <a:stretch/>
        </p:blipFill>
        <p:spPr>
          <a:xfrm>
            <a:off x="-6189781" y="-719138"/>
            <a:ext cx="27092025" cy="11006138"/>
          </a:xfr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2AE0DA91-1528-44B6-BC04-1CFCFBCAE316}"/>
              </a:ext>
            </a:extLst>
          </p:cNvPr>
          <p:cNvSpPr/>
          <p:nvPr/>
        </p:nvSpPr>
        <p:spPr>
          <a:xfrm>
            <a:off x="5510193" y="400604"/>
            <a:ext cx="1406012" cy="4031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400"/>
              <a:t>Radarschirm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13745A0F-B515-4288-8457-29787DCDF374}"/>
              </a:ext>
            </a:extLst>
          </p:cNvPr>
          <p:cNvSpPr/>
          <p:nvPr/>
        </p:nvSpPr>
        <p:spPr>
          <a:xfrm>
            <a:off x="8416681" y="170165"/>
            <a:ext cx="1406012" cy="4031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400"/>
              <a:t>ATCISS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94A6B7AA-F825-429B-9710-C118A73C1F4A}"/>
              </a:ext>
            </a:extLst>
          </p:cNvPr>
          <p:cNvSpPr/>
          <p:nvPr/>
        </p:nvSpPr>
        <p:spPr>
          <a:xfrm>
            <a:off x="2565606" y="543228"/>
            <a:ext cx="1406012" cy="4031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400"/>
              <a:t>Internet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3F12D08-CF9E-4670-BADC-93E041AD3B54}"/>
              </a:ext>
            </a:extLst>
          </p:cNvPr>
          <p:cNvSpPr/>
          <p:nvPr/>
        </p:nvSpPr>
        <p:spPr>
          <a:xfrm>
            <a:off x="4689988" y="5639354"/>
            <a:ext cx="1406012" cy="4031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400"/>
              <a:t>EKOFIS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6099471-50C7-41DE-A2D1-BA79B360FEE7}"/>
              </a:ext>
            </a:extLst>
          </p:cNvPr>
          <p:cNvSpPr/>
          <p:nvPr/>
        </p:nvSpPr>
        <p:spPr>
          <a:xfrm>
            <a:off x="8416681" y="4248704"/>
            <a:ext cx="1406012" cy="4031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400"/>
              <a:t>Radarschirm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D2DBB75-EE62-4F73-A8F5-A425CE1E11BF}"/>
              </a:ext>
            </a:extLst>
          </p:cNvPr>
          <p:cNvSpPr/>
          <p:nvPr/>
        </p:nvSpPr>
        <p:spPr>
          <a:xfrm>
            <a:off x="2623811" y="5181600"/>
            <a:ext cx="1406012" cy="6593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400"/>
              <a:t>Telefon + Frequenzen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591A6A1-FDAA-4B73-B4EB-E9A4AB035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9487" y="6042477"/>
            <a:ext cx="2300400" cy="2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1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Wolken">
            <a:extLst>
              <a:ext uri="{FF2B5EF4-FFF2-40B4-BE49-F238E27FC236}">
                <a16:creationId xmlns:a16="http://schemas.microsoft.com/office/drawing/2014/main" id="{E4FC7747-AA1C-4B07-B946-91CBD467E7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" b="651"/>
          <a:stretch/>
        </p:blipFill>
        <p:spPr>
          <a:xfrm>
            <a:off x="0" y="0"/>
            <a:ext cx="12192000" cy="6858000"/>
          </a:xfrm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BFE9692-958C-4254-B01D-D1FE71264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87688"/>
              </p:ext>
            </p:extLst>
          </p:nvPr>
        </p:nvGraphicFramePr>
        <p:xfrm>
          <a:off x="1775326" y="535183"/>
          <a:ext cx="8128000" cy="461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5F1D50D1-7E18-452F-8763-12C36637E0A5}"/>
              </a:ext>
            </a:extLst>
          </p:cNvPr>
          <p:cNvSpPr txBox="1"/>
          <p:nvPr/>
        </p:nvSpPr>
        <p:spPr>
          <a:xfrm>
            <a:off x="3232484" y="5372143"/>
            <a:ext cx="6160168" cy="421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de-DE" sz="2800" b="1" dirty="0">
                <a:solidFill>
                  <a:schemeClr val="bg1"/>
                </a:solidFill>
              </a:rPr>
              <a:t>PEAK: </a:t>
            </a:r>
            <a:r>
              <a:rPr lang="de-DE" sz="2800" b="1" dirty="0" err="1">
                <a:solidFill>
                  <a:schemeClr val="bg1"/>
                </a:solidFill>
              </a:rPr>
              <a:t>July</a:t>
            </a:r>
            <a:r>
              <a:rPr lang="de-DE" sz="2800" b="1" dirty="0">
                <a:solidFill>
                  <a:schemeClr val="bg1"/>
                </a:solidFill>
              </a:rPr>
              <a:t> 2022    55.823 </a:t>
            </a:r>
            <a:r>
              <a:rPr lang="de-DE" sz="2800" b="1" dirty="0" err="1">
                <a:solidFill>
                  <a:schemeClr val="bg1"/>
                </a:solidFill>
              </a:rPr>
              <a:t>contacts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76580"/>
      </p:ext>
    </p:extLst>
  </p:cSld>
  <p:clrMapOvr>
    <a:masterClrMapping/>
  </p:clrMapOvr>
</p:sld>
</file>

<file path=ppt/theme/theme1.xml><?xml version="1.0" encoding="utf-8"?>
<a:theme xmlns:a="http://schemas.openxmlformats.org/drawingml/2006/main" name="Deutsche Flugsicherung">
  <a:themeElements>
    <a:clrScheme name="Benutzerdefiniert 237">
      <a:dk1>
        <a:srgbClr val="666666"/>
      </a:dk1>
      <a:lt1>
        <a:sysClr val="window" lastClr="FFFFFF"/>
      </a:lt1>
      <a:dk2>
        <a:srgbClr val="000000"/>
      </a:dk2>
      <a:lt2>
        <a:srgbClr val="E7EEFA"/>
      </a:lt2>
      <a:accent1>
        <a:srgbClr val="0A3D87"/>
      </a:accent1>
      <a:accent2>
        <a:srgbClr val="C2F51A"/>
      </a:accent2>
      <a:accent3>
        <a:srgbClr val="0F59D1"/>
      </a:accent3>
      <a:accent4>
        <a:srgbClr val="42E0B8"/>
      </a:accent4>
      <a:accent5>
        <a:srgbClr val="822EBA"/>
      </a:accent5>
      <a:accent6>
        <a:srgbClr val="FFE012"/>
      </a:accent6>
      <a:hlink>
        <a:srgbClr val="666666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05000"/>
          </a:lnSpc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5000"/>
          </a:lnSpc>
          <a:defRPr sz="1400" smtClean="0"/>
        </a:defPPr>
      </a:lstStyle>
    </a:txDef>
  </a:objectDefaults>
  <a:extraClrSchemeLst/>
  <a:custClrLst>
    <a:custClr name="Orange 600">
      <a:srgbClr val="FF961B"/>
    </a:custClr>
    <a:custClr name="Light Blue 300">
      <a:srgbClr val="B7CEF1"/>
    </a:custClr>
    <a:custClr name="Light Blue 800">
      <a:srgbClr val="0C49A8"/>
    </a:custClr>
    <a:custClr name="Turquoise 300">
      <a:srgbClr val="98EED8"/>
    </a:custClr>
    <a:custClr name="Turquoise 800">
      <a:srgbClr val="2B9177"/>
    </a:custClr>
    <a:custClr name="Violet 300">
      <a:srgbClr val="D9C0EA"/>
    </a:custClr>
    <a:custClr name="Violet 800">
      <a:srgbClr val="672595"/>
    </a:custClr>
    <a:custClr name="Yellow 300">
      <a:srgbClr val="FFEE7D"/>
    </a:custClr>
    <a:custClr name="Yellow 800">
      <a:srgbClr val="CCB30E"/>
    </a:custClr>
    <a:custClr name="Orange 300">
      <a:srgbClr val="FFD098"/>
    </a:custClr>
    <a:custClr name="Orange 800">
      <a:srgbClr val="CC7815"/>
    </a:custClr>
    <a:custClr name="Red 700">
      <a:srgbClr val="EB1914"/>
    </a:custClr>
  </a:custClrLst>
  <a:extLst>
    <a:ext uri="{05A4C25C-085E-4340-85A3-A5531E510DB2}">
      <thm15:themeFamily xmlns:thm15="http://schemas.microsoft.com/office/thememl/2012/main" name="DFS_PowerPoint-Master.potx  -  Schreibgeschützt" id="{F54B79DB-C321-446A-A837-4F346F4FA63D}" vid="{51776E9B-704B-4953-99D4-566749197F10}"/>
    </a:ext>
  </a:extLst>
</a:theme>
</file>

<file path=ppt/theme/theme2.xml><?xml version="1.0" encoding="utf-8"?>
<a:theme xmlns:a="http://schemas.openxmlformats.org/drawingml/2006/main" name="Office">
  <a:themeElements>
    <a:clrScheme name="Benutzerdefiniert 237">
      <a:dk1>
        <a:srgbClr val="666666"/>
      </a:dk1>
      <a:lt1>
        <a:sysClr val="window" lastClr="FFFFFF"/>
      </a:lt1>
      <a:dk2>
        <a:srgbClr val="000000"/>
      </a:dk2>
      <a:lt2>
        <a:srgbClr val="E7EEFA"/>
      </a:lt2>
      <a:accent1>
        <a:srgbClr val="0A3D87"/>
      </a:accent1>
      <a:accent2>
        <a:srgbClr val="C2F51A"/>
      </a:accent2>
      <a:accent3>
        <a:srgbClr val="0F59D1"/>
      </a:accent3>
      <a:accent4>
        <a:srgbClr val="42E0B8"/>
      </a:accent4>
      <a:accent5>
        <a:srgbClr val="822EBA"/>
      </a:accent5>
      <a:accent6>
        <a:srgbClr val="FFE012"/>
      </a:accent6>
      <a:hlink>
        <a:srgbClr val="666666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37">
      <a:dk1>
        <a:srgbClr val="666666"/>
      </a:dk1>
      <a:lt1>
        <a:sysClr val="window" lastClr="FFFFFF"/>
      </a:lt1>
      <a:dk2>
        <a:srgbClr val="000000"/>
      </a:dk2>
      <a:lt2>
        <a:srgbClr val="E7EEFA"/>
      </a:lt2>
      <a:accent1>
        <a:srgbClr val="0A3D87"/>
      </a:accent1>
      <a:accent2>
        <a:srgbClr val="C2F51A"/>
      </a:accent2>
      <a:accent3>
        <a:srgbClr val="0F59D1"/>
      </a:accent3>
      <a:accent4>
        <a:srgbClr val="42E0B8"/>
      </a:accent4>
      <a:accent5>
        <a:srgbClr val="822EBA"/>
      </a:accent5>
      <a:accent6>
        <a:srgbClr val="FFE012"/>
      </a:accent6>
      <a:hlink>
        <a:srgbClr val="666666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2310E041A5CD44A741E919B6399F3F" ma:contentTypeVersion="7" ma:contentTypeDescription="Ein neues Dokument erstellen." ma:contentTypeScope="" ma:versionID="43d82a6d4ee3dfd50911137eb7bbfc04">
  <xsd:schema xmlns:xsd="http://www.w3.org/2001/XMLSchema" xmlns:xs="http://www.w3.org/2001/XMLSchema" xmlns:p="http://schemas.microsoft.com/office/2006/metadata/properties" xmlns:ns2="ae828437-67aa-4857-a9e8-4992dff22bdc" xmlns:ns3="eb411661-492b-4037-acfd-610df89f1595" targetNamespace="http://schemas.microsoft.com/office/2006/metadata/properties" ma:root="true" ma:fieldsID="d8701d3050d76c5a711181ca252cbecd" ns2:_="" ns3:_="">
    <xsd:import namespace="ae828437-67aa-4857-a9e8-4992dff22bdc"/>
    <xsd:import namespace="eb411661-492b-4037-acfd-610df89f15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28437-67aa-4857-a9e8-4992dff22b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11661-492b-4037-acfd-610df89f1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D19C8-B8B7-43BD-9E46-34716FDB4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828437-67aa-4857-a9e8-4992dff22bdc"/>
    <ds:schemaRef ds:uri="eb411661-492b-4037-acfd-610df89f1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7BED5E-45A6-4299-99A5-25FEAF2F7F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67AE37-7277-4F2E-8D33-4FB00325D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DFS_PowerPoint-Master</Template>
  <TotalTime>0</TotalTime>
  <Words>609</Words>
  <Application>Microsoft Office PowerPoint</Application>
  <PresentationFormat>Breitbild</PresentationFormat>
  <Paragraphs>144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Deutsche Flugsicherung</vt:lpstr>
      <vt:lpstr>Centralized FIS and EKOFIS</vt:lpstr>
      <vt:lpstr>Agenda</vt:lpstr>
      <vt:lpstr>Centralization of FIS</vt:lpstr>
      <vt:lpstr>History of Enroute FIS in Germany</vt:lpstr>
      <vt:lpstr>Organization</vt:lpstr>
      <vt:lpstr>Airspace</vt:lpstr>
      <vt:lpstr>PowerPoint-Präsentation</vt:lpstr>
      <vt:lpstr>PowerPoint-Präsentation</vt:lpstr>
      <vt:lpstr>PowerPoint-Präsentation</vt:lpstr>
      <vt:lpstr>PowerPoint-Präsentation</vt:lpstr>
      <vt:lpstr>EKOFIS</vt:lpstr>
      <vt:lpstr>EKOFIS</vt:lpstr>
      <vt:lpstr>Why EKOFIS?</vt:lpstr>
      <vt:lpstr>EKOFIS </vt:lpstr>
      <vt:lpstr>EKOFIS</vt:lpstr>
      <vt:lpstr>EKOFIS</vt:lpstr>
      <vt:lpstr>EKOFIS</vt:lpstr>
      <vt:lpstr>EKOFIS</vt:lpstr>
      <vt:lpstr>EKOFIS</vt:lpstr>
      <vt:lpstr>EKOFIS</vt:lpstr>
      <vt:lpstr>EKOFIS</vt:lpstr>
      <vt:lpstr>EKOFIS</vt:lpstr>
      <vt:lpstr>EKOFIS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Centralized FIS and EKOFIS</dc:title>
  <dc:creator>Beppler, Jens</dc:creator>
  <cp:lastModifiedBy>Beppler, Jens</cp:lastModifiedBy>
  <cp:revision>13</cp:revision>
  <dcterms:created xsi:type="dcterms:W3CDTF">2022-09-03T05:56:55Z</dcterms:created>
  <dcterms:modified xsi:type="dcterms:W3CDTF">2022-09-13T08:21:36Z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139dd5-5437-48fa-b8d8-ae2039d7b302_Enabled">
    <vt:lpwstr>true</vt:lpwstr>
  </property>
  <property fmtid="{D5CDD505-2E9C-101B-9397-08002B2CF9AE}" pid="3" name="MSIP_Label_73139dd5-5437-48fa-b8d8-ae2039d7b302_SetDate">
    <vt:lpwstr>2021-05-17T07:26:53Z</vt:lpwstr>
  </property>
  <property fmtid="{D5CDD505-2E9C-101B-9397-08002B2CF9AE}" pid="4" name="MSIP_Label_73139dd5-5437-48fa-b8d8-ae2039d7b302_Method">
    <vt:lpwstr>Standard</vt:lpwstr>
  </property>
  <property fmtid="{D5CDD505-2E9C-101B-9397-08002B2CF9AE}" pid="5" name="MSIP_Label_73139dd5-5437-48fa-b8d8-ae2039d7b302_Name">
    <vt:lpwstr>Intern</vt:lpwstr>
  </property>
  <property fmtid="{D5CDD505-2E9C-101B-9397-08002B2CF9AE}" pid="6" name="MSIP_Label_73139dd5-5437-48fa-b8d8-ae2039d7b302_SiteId">
    <vt:lpwstr>682f2e1b-bcff-4594-9bad-1dd130bf0ab2</vt:lpwstr>
  </property>
  <property fmtid="{D5CDD505-2E9C-101B-9397-08002B2CF9AE}" pid="7" name="MSIP_Label_73139dd5-5437-48fa-b8d8-ae2039d7b302_ActionId">
    <vt:lpwstr>a080c11b-90d3-4f43-a91b-00009c294d87</vt:lpwstr>
  </property>
  <property fmtid="{D5CDD505-2E9C-101B-9397-08002B2CF9AE}" pid="8" name="MSIP_Label_73139dd5-5437-48fa-b8d8-ae2039d7b302_ContentBits">
    <vt:lpwstr>0</vt:lpwstr>
  </property>
  <property fmtid="{D5CDD505-2E9C-101B-9397-08002B2CF9AE}" pid="9" name="ContentTypeId">
    <vt:lpwstr>0x010100782310E041A5CD44A741E919B6399F3F</vt:lpwstr>
  </property>
</Properties>
</file>